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media/image71.jpg" ContentType="image/png"/>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19" r:id="rId6"/>
  </p:sldMasterIdLst>
  <p:notesMasterIdLst>
    <p:notesMasterId r:id="rId55"/>
  </p:notesMasterIdLst>
  <p:handoutMasterIdLst>
    <p:handoutMasterId r:id="rId56"/>
  </p:handoutMasterIdLst>
  <p:sldIdLst>
    <p:sldId id="1486" r:id="rId7"/>
    <p:sldId id="1502" r:id="rId8"/>
    <p:sldId id="1523" r:id="rId9"/>
    <p:sldId id="1531" r:id="rId10"/>
    <p:sldId id="1542" r:id="rId11"/>
    <p:sldId id="1543" r:id="rId12"/>
    <p:sldId id="1544" r:id="rId13"/>
    <p:sldId id="1545" r:id="rId14"/>
    <p:sldId id="1546" r:id="rId15"/>
    <p:sldId id="1547" r:id="rId16"/>
    <p:sldId id="1548" r:id="rId17"/>
    <p:sldId id="1549" r:id="rId18"/>
    <p:sldId id="1580" r:id="rId19"/>
    <p:sldId id="1550" r:id="rId20"/>
    <p:sldId id="1551" r:id="rId21"/>
    <p:sldId id="1552" r:id="rId22"/>
    <p:sldId id="1553" r:id="rId23"/>
    <p:sldId id="1554" r:id="rId24"/>
    <p:sldId id="1555" r:id="rId25"/>
    <p:sldId id="1556" r:id="rId26"/>
    <p:sldId id="1557" r:id="rId27"/>
    <p:sldId id="1558" r:id="rId28"/>
    <p:sldId id="1559" r:id="rId29"/>
    <p:sldId id="1560" r:id="rId30"/>
    <p:sldId id="1561" r:id="rId31"/>
    <p:sldId id="1562" r:id="rId32"/>
    <p:sldId id="1563" r:id="rId33"/>
    <p:sldId id="1564" r:id="rId34"/>
    <p:sldId id="1565" r:id="rId35"/>
    <p:sldId id="1566" r:id="rId36"/>
    <p:sldId id="1567" r:id="rId37"/>
    <p:sldId id="1568" r:id="rId38"/>
    <p:sldId id="1569" r:id="rId39"/>
    <p:sldId id="1570" r:id="rId40"/>
    <p:sldId id="1571" r:id="rId41"/>
    <p:sldId id="1572" r:id="rId42"/>
    <p:sldId id="1573" r:id="rId43"/>
    <p:sldId id="1574" r:id="rId44"/>
    <p:sldId id="1575" r:id="rId45"/>
    <p:sldId id="1576" r:id="rId46"/>
    <p:sldId id="1586" r:id="rId47"/>
    <p:sldId id="1579" r:id="rId48"/>
    <p:sldId id="1581" r:id="rId49"/>
    <p:sldId id="1587" r:id="rId50"/>
    <p:sldId id="1582" r:id="rId51"/>
    <p:sldId id="1583" r:id="rId52"/>
    <p:sldId id="1584" r:id="rId53"/>
    <p:sldId id="1585" r:id="rId5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Ready Light Template" id="{E1C8FB21-FF75-44A0-8090-B2FB240B014B}">
          <p14:sldIdLst>
            <p14:sldId id="1486"/>
            <p14:sldId id="1502"/>
            <p14:sldId id="1523"/>
            <p14:sldId id="1531"/>
            <p14:sldId id="1542"/>
            <p14:sldId id="1543"/>
            <p14:sldId id="1544"/>
            <p14:sldId id="1545"/>
            <p14:sldId id="1546"/>
            <p14:sldId id="1547"/>
            <p14:sldId id="1548"/>
            <p14:sldId id="1549"/>
            <p14:sldId id="1580"/>
            <p14:sldId id="1550"/>
            <p14:sldId id="1551"/>
            <p14:sldId id="1552"/>
            <p14:sldId id="1553"/>
            <p14:sldId id="1554"/>
            <p14:sldId id="1555"/>
            <p14:sldId id="1556"/>
            <p14:sldId id="1557"/>
            <p14:sldId id="1558"/>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86"/>
            <p14:sldId id="1579"/>
            <p14:sldId id="1581"/>
            <p14:sldId id="1587"/>
            <p14:sldId id="1582"/>
          </p14:sldIdLst>
        </p14:section>
        <p14:section name="Untitled Section" id="{5966CE52-6265-4A4A-A939-25B26BD1E631}">
          <p14:sldIdLst>
            <p14:sldId id="1583"/>
            <p14:sldId id="1584"/>
            <p14:sldId id="158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0078D7"/>
    <a:srgbClr val="FFFFFF"/>
    <a:srgbClr val="FFB900"/>
    <a:srgbClr val="000000"/>
    <a:srgbClr val="FF8C00"/>
    <a:srgbClr val="107C10"/>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56" autoAdjust="0"/>
    <p:restoredTop sz="87540" autoAdjust="0"/>
  </p:normalViewPr>
  <p:slideViewPr>
    <p:cSldViewPr>
      <p:cViewPr varScale="1">
        <p:scale>
          <a:sx n="85" d="100"/>
          <a:sy n="85" d="100"/>
        </p:scale>
        <p:origin x="27" y="27"/>
      </p:cViewPr>
      <p:guideLst/>
    </p:cSldViewPr>
  </p:slideViewPr>
  <p:outlineViewPr>
    <p:cViewPr>
      <p:scale>
        <a:sx n="33" d="100"/>
        <a:sy n="33" d="100"/>
      </p:scale>
      <p:origin x="0" y="-924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p:scale>
          <a:sx n="200" d="100"/>
          <a:sy n="200" d="100"/>
        </p:scale>
        <p:origin x="1308" y="-300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69.jpg"/><Relationship Id="rId3" Type="http://schemas.openxmlformats.org/officeDocument/2006/relationships/hyperlink" Target="https://microsoft.sharepoint.com/teams/engineeringengage/Lists/submissionsBI/item/newifs.aspx?Source=https://microsoft.sharepoint.com/teams/engineeringengage/" TargetMode="External"/><Relationship Id="rId7" Type="http://schemas.openxmlformats.org/officeDocument/2006/relationships/image" Target="../media/image68.jpg"/><Relationship Id="rId2" Type="http://schemas.openxmlformats.org/officeDocument/2006/relationships/hyperlink" Target="https://powerbi.microsoft.com/en-us/industries/" TargetMode="External"/><Relationship Id="rId1" Type="http://schemas.openxmlformats.org/officeDocument/2006/relationships/hyperlink" Target="https://teams.microsoft.com/l/channel/19:942d1eb5ffb44695af3b052013c54e48@thread.skype/2.%20BDM%20Showcase" TargetMode="External"/><Relationship Id="rId6" Type="http://schemas.openxmlformats.org/officeDocument/2006/relationships/image" Target="../media/image67.jpg"/><Relationship Id="rId5" Type="http://schemas.openxmlformats.org/officeDocument/2006/relationships/image" Target="../media/image66.png"/><Relationship Id="rId4" Type="http://schemas.openxmlformats.org/officeDocument/2006/relationships/hyperlink" Target="https://microsoft.sharepoint.com/sites/infopedia/pages/layouts/kcdoc.aspx?k=G01KC-1-14062"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69.jpg"/><Relationship Id="rId3" Type="http://schemas.openxmlformats.org/officeDocument/2006/relationships/hyperlink" Target="https://powerbi.microsoft.com/en-us/industries/" TargetMode="External"/><Relationship Id="rId7" Type="http://schemas.openxmlformats.org/officeDocument/2006/relationships/hyperlink" Target="https://microsoft.sharepoint.com/sites/infopedia/pages/layouts/kcdoc.aspx?k=G01KC-1-14062" TargetMode="External"/><Relationship Id="rId2" Type="http://schemas.openxmlformats.org/officeDocument/2006/relationships/image" Target="../media/image66.png"/><Relationship Id="rId1" Type="http://schemas.openxmlformats.org/officeDocument/2006/relationships/hyperlink" Target="https://teams.microsoft.com/l/channel/19:942d1eb5ffb44695af3b052013c54e48@thread.skype/2.%20BDM%20Showcase" TargetMode="External"/><Relationship Id="rId6" Type="http://schemas.openxmlformats.org/officeDocument/2006/relationships/image" Target="../media/image68.jpg"/><Relationship Id="rId5" Type="http://schemas.openxmlformats.org/officeDocument/2006/relationships/hyperlink" Target="https://microsoft.sharepoint.com/teams/engineeringengage/Lists/submissionsBI/item/newifs.aspx?Source=https://microsoft.sharepoint.com/teams/engineeringengage/" TargetMode="External"/><Relationship Id="rId4" Type="http://schemas.openxmlformats.org/officeDocument/2006/relationships/image" Target="../media/image67.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5D3771-0DCF-4A40-8EF4-03469F399F8E}"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C3D5F952-4370-41AA-A8E1-7DE304675063}">
      <dgm:prSet phldrT="[Text]"/>
      <dgm:spPr>
        <a:solidFill>
          <a:schemeClr val="accent6"/>
        </a:solidFill>
      </dgm:spPr>
      <dgm:t>
        <a:bodyPr/>
        <a:lstStyle/>
        <a:p>
          <a:r>
            <a:rPr lang="en-US" dirty="0"/>
            <a:t>BDM Showcase</a:t>
          </a:r>
        </a:p>
      </dgm:t>
    </dgm:pt>
    <dgm:pt modelId="{04CE19EB-9F50-4A66-83A4-64E9B3F62D67}" type="parTrans" cxnId="{D7D968D6-ACFE-4024-B8CE-09BFC68887C5}">
      <dgm:prSet/>
      <dgm:spPr/>
      <dgm:t>
        <a:bodyPr/>
        <a:lstStyle/>
        <a:p>
          <a:endParaRPr lang="en-US"/>
        </a:p>
      </dgm:t>
    </dgm:pt>
    <dgm:pt modelId="{DB877579-1CB1-46D1-A9B8-47E61A8FC603}" type="sibTrans" cxnId="{D7D968D6-ACFE-4024-B8CE-09BFC68887C5}">
      <dgm:prSet/>
      <dgm:spPr/>
      <dgm:t>
        <a:bodyPr/>
        <a:lstStyle/>
        <a:p>
          <a:endParaRPr lang="en-US"/>
        </a:p>
      </dgm:t>
    </dgm:pt>
    <dgm:pt modelId="{7268342D-E75B-47EC-A672-8DF997084704}">
      <dgm:prSet phldrT="[Text]"/>
      <dgm:spPr>
        <a:solidFill>
          <a:schemeClr val="accent6"/>
        </a:solidFill>
      </dgm:spPr>
      <dgm:t>
        <a:bodyPr/>
        <a:lstStyle/>
        <a:p>
          <a:r>
            <a:rPr lang="en-US" dirty="0"/>
            <a:t>We </a:t>
          </a:r>
          <a:r>
            <a:rPr lang="en-US" b="1" dirty="0"/>
            <a:t>own</a:t>
          </a:r>
          <a:r>
            <a:rPr lang="en-US" dirty="0"/>
            <a:t> demo </a:t>
          </a:r>
          <a:r>
            <a:rPr lang="en-US" dirty="0">
              <a:hlinkClick xmlns:r="http://schemas.openxmlformats.org/officeDocument/2006/relationships" r:id="rId1"/>
            </a:rPr>
            <a:t>resources</a:t>
          </a:r>
          <a:r>
            <a:rPr lang="en-US" dirty="0"/>
            <a:t> for CxO-level conversations </a:t>
          </a:r>
        </a:p>
      </dgm:t>
    </dgm:pt>
    <dgm:pt modelId="{E98A01AD-A6AF-402B-8C39-4B657ED56111}" type="parTrans" cxnId="{6ED03855-18FB-4BC1-B327-C906AEA4CA2A}">
      <dgm:prSet/>
      <dgm:spPr/>
      <dgm:t>
        <a:bodyPr/>
        <a:lstStyle/>
        <a:p>
          <a:endParaRPr lang="en-US"/>
        </a:p>
      </dgm:t>
    </dgm:pt>
    <dgm:pt modelId="{F9FFEBA2-6983-4E03-B4D2-F9FD9F9308B4}" type="sibTrans" cxnId="{6ED03855-18FB-4BC1-B327-C906AEA4CA2A}">
      <dgm:prSet/>
      <dgm:spPr/>
      <dgm:t>
        <a:bodyPr/>
        <a:lstStyle/>
        <a:p>
          <a:endParaRPr lang="en-US"/>
        </a:p>
      </dgm:t>
    </dgm:pt>
    <dgm:pt modelId="{C34D4CF6-4927-4A65-85EB-45C6D9E6BA23}">
      <dgm:prSet phldrT="[Text]"/>
      <dgm:spPr/>
      <dgm:t>
        <a:bodyPr/>
        <a:lstStyle/>
        <a:p>
          <a:r>
            <a:rPr lang="en-US" dirty="0"/>
            <a:t>Patterns &amp; Practices</a:t>
          </a:r>
        </a:p>
      </dgm:t>
    </dgm:pt>
    <dgm:pt modelId="{11ECE927-2840-42E3-8E38-D5C3B91B2DFB}" type="parTrans" cxnId="{2BB3E92F-2B94-408C-803D-37F13CA3A641}">
      <dgm:prSet/>
      <dgm:spPr/>
      <dgm:t>
        <a:bodyPr/>
        <a:lstStyle/>
        <a:p>
          <a:endParaRPr lang="en-US"/>
        </a:p>
      </dgm:t>
    </dgm:pt>
    <dgm:pt modelId="{641F089A-7CD8-4A87-AB38-14CB6ADB40A7}" type="sibTrans" cxnId="{2BB3E92F-2B94-408C-803D-37F13CA3A641}">
      <dgm:prSet/>
      <dgm:spPr/>
      <dgm:t>
        <a:bodyPr/>
        <a:lstStyle/>
        <a:p>
          <a:endParaRPr lang="en-US"/>
        </a:p>
      </dgm:t>
    </dgm:pt>
    <dgm:pt modelId="{742D3392-35B0-498A-9E10-E391EEB63451}">
      <dgm:prSet phldrT="[Text]"/>
      <dgm:spPr/>
      <dgm:t>
        <a:bodyPr/>
        <a:lstStyle/>
        <a:p>
          <a:r>
            <a:rPr lang="en-US" dirty="0"/>
            <a:t>We </a:t>
          </a:r>
          <a:r>
            <a:rPr lang="en-US" b="1" dirty="0"/>
            <a:t>curate</a:t>
          </a:r>
          <a:r>
            <a:rPr lang="en-US" dirty="0"/>
            <a:t> </a:t>
          </a:r>
          <a:r>
            <a:rPr lang="en-US" dirty="0">
              <a:hlinkClick xmlns:r="http://schemas.openxmlformats.org/officeDocument/2006/relationships" r:id="rId2"/>
            </a:rPr>
            <a:t>content</a:t>
          </a:r>
          <a:r>
            <a:rPr lang="en-US" dirty="0"/>
            <a:t> on cross-cutting technology topics</a:t>
          </a:r>
        </a:p>
      </dgm:t>
    </dgm:pt>
    <dgm:pt modelId="{2597A7ED-7778-4E88-A7B6-603943CE4DB5}" type="parTrans" cxnId="{1DE95BF1-5ED5-474F-ADB1-AAC9293F384E}">
      <dgm:prSet/>
      <dgm:spPr/>
      <dgm:t>
        <a:bodyPr/>
        <a:lstStyle/>
        <a:p>
          <a:endParaRPr lang="en-US"/>
        </a:p>
      </dgm:t>
    </dgm:pt>
    <dgm:pt modelId="{4F378418-DE36-43FC-8BC0-2E78ED8203F8}" type="sibTrans" cxnId="{1DE95BF1-5ED5-474F-ADB1-AAC9293F384E}">
      <dgm:prSet/>
      <dgm:spPr/>
      <dgm:t>
        <a:bodyPr/>
        <a:lstStyle/>
        <a:p>
          <a:endParaRPr lang="en-US"/>
        </a:p>
      </dgm:t>
    </dgm:pt>
    <dgm:pt modelId="{A7B7A31D-9259-411B-BF33-EAE618FF7A31}">
      <dgm:prSet phldrT="[Text]"/>
      <dgm:spPr/>
      <dgm:t>
        <a:bodyPr/>
        <a:lstStyle/>
        <a:p>
          <a:r>
            <a:rPr lang="en-US" dirty="0"/>
            <a:t>Sales Community Support</a:t>
          </a:r>
        </a:p>
      </dgm:t>
    </dgm:pt>
    <dgm:pt modelId="{0C95ADE2-7190-4DEC-A9B0-2ABE2B77B2D2}" type="parTrans" cxnId="{B087FF52-6389-4CD9-89F6-3C20E43E59A7}">
      <dgm:prSet/>
      <dgm:spPr/>
      <dgm:t>
        <a:bodyPr/>
        <a:lstStyle/>
        <a:p>
          <a:endParaRPr lang="en-US"/>
        </a:p>
      </dgm:t>
    </dgm:pt>
    <dgm:pt modelId="{525CFF41-9AB4-4A6B-A080-FFA75AE71492}" type="sibTrans" cxnId="{B087FF52-6389-4CD9-89F6-3C20E43E59A7}">
      <dgm:prSet/>
      <dgm:spPr/>
      <dgm:t>
        <a:bodyPr/>
        <a:lstStyle/>
        <a:p>
          <a:endParaRPr lang="en-US"/>
        </a:p>
      </dgm:t>
    </dgm:pt>
    <dgm:pt modelId="{1B5175EF-5D38-4114-AA59-56AABFF1D204}">
      <dgm:prSet phldrT="[Text]"/>
      <dgm:spPr/>
      <dgm:t>
        <a:bodyPr/>
        <a:lstStyle/>
        <a:p>
          <a:r>
            <a:rPr lang="en-US" dirty="0"/>
            <a:t>We </a:t>
          </a:r>
          <a:r>
            <a:rPr lang="en-US" b="1" dirty="0"/>
            <a:t>support</a:t>
          </a:r>
          <a:r>
            <a:rPr lang="en-US" dirty="0"/>
            <a:t> </a:t>
          </a:r>
          <a:r>
            <a:rPr lang="en-US" dirty="0">
              <a:solidFill>
                <a:schemeClr val="accent2"/>
              </a:solidFill>
              <a:hlinkClick xmlns:r="http://schemas.openxmlformats.org/officeDocument/2006/relationships" r:id="rId3"/>
            </a:rPr>
            <a:t>technical escalations</a:t>
          </a:r>
          <a:r>
            <a:rPr lang="en-US" dirty="0"/>
            <a:t> &amp; training opportunities </a:t>
          </a:r>
        </a:p>
      </dgm:t>
    </dgm:pt>
    <dgm:pt modelId="{BB5549AF-463C-478B-A8B8-30D378BB5099}" type="parTrans" cxnId="{06C7B0BB-6368-4D17-86CF-61415F85C08A}">
      <dgm:prSet/>
      <dgm:spPr/>
      <dgm:t>
        <a:bodyPr/>
        <a:lstStyle/>
        <a:p>
          <a:endParaRPr lang="en-US"/>
        </a:p>
      </dgm:t>
    </dgm:pt>
    <dgm:pt modelId="{756AD84A-BCD2-4C0E-AF67-54E27E28958A}" type="sibTrans" cxnId="{06C7B0BB-6368-4D17-86CF-61415F85C08A}">
      <dgm:prSet/>
      <dgm:spPr/>
      <dgm:t>
        <a:bodyPr/>
        <a:lstStyle/>
        <a:p>
          <a:endParaRPr lang="en-US"/>
        </a:p>
      </dgm:t>
    </dgm:pt>
    <dgm:pt modelId="{BE7A9D55-E439-4E64-A4E6-BB996CDA0884}">
      <dgm:prSet phldrT="[Text]"/>
      <dgm:spPr>
        <a:solidFill>
          <a:srgbClr val="00B0F0"/>
        </a:solidFill>
      </dgm:spPr>
      <dgm:t>
        <a:bodyPr/>
        <a:lstStyle/>
        <a:p>
          <a:r>
            <a:rPr lang="en-US" dirty="0"/>
            <a:t>Engineering Feedback</a:t>
          </a:r>
        </a:p>
      </dgm:t>
    </dgm:pt>
    <dgm:pt modelId="{A83469ED-BB8B-4D1B-AD48-6D5851FA675F}" type="parTrans" cxnId="{88B03C6C-05AF-49E2-9DCC-950C208F3CA4}">
      <dgm:prSet/>
      <dgm:spPr/>
      <dgm:t>
        <a:bodyPr/>
        <a:lstStyle/>
        <a:p>
          <a:endParaRPr lang="en-US"/>
        </a:p>
      </dgm:t>
    </dgm:pt>
    <dgm:pt modelId="{7610D314-AFEF-46A4-A8E6-404458323F3E}" type="sibTrans" cxnId="{88B03C6C-05AF-49E2-9DCC-950C208F3CA4}">
      <dgm:prSet/>
      <dgm:spPr/>
      <dgm:t>
        <a:bodyPr/>
        <a:lstStyle/>
        <a:p>
          <a:endParaRPr lang="en-US"/>
        </a:p>
      </dgm:t>
    </dgm:pt>
    <dgm:pt modelId="{8A82B15A-D692-4B83-88A0-AAEE20F95DE9}">
      <dgm:prSet phldrT="[Text]"/>
      <dgm:spPr>
        <a:solidFill>
          <a:srgbClr val="00B0F0"/>
        </a:solidFill>
      </dgm:spPr>
      <dgm:t>
        <a:bodyPr/>
        <a:lstStyle/>
        <a:p>
          <a:r>
            <a:rPr lang="en-US" dirty="0"/>
            <a:t>We </a:t>
          </a:r>
          <a:r>
            <a:rPr lang="en-US" b="1" dirty="0"/>
            <a:t>influence</a:t>
          </a:r>
          <a:r>
            <a:rPr lang="en-US" dirty="0"/>
            <a:t> the products </a:t>
          </a:r>
          <a:r>
            <a:rPr lang="en-US" dirty="0">
              <a:hlinkClick xmlns:r="http://schemas.openxmlformats.org/officeDocument/2006/relationships" r:id="rId4"/>
            </a:rPr>
            <a:t>roadmap</a:t>
          </a:r>
          <a:r>
            <a:rPr lang="en-US" dirty="0"/>
            <a:t> through engineering feedback rhythms</a:t>
          </a:r>
        </a:p>
      </dgm:t>
    </dgm:pt>
    <dgm:pt modelId="{354C0ADE-C176-44D4-9451-1E68E12A5590}" type="parTrans" cxnId="{CE652651-1241-49E6-8623-79B0D7667D47}">
      <dgm:prSet/>
      <dgm:spPr/>
      <dgm:t>
        <a:bodyPr/>
        <a:lstStyle/>
        <a:p>
          <a:endParaRPr lang="en-US"/>
        </a:p>
      </dgm:t>
    </dgm:pt>
    <dgm:pt modelId="{8FF61536-6D03-407D-AC28-43A3DAF16499}" type="sibTrans" cxnId="{CE652651-1241-49E6-8623-79B0D7667D47}">
      <dgm:prSet/>
      <dgm:spPr/>
      <dgm:t>
        <a:bodyPr/>
        <a:lstStyle/>
        <a:p>
          <a:endParaRPr lang="en-US"/>
        </a:p>
      </dgm:t>
    </dgm:pt>
    <dgm:pt modelId="{DADDAF3C-5913-4DAD-BEEB-3E2B829BC800}" type="pres">
      <dgm:prSet presAssocID="{4E5D3771-0DCF-4A40-8EF4-03469F399F8E}" presName="Name0" presStyleCnt="0">
        <dgm:presLayoutVars>
          <dgm:chMax val="7"/>
          <dgm:chPref val="7"/>
          <dgm:dir/>
        </dgm:presLayoutVars>
      </dgm:prSet>
      <dgm:spPr/>
    </dgm:pt>
    <dgm:pt modelId="{73FD36B0-73CE-47E0-8635-FA4008A88B69}" type="pres">
      <dgm:prSet presAssocID="{4E5D3771-0DCF-4A40-8EF4-03469F399F8E}" presName="Name1" presStyleCnt="0"/>
      <dgm:spPr/>
    </dgm:pt>
    <dgm:pt modelId="{57B8A2B0-3BF8-44E0-94E9-9941EC146238}" type="pres">
      <dgm:prSet presAssocID="{4E5D3771-0DCF-4A40-8EF4-03469F399F8E}" presName="cycle" presStyleCnt="0"/>
      <dgm:spPr/>
    </dgm:pt>
    <dgm:pt modelId="{BBE6092C-8BA8-48BB-880A-EDC0FC9FDE85}" type="pres">
      <dgm:prSet presAssocID="{4E5D3771-0DCF-4A40-8EF4-03469F399F8E}" presName="srcNode" presStyleLbl="node1" presStyleIdx="0" presStyleCnt="4"/>
      <dgm:spPr/>
    </dgm:pt>
    <dgm:pt modelId="{B7B09B31-58E9-4BC0-9C90-CEA19B4A6D8A}" type="pres">
      <dgm:prSet presAssocID="{4E5D3771-0DCF-4A40-8EF4-03469F399F8E}" presName="conn" presStyleLbl="parChTrans1D2" presStyleIdx="0" presStyleCnt="1"/>
      <dgm:spPr/>
    </dgm:pt>
    <dgm:pt modelId="{893F8EE5-CA74-4AE5-B332-CEB259E2060E}" type="pres">
      <dgm:prSet presAssocID="{4E5D3771-0DCF-4A40-8EF4-03469F399F8E}" presName="extraNode" presStyleLbl="node1" presStyleIdx="0" presStyleCnt="4"/>
      <dgm:spPr/>
    </dgm:pt>
    <dgm:pt modelId="{C75B1B31-812A-4485-B6DD-0AFB8CC1005F}" type="pres">
      <dgm:prSet presAssocID="{4E5D3771-0DCF-4A40-8EF4-03469F399F8E}" presName="dstNode" presStyleLbl="node1" presStyleIdx="0" presStyleCnt="4"/>
      <dgm:spPr/>
    </dgm:pt>
    <dgm:pt modelId="{2448517D-CE97-428C-AA67-FE40D6B5EBBD}" type="pres">
      <dgm:prSet presAssocID="{C3D5F952-4370-41AA-A8E1-7DE304675063}" presName="text_1" presStyleLbl="node1" presStyleIdx="0" presStyleCnt="4">
        <dgm:presLayoutVars>
          <dgm:bulletEnabled val="1"/>
        </dgm:presLayoutVars>
      </dgm:prSet>
      <dgm:spPr/>
    </dgm:pt>
    <dgm:pt modelId="{0C77DD18-4584-4A5E-8AFE-5A94A4E189A9}" type="pres">
      <dgm:prSet presAssocID="{C3D5F952-4370-41AA-A8E1-7DE304675063}" presName="accent_1" presStyleCnt="0"/>
      <dgm:spPr/>
    </dgm:pt>
    <dgm:pt modelId="{1D5E9892-6647-4BF4-B930-9167CC3357F3}" type="pres">
      <dgm:prSet presAssocID="{C3D5F952-4370-41AA-A8E1-7DE304675063}" presName="accentRepeatNode" presStyleLbl="solidFgAcc1" presStyleIdx="0" presStyleCnt="4"/>
      <dgm:spPr>
        <a:prstGeom prst="ellipse">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B8693B7E-17D1-419A-A028-04C8396ABA25}" type="pres">
      <dgm:prSet presAssocID="{C34D4CF6-4927-4A65-85EB-45C6D9E6BA23}" presName="text_2" presStyleLbl="node1" presStyleIdx="1" presStyleCnt="4">
        <dgm:presLayoutVars>
          <dgm:bulletEnabled val="1"/>
        </dgm:presLayoutVars>
      </dgm:prSet>
      <dgm:spPr/>
    </dgm:pt>
    <dgm:pt modelId="{A536326A-6CA7-46E7-891C-49A03AAE927D}" type="pres">
      <dgm:prSet presAssocID="{C34D4CF6-4927-4A65-85EB-45C6D9E6BA23}" presName="accent_2" presStyleCnt="0"/>
      <dgm:spPr/>
    </dgm:pt>
    <dgm:pt modelId="{763324FF-ADC2-4126-9061-72673EB00FC4}" type="pres">
      <dgm:prSet presAssocID="{C34D4CF6-4927-4A65-85EB-45C6D9E6BA23}" presName="accentRepeatNode" presStyleLbl="solidFgAcc1" presStyleIdx="1" presStyleCnt="4"/>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 modelId="{8444C341-8A51-4324-96C7-C5A7FECBF473}" type="pres">
      <dgm:prSet presAssocID="{A7B7A31D-9259-411B-BF33-EAE618FF7A31}" presName="text_3" presStyleLbl="node1" presStyleIdx="2" presStyleCnt="4">
        <dgm:presLayoutVars>
          <dgm:bulletEnabled val="1"/>
        </dgm:presLayoutVars>
      </dgm:prSet>
      <dgm:spPr/>
    </dgm:pt>
    <dgm:pt modelId="{20ED22B2-10AD-4FB0-992C-520F8123D01D}" type="pres">
      <dgm:prSet presAssocID="{A7B7A31D-9259-411B-BF33-EAE618FF7A31}" presName="accent_3" presStyleCnt="0"/>
      <dgm:spPr/>
    </dgm:pt>
    <dgm:pt modelId="{7E4A984D-A8F6-4421-AC98-884AEBAE2DAE}" type="pres">
      <dgm:prSet presAssocID="{A7B7A31D-9259-411B-BF33-EAE618FF7A31}" presName="accentRepeatNode" presStyleLbl="solidFgAcc1" presStyleIdx="2" presStyleCnt="4"/>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a:stretch>
        </a:blipFill>
      </dgm:spPr>
    </dgm:pt>
    <dgm:pt modelId="{C81D8B50-8B76-41C0-9B73-9E0A920263F4}" type="pres">
      <dgm:prSet presAssocID="{BE7A9D55-E439-4E64-A4E6-BB996CDA0884}" presName="text_4" presStyleLbl="node1" presStyleIdx="3" presStyleCnt="4">
        <dgm:presLayoutVars>
          <dgm:bulletEnabled val="1"/>
        </dgm:presLayoutVars>
      </dgm:prSet>
      <dgm:spPr/>
    </dgm:pt>
    <dgm:pt modelId="{4D24BBB4-C653-4473-9502-45E8C10B4911}" type="pres">
      <dgm:prSet presAssocID="{BE7A9D55-E439-4E64-A4E6-BB996CDA0884}" presName="accent_4" presStyleCnt="0"/>
      <dgm:spPr/>
    </dgm:pt>
    <dgm:pt modelId="{76330665-BD38-4019-86A1-A4ED0E8058FF}" type="pres">
      <dgm:prSet presAssocID="{BE7A9D55-E439-4E64-A4E6-BB996CDA0884}" presName="accentRepeatNode" presStyleLbl="solidFgAcc1" presStyleIdx="3" presStyleCnt="4"/>
      <dgm:spPr>
        <a:blipFill dpi="0" rotWithShape="0">
          <a:blip xmlns:r="http://schemas.openxmlformats.org/officeDocument/2006/relationships" r:embed="rId8">
            <a:extLst>
              <a:ext uri="{28A0092B-C50C-407E-A947-70E740481C1C}">
                <a14:useLocalDpi xmlns:a14="http://schemas.microsoft.com/office/drawing/2010/main" val="0"/>
              </a:ext>
            </a:extLst>
          </a:blip>
          <a:srcRect/>
          <a:stretch>
            <a:fillRect/>
          </a:stretch>
        </a:blipFill>
      </dgm:spPr>
    </dgm:pt>
  </dgm:ptLst>
  <dgm:cxnLst>
    <dgm:cxn modelId="{9BF26F05-C689-4CCE-AC56-29A1F6D9957D}" type="presOf" srcId="{F9FFEBA2-6983-4E03-B4D2-F9FD9F9308B4}" destId="{B7B09B31-58E9-4BC0-9C90-CEA19B4A6D8A}" srcOrd="0" destOrd="0" presId="urn:microsoft.com/office/officeart/2008/layout/VerticalCurvedList"/>
    <dgm:cxn modelId="{2BB3E92F-2B94-408C-803D-37F13CA3A641}" srcId="{4E5D3771-0DCF-4A40-8EF4-03469F399F8E}" destId="{C34D4CF6-4927-4A65-85EB-45C6D9E6BA23}" srcOrd="1" destOrd="0" parTransId="{11ECE927-2840-42E3-8E38-D5C3B91B2DFB}" sibTransId="{641F089A-7CD8-4A87-AB38-14CB6ADB40A7}"/>
    <dgm:cxn modelId="{0A026640-FE7D-455E-8A7E-3D0EA7263BA3}" type="presOf" srcId="{C34D4CF6-4927-4A65-85EB-45C6D9E6BA23}" destId="{B8693B7E-17D1-419A-A028-04C8396ABA25}" srcOrd="0" destOrd="0" presId="urn:microsoft.com/office/officeart/2008/layout/VerticalCurvedList"/>
    <dgm:cxn modelId="{12DAA445-8931-42C1-A71C-C85FBF4D3F23}" type="presOf" srcId="{7268342D-E75B-47EC-A672-8DF997084704}" destId="{2448517D-CE97-428C-AA67-FE40D6B5EBBD}" srcOrd="0" destOrd="1" presId="urn:microsoft.com/office/officeart/2008/layout/VerticalCurvedList"/>
    <dgm:cxn modelId="{88B03C6C-05AF-49E2-9DCC-950C208F3CA4}" srcId="{4E5D3771-0DCF-4A40-8EF4-03469F399F8E}" destId="{BE7A9D55-E439-4E64-A4E6-BB996CDA0884}" srcOrd="3" destOrd="0" parTransId="{A83469ED-BB8B-4D1B-AD48-6D5851FA675F}" sibTransId="{7610D314-AFEF-46A4-A8E6-404458323F3E}"/>
    <dgm:cxn modelId="{CE652651-1241-49E6-8623-79B0D7667D47}" srcId="{BE7A9D55-E439-4E64-A4E6-BB996CDA0884}" destId="{8A82B15A-D692-4B83-88A0-AAEE20F95DE9}" srcOrd="0" destOrd="0" parTransId="{354C0ADE-C176-44D4-9451-1E68E12A5590}" sibTransId="{8FF61536-6D03-407D-AC28-43A3DAF16499}"/>
    <dgm:cxn modelId="{B087FF52-6389-4CD9-89F6-3C20E43E59A7}" srcId="{4E5D3771-0DCF-4A40-8EF4-03469F399F8E}" destId="{A7B7A31D-9259-411B-BF33-EAE618FF7A31}" srcOrd="2" destOrd="0" parTransId="{0C95ADE2-7190-4DEC-A9B0-2ABE2B77B2D2}" sibTransId="{525CFF41-9AB4-4A6B-A080-FFA75AE71492}"/>
    <dgm:cxn modelId="{6ED03855-18FB-4BC1-B327-C906AEA4CA2A}" srcId="{C3D5F952-4370-41AA-A8E1-7DE304675063}" destId="{7268342D-E75B-47EC-A672-8DF997084704}" srcOrd="0" destOrd="0" parTransId="{E98A01AD-A6AF-402B-8C39-4B657ED56111}" sibTransId="{F9FFEBA2-6983-4E03-B4D2-F9FD9F9308B4}"/>
    <dgm:cxn modelId="{9DB1F1A4-9BD0-41F5-89BC-1438EAAFB11F}" type="presOf" srcId="{C3D5F952-4370-41AA-A8E1-7DE304675063}" destId="{2448517D-CE97-428C-AA67-FE40D6B5EBBD}" srcOrd="0" destOrd="0" presId="urn:microsoft.com/office/officeart/2008/layout/VerticalCurvedList"/>
    <dgm:cxn modelId="{5E6AC5A9-D938-4AA9-9761-7FF2A14FEF79}" type="presOf" srcId="{742D3392-35B0-498A-9E10-E391EEB63451}" destId="{B8693B7E-17D1-419A-A028-04C8396ABA25}" srcOrd="0" destOrd="1" presId="urn:microsoft.com/office/officeart/2008/layout/VerticalCurvedList"/>
    <dgm:cxn modelId="{A5F1A7B3-D1D8-4DBF-B2FC-3117B4C41F5F}" type="presOf" srcId="{BE7A9D55-E439-4E64-A4E6-BB996CDA0884}" destId="{C81D8B50-8B76-41C0-9B73-9E0A920263F4}" srcOrd="0" destOrd="0" presId="urn:microsoft.com/office/officeart/2008/layout/VerticalCurvedList"/>
    <dgm:cxn modelId="{06C7B0BB-6368-4D17-86CF-61415F85C08A}" srcId="{A7B7A31D-9259-411B-BF33-EAE618FF7A31}" destId="{1B5175EF-5D38-4114-AA59-56AABFF1D204}" srcOrd="0" destOrd="0" parTransId="{BB5549AF-463C-478B-A8B8-30D378BB5099}" sibTransId="{756AD84A-BCD2-4C0E-AF67-54E27E28958A}"/>
    <dgm:cxn modelId="{FF2C8FBD-FF17-4DCD-AD0C-48BEF63A88F5}" type="presOf" srcId="{1B5175EF-5D38-4114-AA59-56AABFF1D204}" destId="{8444C341-8A51-4324-96C7-C5A7FECBF473}" srcOrd="0" destOrd="1" presId="urn:microsoft.com/office/officeart/2008/layout/VerticalCurvedList"/>
    <dgm:cxn modelId="{DEADD3BF-CDF3-488E-B1B8-273BB1A48E23}" type="presOf" srcId="{4E5D3771-0DCF-4A40-8EF4-03469F399F8E}" destId="{DADDAF3C-5913-4DAD-BEEB-3E2B829BC800}" srcOrd="0" destOrd="0" presId="urn:microsoft.com/office/officeart/2008/layout/VerticalCurvedList"/>
    <dgm:cxn modelId="{93013AC9-7A6B-48A2-BE23-5A0A6746BAA8}" type="presOf" srcId="{8A82B15A-D692-4B83-88A0-AAEE20F95DE9}" destId="{C81D8B50-8B76-41C0-9B73-9E0A920263F4}" srcOrd="0" destOrd="1" presId="urn:microsoft.com/office/officeart/2008/layout/VerticalCurvedList"/>
    <dgm:cxn modelId="{D7D968D6-ACFE-4024-B8CE-09BFC68887C5}" srcId="{4E5D3771-0DCF-4A40-8EF4-03469F399F8E}" destId="{C3D5F952-4370-41AA-A8E1-7DE304675063}" srcOrd="0" destOrd="0" parTransId="{04CE19EB-9F50-4A66-83A4-64E9B3F62D67}" sibTransId="{DB877579-1CB1-46D1-A9B8-47E61A8FC603}"/>
    <dgm:cxn modelId="{1DE95BF1-5ED5-474F-ADB1-AAC9293F384E}" srcId="{C34D4CF6-4927-4A65-85EB-45C6D9E6BA23}" destId="{742D3392-35B0-498A-9E10-E391EEB63451}" srcOrd="0" destOrd="0" parTransId="{2597A7ED-7778-4E88-A7B6-603943CE4DB5}" sibTransId="{4F378418-DE36-43FC-8BC0-2E78ED8203F8}"/>
    <dgm:cxn modelId="{1E8C94FF-7512-4193-9C9B-28C0119FDB47}" type="presOf" srcId="{A7B7A31D-9259-411B-BF33-EAE618FF7A31}" destId="{8444C341-8A51-4324-96C7-C5A7FECBF473}" srcOrd="0" destOrd="0" presId="urn:microsoft.com/office/officeart/2008/layout/VerticalCurvedList"/>
    <dgm:cxn modelId="{96D7879F-72C0-4EA8-B2AC-ACD4978D1049}" type="presParOf" srcId="{DADDAF3C-5913-4DAD-BEEB-3E2B829BC800}" destId="{73FD36B0-73CE-47E0-8635-FA4008A88B69}" srcOrd="0" destOrd="0" presId="urn:microsoft.com/office/officeart/2008/layout/VerticalCurvedList"/>
    <dgm:cxn modelId="{E009A38F-167C-424E-91B9-29B8519D0309}" type="presParOf" srcId="{73FD36B0-73CE-47E0-8635-FA4008A88B69}" destId="{57B8A2B0-3BF8-44E0-94E9-9941EC146238}" srcOrd="0" destOrd="0" presId="urn:microsoft.com/office/officeart/2008/layout/VerticalCurvedList"/>
    <dgm:cxn modelId="{181658A2-B399-4680-BA60-9571DE52101B}" type="presParOf" srcId="{57B8A2B0-3BF8-44E0-94E9-9941EC146238}" destId="{BBE6092C-8BA8-48BB-880A-EDC0FC9FDE85}" srcOrd="0" destOrd="0" presId="urn:microsoft.com/office/officeart/2008/layout/VerticalCurvedList"/>
    <dgm:cxn modelId="{BC4F642E-5AB7-4146-9A71-BC3D1F97AC8B}" type="presParOf" srcId="{57B8A2B0-3BF8-44E0-94E9-9941EC146238}" destId="{B7B09B31-58E9-4BC0-9C90-CEA19B4A6D8A}" srcOrd="1" destOrd="0" presId="urn:microsoft.com/office/officeart/2008/layout/VerticalCurvedList"/>
    <dgm:cxn modelId="{8C81A805-E78C-4C31-9B52-881C4200F3C9}" type="presParOf" srcId="{57B8A2B0-3BF8-44E0-94E9-9941EC146238}" destId="{893F8EE5-CA74-4AE5-B332-CEB259E2060E}" srcOrd="2" destOrd="0" presId="urn:microsoft.com/office/officeart/2008/layout/VerticalCurvedList"/>
    <dgm:cxn modelId="{D3FE49BC-1064-49BE-96D0-81BF66EB1312}" type="presParOf" srcId="{57B8A2B0-3BF8-44E0-94E9-9941EC146238}" destId="{C75B1B31-812A-4485-B6DD-0AFB8CC1005F}" srcOrd="3" destOrd="0" presId="urn:microsoft.com/office/officeart/2008/layout/VerticalCurvedList"/>
    <dgm:cxn modelId="{AD26144E-61C5-4C31-9354-4198BA206BD4}" type="presParOf" srcId="{73FD36B0-73CE-47E0-8635-FA4008A88B69}" destId="{2448517D-CE97-428C-AA67-FE40D6B5EBBD}" srcOrd="1" destOrd="0" presId="urn:microsoft.com/office/officeart/2008/layout/VerticalCurvedList"/>
    <dgm:cxn modelId="{6867B0E6-EB25-4018-B8CC-6F9304FFFB02}" type="presParOf" srcId="{73FD36B0-73CE-47E0-8635-FA4008A88B69}" destId="{0C77DD18-4584-4A5E-8AFE-5A94A4E189A9}" srcOrd="2" destOrd="0" presId="urn:microsoft.com/office/officeart/2008/layout/VerticalCurvedList"/>
    <dgm:cxn modelId="{796A3113-FCBF-404B-9942-AFBED48F2433}" type="presParOf" srcId="{0C77DD18-4584-4A5E-8AFE-5A94A4E189A9}" destId="{1D5E9892-6647-4BF4-B930-9167CC3357F3}" srcOrd="0" destOrd="0" presId="urn:microsoft.com/office/officeart/2008/layout/VerticalCurvedList"/>
    <dgm:cxn modelId="{CF3A6057-6A38-4D13-A195-6C75DC946E41}" type="presParOf" srcId="{73FD36B0-73CE-47E0-8635-FA4008A88B69}" destId="{B8693B7E-17D1-419A-A028-04C8396ABA25}" srcOrd="3" destOrd="0" presId="urn:microsoft.com/office/officeart/2008/layout/VerticalCurvedList"/>
    <dgm:cxn modelId="{02C8EDBD-3BE2-4D1E-9E98-E907BE2C4834}" type="presParOf" srcId="{73FD36B0-73CE-47E0-8635-FA4008A88B69}" destId="{A536326A-6CA7-46E7-891C-49A03AAE927D}" srcOrd="4" destOrd="0" presId="urn:microsoft.com/office/officeart/2008/layout/VerticalCurvedList"/>
    <dgm:cxn modelId="{3A9B6D64-1E86-4D57-BBA5-BF752CA8D7FE}" type="presParOf" srcId="{A536326A-6CA7-46E7-891C-49A03AAE927D}" destId="{763324FF-ADC2-4126-9061-72673EB00FC4}" srcOrd="0" destOrd="0" presId="urn:microsoft.com/office/officeart/2008/layout/VerticalCurvedList"/>
    <dgm:cxn modelId="{6DA30093-FACA-47AD-A050-5C7EF691A08B}" type="presParOf" srcId="{73FD36B0-73CE-47E0-8635-FA4008A88B69}" destId="{8444C341-8A51-4324-96C7-C5A7FECBF473}" srcOrd="5" destOrd="0" presId="urn:microsoft.com/office/officeart/2008/layout/VerticalCurvedList"/>
    <dgm:cxn modelId="{48517260-4C02-4A70-9D12-7921F597A4F6}" type="presParOf" srcId="{73FD36B0-73CE-47E0-8635-FA4008A88B69}" destId="{20ED22B2-10AD-4FB0-992C-520F8123D01D}" srcOrd="6" destOrd="0" presId="urn:microsoft.com/office/officeart/2008/layout/VerticalCurvedList"/>
    <dgm:cxn modelId="{18652FF2-F7C9-4D9C-8BA8-1E3227C1912B}" type="presParOf" srcId="{20ED22B2-10AD-4FB0-992C-520F8123D01D}" destId="{7E4A984D-A8F6-4421-AC98-884AEBAE2DAE}" srcOrd="0" destOrd="0" presId="urn:microsoft.com/office/officeart/2008/layout/VerticalCurvedList"/>
    <dgm:cxn modelId="{7491AAD5-CF05-4FC0-997B-B4E2441F5877}" type="presParOf" srcId="{73FD36B0-73CE-47E0-8635-FA4008A88B69}" destId="{C81D8B50-8B76-41C0-9B73-9E0A920263F4}" srcOrd="7" destOrd="0" presId="urn:microsoft.com/office/officeart/2008/layout/VerticalCurvedList"/>
    <dgm:cxn modelId="{D5B27086-A412-4D8B-B909-0834D77D3F16}" type="presParOf" srcId="{73FD36B0-73CE-47E0-8635-FA4008A88B69}" destId="{4D24BBB4-C653-4473-9502-45E8C10B4911}" srcOrd="8" destOrd="0" presId="urn:microsoft.com/office/officeart/2008/layout/VerticalCurvedList"/>
    <dgm:cxn modelId="{E7318E97-DA51-42DD-A5C2-4EEFD5DA6AE5}" type="presParOf" srcId="{4D24BBB4-C653-4473-9502-45E8C10B4911}" destId="{76330665-BD38-4019-86A1-A4ED0E8058FF}"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09B31-58E9-4BC0-9C90-CEA19B4A6D8A}">
      <dsp:nvSpPr>
        <dsp:cNvPr id="0" name=""/>
        <dsp:cNvSpPr/>
      </dsp:nvSpPr>
      <dsp:spPr>
        <a:xfrm>
          <a:off x="-5150836" y="-789010"/>
          <a:ext cx="6133898" cy="6133898"/>
        </a:xfrm>
        <a:prstGeom prst="blockArc">
          <a:avLst>
            <a:gd name="adj1" fmla="val 18900000"/>
            <a:gd name="adj2" fmla="val 2700000"/>
            <a:gd name="adj3" fmla="val 352"/>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48517D-CE97-428C-AA67-FE40D6B5EBBD}">
      <dsp:nvSpPr>
        <dsp:cNvPr id="0" name=""/>
        <dsp:cNvSpPr/>
      </dsp:nvSpPr>
      <dsp:spPr>
        <a:xfrm>
          <a:off x="514729" y="350255"/>
          <a:ext cx="5735501" cy="700876"/>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6320" tIns="40640" rIns="40640" bIns="40640" numCol="1" spcCol="1270" anchor="t" anchorCtr="0">
          <a:noAutofit/>
        </a:bodyPr>
        <a:lstStyle/>
        <a:p>
          <a:pPr marL="0" lvl="0" indent="0" algn="l" defTabSz="711200">
            <a:lnSpc>
              <a:spcPct val="90000"/>
            </a:lnSpc>
            <a:spcBef>
              <a:spcPct val="0"/>
            </a:spcBef>
            <a:spcAft>
              <a:spcPct val="35000"/>
            </a:spcAft>
            <a:buNone/>
          </a:pPr>
          <a:r>
            <a:rPr lang="en-US" sz="1600" kern="1200" dirty="0"/>
            <a:t>BDM Showcase</a:t>
          </a:r>
        </a:p>
        <a:p>
          <a:pPr marL="114300" lvl="1" indent="-114300" algn="l" defTabSz="533400">
            <a:lnSpc>
              <a:spcPct val="90000"/>
            </a:lnSpc>
            <a:spcBef>
              <a:spcPct val="0"/>
            </a:spcBef>
            <a:spcAft>
              <a:spcPct val="15000"/>
            </a:spcAft>
            <a:buChar char="•"/>
          </a:pPr>
          <a:r>
            <a:rPr lang="en-US" sz="1200" kern="1200" dirty="0"/>
            <a:t>We </a:t>
          </a:r>
          <a:r>
            <a:rPr lang="en-US" sz="1200" b="1" kern="1200" dirty="0"/>
            <a:t>own</a:t>
          </a:r>
          <a:r>
            <a:rPr lang="en-US" sz="1200" kern="1200" dirty="0"/>
            <a:t> demo </a:t>
          </a:r>
          <a:r>
            <a:rPr lang="en-US" sz="1200" kern="1200" dirty="0">
              <a:hlinkClick xmlns:r="http://schemas.openxmlformats.org/officeDocument/2006/relationships" r:id="rId1"/>
            </a:rPr>
            <a:t>resources</a:t>
          </a:r>
          <a:r>
            <a:rPr lang="en-US" sz="1200" kern="1200" dirty="0"/>
            <a:t> for CxO-level conversations </a:t>
          </a:r>
        </a:p>
      </dsp:txBody>
      <dsp:txXfrm>
        <a:off x="514729" y="350255"/>
        <a:ext cx="5735501" cy="700876"/>
      </dsp:txXfrm>
    </dsp:sp>
    <dsp:sp modelId="{1D5E9892-6647-4BF4-B930-9167CC3357F3}">
      <dsp:nvSpPr>
        <dsp:cNvPr id="0" name=""/>
        <dsp:cNvSpPr/>
      </dsp:nvSpPr>
      <dsp:spPr>
        <a:xfrm>
          <a:off x="76682" y="262646"/>
          <a:ext cx="876095" cy="876095"/>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693B7E-17D1-419A-A028-04C8396ABA25}">
      <dsp:nvSpPr>
        <dsp:cNvPr id="0" name=""/>
        <dsp:cNvSpPr/>
      </dsp:nvSpPr>
      <dsp:spPr>
        <a:xfrm>
          <a:off x="916558" y="1401752"/>
          <a:ext cx="5333673" cy="70087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6320" tIns="40640" rIns="40640" bIns="40640" numCol="1" spcCol="1270" anchor="t" anchorCtr="0">
          <a:noAutofit/>
        </a:bodyPr>
        <a:lstStyle/>
        <a:p>
          <a:pPr marL="0" lvl="0" indent="0" algn="l" defTabSz="711200">
            <a:lnSpc>
              <a:spcPct val="90000"/>
            </a:lnSpc>
            <a:spcBef>
              <a:spcPct val="0"/>
            </a:spcBef>
            <a:spcAft>
              <a:spcPct val="35000"/>
            </a:spcAft>
            <a:buNone/>
          </a:pPr>
          <a:r>
            <a:rPr lang="en-US" sz="1600" kern="1200" dirty="0"/>
            <a:t>Patterns &amp; Practices</a:t>
          </a:r>
        </a:p>
        <a:p>
          <a:pPr marL="114300" lvl="1" indent="-114300" algn="l" defTabSz="533400">
            <a:lnSpc>
              <a:spcPct val="90000"/>
            </a:lnSpc>
            <a:spcBef>
              <a:spcPct val="0"/>
            </a:spcBef>
            <a:spcAft>
              <a:spcPct val="15000"/>
            </a:spcAft>
            <a:buChar char="•"/>
          </a:pPr>
          <a:r>
            <a:rPr lang="en-US" sz="1200" kern="1200" dirty="0"/>
            <a:t>We </a:t>
          </a:r>
          <a:r>
            <a:rPr lang="en-US" sz="1200" b="1" kern="1200" dirty="0"/>
            <a:t>curate</a:t>
          </a:r>
          <a:r>
            <a:rPr lang="en-US" sz="1200" kern="1200" dirty="0"/>
            <a:t> </a:t>
          </a:r>
          <a:r>
            <a:rPr lang="en-US" sz="1200" kern="1200" dirty="0">
              <a:hlinkClick xmlns:r="http://schemas.openxmlformats.org/officeDocument/2006/relationships" r:id="rId3"/>
            </a:rPr>
            <a:t>content</a:t>
          </a:r>
          <a:r>
            <a:rPr lang="en-US" sz="1200" kern="1200" dirty="0"/>
            <a:t> on cross-cutting technology topics</a:t>
          </a:r>
        </a:p>
      </dsp:txBody>
      <dsp:txXfrm>
        <a:off x="916558" y="1401752"/>
        <a:ext cx="5333673" cy="700876"/>
      </dsp:txXfrm>
    </dsp:sp>
    <dsp:sp modelId="{763324FF-ADC2-4126-9061-72673EB00FC4}">
      <dsp:nvSpPr>
        <dsp:cNvPr id="0" name=""/>
        <dsp:cNvSpPr/>
      </dsp:nvSpPr>
      <dsp:spPr>
        <a:xfrm>
          <a:off x="478510" y="1314142"/>
          <a:ext cx="876095" cy="876095"/>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44C341-8A51-4324-96C7-C5A7FECBF473}">
      <dsp:nvSpPr>
        <dsp:cNvPr id="0" name=""/>
        <dsp:cNvSpPr/>
      </dsp:nvSpPr>
      <dsp:spPr>
        <a:xfrm>
          <a:off x="916558" y="2453248"/>
          <a:ext cx="5333673" cy="70087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6320" tIns="40640" rIns="40640" bIns="40640" numCol="1" spcCol="1270" anchor="t" anchorCtr="0">
          <a:noAutofit/>
        </a:bodyPr>
        <a:lstStyle/>
        <a:p>
          <a:pPr marL="0" lvl="0" indent="0" algn="l" defTabSz="711200">
            <a:lnSpc>
              <a:spcPct val="90000"/>
            </a:lnSpc>
            <a:spcBef>
              <a:spcPct val="0"/>
            </a:spcBef>
            <a:spcAft>
              <a:spcPct val="35000"/>
            </a:spcAft>
            <a:buNone/>
          </a:pPr>
          <a:r>
            <a:rPr lang="en-US" sz="1600" kern="1200" dirty="0"/>
            <a:t>Sales Community Support</a:t>
          </a:r>
        </a:p>
        <a:p>
          <a:pPr marL="114300" lvl="1" indent="-114300" algn="l" defTabSz="533400">
            <a:lnSpc>
              <a:spcPct val="90000"/>
            </a:lnSpc>
            <a:spcBef>
              <a:spcPct val="0"/>
            </a:spcBef>
            <a:spcAft>
              <a:spcPct val="15000"/>
            </a:spcAft>
            <a:buChar char="•"/>
          </a:pPr>
          <a:r>
            <a:rPr lang="en-US" sz="1200" kern="1200" dirty="0"/>
            <a:t>We </a:t>
          </a:r>
          <a:r>
            <a:rPr lang="en-US" sz="1200" b="1" kern="1200" dirty="0"/>
            <a:t>support</a:t>
          </a:r>
          <a:r>
            <a:rPr lang="en-US" sz="1200" kern="1200" dirty="0"/>
            <a:t> </a:t>
          </a:r>
          <a:r>
            <a:rPr lang="en-US" sz="1200" kern="1200" dirty="0">
              <a:solidFill>
                <a:schemeClr val="accent2"/>
              </a:solidFill>
              <a:hlinkClick xmlns:r="http://schemas.openxmlformats.org/officeDocument/2006/relationships" r:id="rId5"/>
            </a:rPr>
            <a:t>technical escalations</a:t>
          </a:r>
          <a:r>
            <a:rPr lang="en-US" sz="1200" kern="1200" dirty="0"/>
            <a:t> &amp; training opportunities </a:t>
          </a:r>
        </a:p>
      </dsp:txBody>
      <dsp:txXfrm>
        <a:off x="916558" y="2453248"/>
        <a:ext cx="5333673" cy="700876"/>
      </dsp:txXfrm>
    </dsp:sp>
    <dsp:sp modelId="{7E4A984D-A8F6-4421-AC98-884AEBAE2DAE}">
      <dsp:nvSpPr>
        <dsp:cNvPr id="0" name=""/>
        <dsp:cNvSpPr/>
      </dsp:nvSpPr>
      <dsp:spPr>
        <a:xfrm>
          <a:off x="478510" y="2365639"/>
          <a:ext cx="876095" cy="876095"/>
        </a:xfrm>
        <a:prstGeom prst="ellipse">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a:stretch>
        </a:blip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1D8B50-8B76-41C0-9B73-9E0A920263F4}">
      <dsp:nvSpPr>
        <dsp:cNvPr id="0" name=""/>
        <dsp:cNvSpPr/>
      </dsp:nvSpPr>
      <dsp:spPr>
        <a:xfrm>
          <a:off x="514729" y="3504745"/>
          <a:ext cx="5735501" cy="700876"/>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6320" tIns="40640" rIns="40640" bIns="40640" numCol="1" spcCol="1270" anchor="t" anchorCtr="0">
          <a:noAutofit/>
        </a:bodyPr>
        <a:lstStyle/>
        <a:p>
          <a:pPr marL="0" lvl="0" indent="0" algn="l" defTabSz="711200">
            <a:lnSpc>
              <a:spcPct val="90000"/>
            </a:lnSpc>
            <a:spcBef>
              <a:spcPct val="0"/>
            </a:spcBef>
            <a:spcAft>
              <a:spcPct val="35000"/>
            </a:spcAft>
            <a:buNone/>
          </a:pPr>
          <a:r>
            <a:rPr lang="en-US" sz="1600" kern="1200" dirty="0"/>
            <a:t>Engineering Feedback</a:t>
          </a:r>
        </a:p>
        <a:p>
          <a:pPr marL="114300" lvl="1" indent="-114300" algn="l" defTabSz="533400">
            <a:lnSpc>
              <a:spcPct val="90000"/>
            </a:lnSpc>
            <a:spcBef>
              <a:spcPct val="0"/>
            </a:spcBef>
            <a:spcAft>
              <a:spcPct val="15000"/>
            </a:spcAft>
            <a:buChar char="•"/>
          </a:pPr>
          <a:r>
            <a:rPr lang="en-US" sz="1200" kern="1200" dirty="0"/>
            <a:t>We </a:t>
          </a:r>
          <a:r>
            <a:rPr lang="en-US" sz="1200" b="1" kern="1200" dirty="0"/>
            <a:t>influence</a:t>
          </a:r>
          <a:r>
            <a:rPr lang="en-US" sz="1200" kern="1200" dirty="0"/>
            <a:t> the products </a:t>
          </a:r>
          <a:r>
            <a:rPr lang="en-US" sz="1200" kern="1200" dirty="0">
              <a:hlinkClick xmlns:r="http://schemas.openxmlformats.org/officeDocument/2006/relationships" r:id="rId7"/>
            </a:rPr>
            <a:t>roadmap</a:t>
          </a:r>
          <a:r>
            <a:rPr lang="en-US" sz="1200" kern="1200" dirty="0"/>
            <a:t> through engineering feedback rhythms</a:t>
          </a:r>
        </a:p>
      </dsp:txBody>
      <dsp:txXfrm>
        <a:off x="514729" y="3504745"/>
        <a:ext cx="5735501" cy="700876"/>
      </dsp:txXfrm>
    </dsp:sp>
    <dsp:sp modelId="{76330665-BD38-4019-86A1-A4ED0E8058FF}">
      <dsp:nvSpPr>
        <dsp:cNvPr id="0" name=""/>
        <dsp:cNvSpPr/>
      </dsp:nvSpPr>
      <dsp:spPr>
        <a:xfrm>
          <a:off x="76682" y="3417135"/>
          <a:ext cx="876095" cy="876095"/>
        </a:xfrm>
        <a:prstGeom prst="ellipse">
          <a:avLst/>
        </a:prstGeom>
        <a:blipFill dpi="0" rotWithShape="0">
          <a:blip xmlns:r="http://schemas.openxmlformats.org/officeDocument/2006/relationships" r:embed="rId8">
            <a:extLst>
              <a:ext uri="{28A0092B-C50C-407E-A947-70E740481C1C}">
                <a14:useLocalDpi xmlns:a14="http://schemas.microsoft.com/office/drawing/2010/main" val="0"/>
              </a:ext>
            </a:extLst>
          </a:blip>
          <a:srcRect/>
          <a:stretch>
            <a:fillRect/>
          </a:stretch>
        </a:blip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8/9/2017 6:28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8/9/2017 6:28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3D530-3419-45A5-AB8A-2242E8FDFF4E}" type="datetime8">
              <a:rPr lang="en-US" smtClean="0"/>
              <a:t>8/9/2017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90969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8/9/2017 6:28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0584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00"/>
              </a:spcAft>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8/9/2017 6:28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010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8/9/2017 6:28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5432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885246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6354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73880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189071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Data Insights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684033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02000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884065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8/9/2017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Data Insights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637804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8/9/2017 6:28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5960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Data Insights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735784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87520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32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242490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701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Data Insights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788069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054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836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658870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38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3518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6243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Data Insights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673324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1477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4015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Data Insights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1253195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8/9/2017 6:28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9280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612"/>
              </a:spcAft>
              <a:buClrTx/>
              <a:buSzTx/>
              <a:buFont typeface="Arial" panose="020B0604020202020204" pitchFamily="34" charset="0"/>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CB89E4-D2F0-40C0-93A4-7E09E01B539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8/9/2017 6:28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74372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Data Insights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102336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8/9/2017</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4</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8008703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Data Insights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2103375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308224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6471309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8/9/2017 6:28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44564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B1189F-7A61-47D4-8508-B4D851EBC6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168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4300" indent="-114300" eaLnBrk="1" hangingPunct="1">
              <a:spcBef>
                <a:spcPct val="0"/>
              </a:spcBef>
              <a:buFont typeface="Wingdings" pitchFamily="2" charset="2"/>
              <a:buNone/>
            </a:pPr>
            <a:endParaRPr lang="en-US" dirty="0"/>
          </a:p>
        </p:txBody>
      </p:sp>
      <p:sp>
        <p:nvSpPr>
          <p:cNvPr id="8" name="Date Placeholder 7"/>
          <p:cNvSpPr>
            <a:spLocks noGrp="1"/>
          </p:cNvSpPr>
          <p:nvPr>
            <p:ph type="dt" idx="10"/>
          </p:nvPr>
        </p:nvSpPr>
        <p:spPr/>
        <p:txBody>
          <a:bodyPr/>
          <a:lstStyle/>
          <a:p>
            <a:fld id="{4E52F265-F367-4F41-8133-621F21EFA5ED}" type="datetime1">
              <a:rPr lang="en-US" smtClean="0"/>
              <a:pPr/>
              <a:t>8/9/2017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45</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5630639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8/9/2017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8719976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8/9/2017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42822798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8/9/2017 6:28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00455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Tree>
    <p:extLst>
      <p:ext uri="{BB962C8B-B14F-4D97-AF65-F5344CB8AC3E}">
        <p14:creationId xmlns:p14="http://schemas.microsoft.com/office/powerpoint/2010/main" val="1277525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970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0038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31712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86647E-C23D-4E5B-8C33-F362DBBE7F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52889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1024"/>
            <a:ext cx="6400800" cy="1042416"/>
          </a:xfrm>
        </p:spPr>
        <p:txBody>
          <a:bodyPr lIns="182880" tIns="146304" rIns="182880" bIns="146304"/>
          <a:lstStyle>
            <a:lvl1pPr marL="0" indent="0">
              <a:buNone/>
              <a:defRPr sz="54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6148"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2651450"/>
            <a:ext cx="6400800" cy="1043363"/>
          </a:xfrm>
        </p:spPr>
        <p:txBody>
          <a:bodyPr lIns="182880" tIns="146304" rIns="182880" bIns="146304"/>
          <a:lstStyle>
            <a:lvl1pPr marL="0" indent="0">
              <a:buNone/>
              <a:defRPr sz="54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45274"/>
            <a:ext cx="6400800" cy="1043363"/>
          </a:xfrm>
        </p:spPr>
        <p:txBody>
          <a:bodyPr lIns="182880" tIns="146304" rIns="182880" bIns="146304"/>
          <a:lstStyle>
            <a:lvl1pPr marL="0" indent="0">
              <a:buNone/>
              <a:defRPr sz="54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22639103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0"/>
            <a:ext cx="10455312"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1999" y="4490905"/>
            <a:ext cx="11152477" cy="2206758"/>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Microsoft Ready content is </a:t>
            </a: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021826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8027454"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265145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3445274"/>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Left Blue">
    <p:bg>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5153364" cy="6994525"/>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lIns="279741" tIns="186494" rIns="466235" rtlCol="0" anchor="t"/>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2652" b="0" i="0" u="none" strike="noStrike" kern="0" cap="none" spc="0" normalizeH="0" baseline="0" noProof="0" dirty="0">
              <a:ln>
                <a:noFill/>
              </a:ln>
              <a:solidFill>
                <a:srgbClr val="EDC30D"/>
              </a:solidFill>
              <a:effectLst/>
              <a:uLnTx/>
              <a:uFillTx/>
              <a:latin typeface="Segoe UI Light" panose="020B0502040204020203" pitchFamily="34" charset="0"/>
              <a:cs typeface="Segoe UI Light" panose="020B0502040204020203" pitchFamily="34" charset="0"/>
            </a:endParaRPr>
          </a:p>
        </p:txBody>
      </p:sp>
      <p:sp>
        <p:nvSpPr>
          <p:cNvPr id="12" name="Title 11"/>
          <p:cNvSpPr>
            <a:spLocks noGrp="1"/>
          </p:cNvSpPr>
          <p:nvPr>
            <p:ph type="title"/>
          </p:nvPr>
        </p:nvSpPr>
        <p:spPr>
          <a:xfrm>
            <a:off x="371913" y="928415"/>
            <a:ext cx="4737036" cy="1201867"/>
          </a:xfrm>
        </p:spPr>
        <p:txBody>
          <a:bodyPr anchor="t" anchorCtr="0">
            <a:spAutoFit/>
          </a:bodyPr>
          <a:lstStyle>
            <a:lvl1pPr>
              <a:defRPr sz="367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01092964"/>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61038" y="1871024"/>
            <a:ext cx="6400800" cy="1042416"/>
          </a:xfrm>
        </p:spPr>
        <p:txBody>
          <a:bodyPr lIns="182880" tIns="146304" rIns="182880" bIns="146304"/>
          <a:lstStyle>
            <a:lvl1pPr marL="0" indent="0">
              <a:buNone/>
              <a:defRPr sz="54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25812"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61038" y="2651450"/>
            <a:ext cx="6400800" cy="1043363"/>
          </a:xfrm>
        </p:spPr>
        <p:txBody>
          <a:bodyPr lIns="182880" tIns="146304" rIns="182880" bIns="146304"/>
          <a:lstStyle>
            <a:lvl1pPr marL="0" indent="0">
              <a:buNone/>
              <a:defRPr sz="54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25812"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61038" y="3445274"/>
            <a:ext cx="6400800" cy="1043363"/>
          </a:xfrm>
        </p:spPr>
        <p:txBody>
          <a:bodyPr lIns="182880" tIns="146304" rIns="182880" bIns="146304"/>
          <a:lstStyle>
            <a:lvl1pPr marL="0" indent="0">
              <a:buNone/>
              <a:defRPr sz="54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7524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9650503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97C57-C781-4FD4-90FA-0760078D1355}"/>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6529032F-6B96-4FFC-9610-9ED5C9D528E7}"/>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14028F0C-0C5E-4315-A13F-D564424DD030}"/>
              </a:ext>
            </a:extLst>
          </p:cNvPr>
          <p:cNvSpPr>
            <a:spLocks noGrp="1"/>
          </p:cNvSpPr>
          <p:nvPr>
            <p:ph type="dt" sz="half" idx="10"/>
          </p:nvPr>
        </p:nvSpPr>
        <p:spPr/>
        <p:txBody>
          <a:bodyPr/>
          <a:lstStyle/>
          <a:p>
            <a:fld id="{B38A1EEC-25D4-49D5-A774-061E959E0595}" type="datetimeFigureOut">
              <a:rPr lang="en-US" smtClean="0"/>
              <a:t>8/9/2017</a:t>
            </a:fld>
            <a:endParaRPr lang="en-US"/>
          </a:p>
        </p:txBody>
      </p:sp>
      <p:sp>
        <p:nvSpPr>
          <p:cNvPr id="5" name="Footer Placeholder 4">
            <a:extLst>
              <a:ext uri="{FF2B5EF4-FFF2-40B4-BE49-F238E27FC236}">
                <a16:creationId xmlns:a16="http://schemas.microsoft.com/office/drawing/2014/main" id="{DBF07811-E9CB-4BE3-B718-8745B96064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5EB40B-9359-4EA6-8CC2-8FA7593A221C}"/>
              </a:ext>
            </a:extLst>
          </p:cNvPr>
          <p:cNvSpPr>
            <a:spLocks noGrp="1"/>
          </p:cNvSpPr>
          <p:nvPr>
            <p:ph type="sldNum" sz="quarter" idx="12"/>
          </p:nvPr>
        </p:nvSpPr>
        <p:spPr/>
        <p:txBody>
          <a:bodyPr/>
          <a:lstStyle/>
          <a:p>
            <a:fld id="{1B90C713-71AF-4D76-84F2-32EDCF66F22B}" type="slidenum">
              <a:rPr lang="en-US" smtClean="0"/>
              <a:t>‹#›</a:t>
            </a:fld>
            <a:endParaRPr lang="en-US"/>
          </a:p>
        </p:txBody>
      </p:sp>
    </p:spTree>
    <p:extLst>
      <p:ext uri="{BB962C8B-B14F-4D97-AF65-F5344CB8AC3E}">
        <p14:creationId xmlns:p14="http://schemas.microsoft.com/office/powerpoint/2010/main" val="1709946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833E-71B3-4B2E-89E7-560D57CAAA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5197F6-E223-4835-9FD6-AF45940E1EC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57A193-DA9C-4221-9482-D5E8660B7C5E}"/>
              </a:ext>
            </a:extLst>
          </p:cNvPr>
          <p:cNvSpPr>
            <a:spLocks noGrp="1"/>
          </p:cNvSpPr>
          <p:nvPr>
            <p:ph type="dt" sz="half" idx="10"/>
          </p:nvPr>
        </p:nvSpPr>
        <p:spPr/>
        <p:txBody>
          <a:bodyPr/>
          <a:lstStyle/>
          <a:p>
            <a:fld id="{B38A1EEC-25D4-49D5-A774-061E959E0595}" type="datetimeFigureOut">
              <a:rPr lang="en-US" smtClean="0"/>
              <a:t>8/9/2017</a:t>
            </a:fld>
            <a:endParaRPr lang="en-US"/>
          </a:p>
        </p:txBody>
      </p:sp>
      <p:sp>
        <p:nvSpPr>
          <p:cNvPr id="5" name="Footer Placeholder 4">
            <a:extLst>
              <a:ext uri="{FF2B5EF4-FFF2-40B4-BE49-F238E27FC236}">
                <a16:creationId xmlns:a16="http://schemas.microsoft.com/office/drawing/2014/main" id="{5A43C105-8E0B-4811-8ABE-6E3F31EDF1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B24A51-6FE6-431B-AC0A-ABD31F7BCDCF}"/>
              </a:ext>
            </a:extLst>
          </p:cNvPr>
          <p:cNvSpPr>
            <a:spLocks noGrp="1"/>
          </p:cNvSpPr>
          <p:nvPr>
            <p:ph type="sldNum" sz="quarter" idx="12"/>
          </p:nvPr>
        </p:nvSpPr>
        <p:spPr/>
        <p:txBody>
          <a:bodyPr/>
          <a:lstStyle/>
          <a:p>
            <a:fld id="{1B90C713-71AF-4D76-84F2-32EDCF66F22B}" type="slidenum">
              <a:rPr lang="en-US" smtClean="0"/>
              <a:t>‹#›</a:t>
            </a:fld>
            <a:endParaRPr lang="en-US"/>
          </a:p>
        </p:txBody>
      </p:sp>
    </p:spTree>
    <p:extLst>
      <p:ext uri="{BB962C8B-B14F-4D97-AF65-F5344CB8AC3E}">
        <p14:creationId xmlns:p14="http://schemas.microsoft.com/office/powerpoint/2010/main" val="3027244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EB172-1D4B-4DD1-9423-F524F7BB5500}"/>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34C885C3-1826-4004-851A-2785A3CFBD28}"/>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EED5FE4-A566-43F0-BB7C-78DAF276C56C}"/>
              </a:ext>
            </a:extLst>
          </p:cNvPr>
          <p:cNvSpPr>
            <a:spLocks noGrp="1"/>
          </p:cNvSpPr>
          <p:nvPr>
            <p:ph type="dt" sz="half" idx="10"/>
          </p:nvPr>
        </p:nvSpPr>
        <p:spPr/>
        <p:txBody>
          <a:bodyPr/>
          <a:lstStyle/>
          <a:p>
            <a:fld id="{B38A1EEC-25D4-49D5-A774-061E959E0595}" type="datetimeFigureOut">
              <a:rPr lang="en-US" smtClean="0"/>
              <a:t>8/9/2017</a:t>
            </a:fld>
            <a:endParaRPr lang="en-US"/>
          </a:p>
        </p:txBody>
      </p:sp>
      <p:sp>
        <p:nvSpPr>
          <p:cNvPr id="5" name="Footer Placeholder 4">
            <a:extLst>
              <a:ext uri="{FF2B5EF4-FFF2-40B4-BE49-F238E27FC236}">
                <a16:creationId xmlns:a16="http://schemas.microsoft.com/office/drawing/2014/main" id="{5141DBBD-1D33-4C6E-A955-3C2102192B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F438C1-5375-45CC-9487-785C13362415}"/>
              </a:ext>
            </a:extLst>
          </p:cNvPr>
          <p:cNvSpPr>
            <a:spLocks noGrp="1"/>
          </p:cNvSpPr>
          <p:nvPr>
            <p:ph type="sldNum" sz="quarter" idx="12"/>
          </p:nvPr>
        </p:nvSpPr>
        <p:spPr/>
        <p:txBody>
          <a:bodyPr/>
          <a:lstStyle/>
          <a:p>
            <a:fld id="{1B90C713-71AF-4D76-84F2-32EDCF66F22B}" type="slidenum">
              <a:rPr lang="en-US" smtClean="0"/>
              <a:t>‹#›</a:t>
            </a:fld>
            <a:endParaRPr lang="en-US"/>
          </a:p>
        </p:txBody>
      </p:sp>
    </p:spTree>
    <p:extLst>
      <p:ext uri="{BB962C8B-B14F-4D97-AF65-F5344CB8AC3E}">
        <p14:creationId xmlns:p14="http://schemas.microsoft.com/office/powerpoint/2010/main" val="11376812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6BD8B-B56B-4E12-8282-D54501F169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A3E0FA-A47B-4E94-8A59-6E5D26F23EA2}"/>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D9791-CAE1-4FDF-85EE-E8B59013F7EB}"/>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146CAE-5BFA-4B88-BAD6-487DFCD93175}"/>
              </a:ext>
            </a:extLst>
          </p:cNvPr>
          <p:cNvSpPr>
            <a:spLocks noGrp="1"/>
          </p:cNvSpPr>
          <p:nvPr>
            <p:ph type="dt" sz="half" idx="10"/>
          </p:nvPr>
        </p:nvSpPr>
        <p:spPr/>
        <p:txBody>
          <a:bodyPr/>
          <a:lstStyle/>
          <a:p>
            <a:fld id="{B38A1EEC-25D4-49D5-A774-061E959E0595}" type="datetimeFigureOut">
              <a:rPr lang="en-US" smtClean="0"/>
              <a:t>8/9/2017</a:t>
            </a:fld>
            <a:endParaRPr lang="en-US"/>
          </a:p>
        </p:txBody>
      </p:sp>
      <p:sp>
        <p:nvSpPr>
          <p:cNvPr id="6" name="Footer Placeholder 5">
            <a:extLst>
              <a:ext uri="{FF2B5EF4-FFF2-40B4-BE49-F238E27FC236}">
                <a16:creationId xmlns:a16="http://schemas.microsoft.com/office/drawing/2014/main" id="{6ECB33D9-DEBD-43DD-9518-BB441B95DA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43471B-B76E-443D-8643-2EE40320D942}"/>
              </a:ext>
            </a:extLst>
          </p:cNvPr>
          <p:cNvSpPr>
            <a:spLocks noGrp="1"/>
          </p:cNvSpPr>
          <p:nvPr>
            <p:ph type="sldNum" sz="quarter" idx="12"/>
          </p:nvPr>
        </p:nvSpPr>
        <p:spPr/>
        <p:txBody>
          <a:bodyPr/>
          <a:lstStyle/>
          <a:p>
            <a:fld id="{1B90C713-71AF-4D76-84F2-32EDCF66F22B}" type="slidenum">
              <a:rPr lang="en-US" smtClean="0"/>
              <a:t>‹#›</a:t>
            </a:fld>
            <a:endParaRPr lang="en-US"/>
          </a:p>
        </p:txBody>
      </p:sp>
    </p:spTree>
    <p:extLst>
      <p:ext uri="{BB962C8B-B14F-4D97-AF65-F5344CB8AC3E}">
        <p14:creationId xmlns:p14="http://schemas.microsoft.com/office/powerpoint/2010/main" val="7106886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63473-5E4F-45F7-9971-850923DA10F7}"/>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321BC2-CDB4-41BB-AE8F-77D6A8019987}"/>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0006202F-1A59-4657-A37E-75267CB0F999}"/>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1B17C9-4B23-484E-898B-C3C2F5064AB5}"/>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808128A4-638C-4CED-A282-332285145E84}"/>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F54E7E-6845-4733-A41F-1562A2F94AB9}"/>
              </a:ext>
            </a:extLst>
          </p:cNvPr>
          <p:cNvSpPr>
            <a:spLocks noGrp="1"/>
          </p:cNvSpPr>
          <p:nvPr>
            <p:ph type="dt" sz="half" idx="10"/>
          </p:nvPr>
        </p:nvSpPr>
        <p:spPr/>
        <p:txBody>
          <a:bodyPr/>
          <a:lstStyle/>
          <a:p>
            <a:fld id="{B38A1EEC-25D4-49D5-A774-061E959E0595}" type="datetimeFigureOut">
              <a:rPr lang="en-US" smtClean="0"/>
              <a:t>8/9/2017</a:t>
            </a:fld>
            <a:endParaRPr lang="en-US"/>
          </a:p>
        </p:txBody>
      </p:sp>
      <p:sp>
        <p:nvSpPr>
          <p:cNvPr id="8" name="Footer Placeholder 7">
            <a:extLst>
              <a:ext uri="{FF2B5EF4-FFF2-40B4-BE49-F238E27FC236}">
                <a16:creationId xmlns:a16="http://schemas.microsoft.com/office/drawing/2014/main" id="{FC90EBE7-CCED-47BF-882A-77DE86F55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5B06DD-5F37-47D3-B2DB-A87F76B4C7AB}"/>
              </a:ext>
            </a:extLst>
          </p:cNvPr>
          <p:cNvSpPr>
            <a:spLocks noGrp="1"/>
          </p:cNvSpPr>
          <p:nvPr>
            <p:ph type="sldNum" sz="quarter" idx="12"/>
          </p:nvPr>
        </p:nvSpPr>
        <p:spPr/>
        <p:txBody>
          <a:bodyPr/>
          <a:lstStyle/>
          <a:p>
            <a:fld id="{1B90C713-71AF-4D76-84F2-32EDCF66F22B}" type="slidenum">
              <a:rPr lang="en-US" smtClean="0"/>
              <a:t>‹#›</a:t>
            </a:fld>
            <a:endParaRPr lang="en-US"/>
          </a:p>
        </p:txBody>
      </p:sp>
    </p:spTree>
    <p:extLst>
      <p:ext uri="{BB962C8B-B14F-4D97-AF65-F5344CB8AC3E}">
        <p14:creationId xmlns:p14="http://schemas.microsoft.com/office/powerpoint/2010/main" val="28534295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1B309-B6E2-4AE6-8FBD-F07D41E2F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3BDC2D-20E3-4CD2-B377-C47AAD94B6C6}"/>
              </a:ext>
            </a:extLst>
          </p:cNvPr>
          <p:cNvSpPr>
            <a:spLocks noGrp="1"/>
          </p:cNvSpPr>
          <p:nvPr>
            <p:ph type="dt" sz="half" idx="10"/>
          </p:nvPr>
        </p:nvSpPr>
        <p:spPr/>
        <p:txBody>
          <a:bodyPr/>
          <a:lstStyle/>
          <a:p>
            <a:fld id="{B38A1EEC-25D4-49D5-A774-061E959E0595}" type="datetimeFigureOut">
              <a:rPr lang="en-US" smtClean="0"/>
              <a:t>8/9/2017</a:t>
            </a:fld>
            <a:endParaRPr lang="en-US"/>
          </a:p>
        </p:txBody>
      </p:sp>
      <p:sp>
        <p:nvSpPr>
          <p:cNvPr id="4" name="Footer Placeholder 3">
            <a:extLst>
              <a:ext uri="{FF2B5EF4-FFF2-40B4-BE49-F238E27FC236}">
                <a16:creationId xmlns:a16="http://schemas.microsoft.com/office/drawing/2014/main" id="{4894F15E-AAD1-4E29-964E-E330505A27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BBC58C-19F2-45E8-B6C3-FE92F601447E}"/>
              </a:ext>
            </a:extLst>
          </p:cNvPr>
          <p:cNvSpPr>
            <a:spLocks noGrp="1"/>
          </p:cNvSpPr>
          <p:nvPr>
            <p:ph type="sldNum" sz="quarter" idx="12"/>
          </p:nvPr>
        </p:nvSpPr>
        <p:spPr/>
        <p:txBody>
          <a:bodyPr/>
          <a:lstStyle/>
          <a:p>
            <a:fld id="{1B90C713-71AF-4D76-84F2-32EDCF66F22B}" type="slidenum">
              <a:rPr lang="en-US" smtClean="0"/>
              <a:t>‹#›</a:t>
            </a:fld>
            <a:endParaRPr lang="en-US"/>
          </a:p>
        </p:txBody>
      </p:sp>
    </p:spTree>
    <p:extLst>
      <p:ext uri="{BB962C8B-B14F-4D97-AF65-F5344CB8AC3E}">
        <p14:creationId xmlns:p14="http://schemas.microsoft.com/office/powerpoint/2010/main" val="15171123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E93D83-2196-424D-B9DC-21E834FE3A7B}"/>
              </a:ext>
            </a:extLst>
          </p:cNvPr>
          <p:cNvSpPr>
            <a:spLocks noGrp="1"/>
          </p:cNvSpPr>
          <p:nvPr>
            <p:ph type="dt" sz="half" idx="10"/>
          </p:nvPr>
        </p:nvSpPr>
        <p:spPr/>
        <p:txBody>
          <a:bodyPr/>
          <a:lstStyle/>
          <a:p>
            <a:fld id="{B38A1EEC-25D4-49D5-A774-061E959E0595}" type="datetimeFigureOut">
              <a:rPr lang="en-US" smtClean="0"/>
              <a:t>8/9/2017</a:t>
            </a:fld>
            <a:endParaRPr lang="en-US"/>
          </a:p>
        </p:txBody>
      </p:sp>
      <p:sp>
        <p:nvSpPr>
          <p:cNvPr id="3" name="Footer Placeholder 2">
            <a:extLst>
              <a:ext uri="{FF2B5EF4-FFF2-40B4-BE49-F238E27FC236}">
                <a16:creationId xmlns:a16="http://schemas.microsoft.com/office/drawing/2014/main" id="{5C812135-B420-4AF7-B878-1B2695D59B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90121E-75DC-458C-9C55-B767FDCD67DC}"/>
              </a:ext>
            </a:extLst>
          </p:cNvPr>
          <p:cNvSpPr>
            <a:spLocks noGrp="1"/>
          </p:cNvSpPr>
          <p:nvPr>
            <p:ph type="sldNum" sz="quarter" idx="12"/>
          </p:nvPr>
        </p:nvSpPr>
        <p:spPr/>
        <p:txBody>
          <a:bodyPr/>
          <a:lstStyle/>
          <a:p>
            <a:fld id="{1B90C713-71AF-4D76-84F2-32EDCF66F22B}" type="slidenum">
              <a:rPr lang="en-US" smtClean="0"/>
              <a:t>‹#›</a:t>
            </a:fld>
            <a:endParaRPr lang="en-US"/>
          </a:p>
        </p:txBody>
      </p:sp>
    </p:spTree>
    <p:extLst>
      <p:ext uri="{BB962C8B-B14F-4D97-AF65-F5344CB8AC3E}">
        <p14:creationId xmlns:p14="http://schemas.microsoft.com/office/powerpoint/2010/main" val="13214516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18CC-7872-4A5B-9FC8-E1DABFAE0D3D}"/>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D10C9E7C-34C2-4EE8-9FED-41BBB84943E5}"/>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DDDAA7-B135-4BFB-8483-9DFDA285817E}"/>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4A13480F-4177-4FB1-B091-CA0AA4965F28}"/>
              </a:ext>
            </a:extLst>
          </p:cNvPr>
          <p:cNvSpPr>
            <a:spLocks noGrp="1"/>
          </p:cNvSpPr>
          <p:nvPr>
            <p:ph type="dt" sz="half" idx="10"/>
          </p:nvPr>
        </p:nvSpPr>
        <p:spPr/>
        <p:txBody>
          <a:bodyPr/>
          <a:lstStyle/>
          <a:p>
            <a:fld id="{B38A1EEC-25D4-49D5-A774-061E959E0595}" type="datetimeFigureOut">
              <a:rPr lang="en-US" smtClean="0"/>
              <a:t>8/9/2017</a:t>
            </a:fld>
            <a:endParaRPr lang="en-US"/>
          </a:p>
        </p:txBody>
      </p:sp>
      <p:sp>
        <p:nvSpPr>
          <p:cNvPr id="6" name="Footer Placeholder 5">
            <a:extLst>
              <a:ext uri="{FF2B5EF4-FFF2-40B4-BE49-F238E27FC236}">
                <a16:creationId xmlns:a16="http://schemas.microsoft.com/office/drawing/2014/main" id="{E9BE9C4F-0D01-4792-BA06-2FEB0C0F1A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1FEF9F-ABFA-44B7-BB4E-0E6293E04DE3}"/>
              </a:ext>
            </a:extLst>
          </p:cNvPr>
          <p:cNvSpPr>
            <a:spLocks noGrp="1"/>
          </p:cNvSpPr>
          <p:nvPr>
            <p:ph type="sldNum" sz="quarter" idx="12"/>
          </p:nvPr>
        </p:nvSpPr>
        <p:spPr/>
        <p:txBody>
          <a:bodyPr/>
          <a:lstStyle/>
          <a:p>
            <a:fld id="{1B90C713-71AF-4D76-84F2-32EDCF66F22B}" type="slidenum">
              <a:rPr lang="en-US" smtClean="0"/>
              <a:t>‹#›</a:t>
            </a:fld>
            <a:endParaRPr lang="en-US"/>
          </a:p>
        </p:txBody>
      </p:sp>
    </p:spTree>
    <p:extLst>
      <p:ext uri="{BB962C8B-B14F-4D97-AF65-F5344CB8AC3E}">
        <p14:creationId xmlns:p14="http://schemas.microsoft.com/office/powerpoint/2010/main" val="10925192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D74D4-F3A0-4FD2-9626-10E6A572537F}"/>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75C8B3F3-F06B-4855-8CF1-34CCFAF46B62}"/>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E07235EA-7F31-4C40-9ECF-190FB25C849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C8B1950C-7451-4C2D-B9AA-D7F89F858C0B}"/>
              </a:ext>
            </a:extLst>
          </p:cNvPr>
          <p:cNvSpPr>
            <a:spLocks noGrp="1"/>
          </p:cNvSpPr>
          <p:nvPr>
            <p:ph type="dt" sz="half" idx="10"/>
          </p:nvPr>
        </p:nvSpPr>
        <p:spPr/>
        <p:txBody>
          <a:bodyPr/>
          <a:lstStyle/>
          <a:p>
            <a:fld id="{B38A1EEC-25D4-49D5-A774-061E959E0595}" type="datetimeFigureOut">
              <a:rPr lang="en-US" smtClean="0"/>
              <a:t>8/9/2017</a:t>
            </a:fld>
            <a:endParaRPr lang="en-US"/>
          </a:p>
        </p:txBody>
      </p:sp>
      <p:sp>
        <p:nvSpPr>
          <p:cNvPr id="6" name="Footer Placeholder 5">
            <a:extLst>
              <a:ext uri="{FF2B5EF4-FFF2-40B4-BE49-F238E27FC236}">
                <a16:creationId xmlns:a16="http://schemas.microsoft.com/office/drawing/2014/main" id="{9261953C-B854-4ED1-900D-5909253F0C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92BA20-F3CF-4387-8035-A3326442D78F}"/>
              </a:ext>
            </a:extLst>
          </p:cNvPr>
          <p:cNvSpPr>
            <a:spLocks noGrp="1"/>
          </p:cNvSpPr>
          <p:nvPr>
            <p:ph type="sldNum" sz="quarter" idx="12"/>
          </p:nvPr>
        </p:nvSpPr>
        <p:spPr/>
        <p:txBody>
          <a:bodyPr/>
          <a:lstStyle/>
          <a:p>
            <a:fld id="{1B90C713-71AF-4D76-84F2-32EDCF66F22B}" type="slidenum">
              <a:rPr lang="en-US" smtClean="0"/>
              <a:t>‹#›</a:t>
            </a:fld>
            <a:endParaRPr lang="en-US"/>
          </a:p>
        </p:txBody>
      </p:sp>
    </p:spTree>
    <p:extLst>
      <p:ext uri="{BB962C8B-B14F-4D97-AF65-F5344CB8AC3E}">
        <p14:creationId xmlns:p14="http://schemas.microsoft.com/office/powerpoint/2010/main" val="40179908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517F-E323-4FB4-B967-C0907D30B4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45AF24-BE0F-42A5-A951-2A01B46E37D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0062F6-3AB2-42A0-AA95-82599458BDED}"/>
              </a:ext>
            </a:extLst>
          </p:cNvPr>
          <p:cNvSpPr>
            <a:spLocks noGrp="1"/>
          </p:cNvSpPr>
          <p:nvPr>
            <p:ph type="dt" sz="half" idx="10"/>
          </p:nvPr>
        </p:nvSpPr>
        <p:spPr/>
        <p:txBody>
          <a:bodyPr/>
          <a:lstStyle/>
          <a:p>
            <a:fld id="{B38A1EEC-25D4-49D5-A774-061E959E0595}" type="datetimeFigureOut">
              <a:rPr lang="en-US" smtClean="0"/>
              <a:t>8/9/2017</a:t>
            </a:fld>
            <a:endParaRPr lang="en-US"/>
          </a:p>
        </p:txBody>
      </p:sp>
      <p:sp>
        <p:nvSpPr>
          <p:cNvPr id="5" name="Footer Placeholder 4">
            <a:extLst>
              <a:ext uri="{FF2B5EF4-FFF2-40B4-BE49-F238E27FC236}">
                <a16:creationId xmlns:a16="http://schemas.microsoft.com/office/drawing/2014/main" id="{11AC8418-0134-487E-9B06-32D5A3A731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A0018A-1FC3-4CD4-9EDE-7138323BD1B6}"/>
              </a:ext>
            </a:extLst>
          </p:cNvPr>
          <p:cNvSpPr>
            <a:spLocks noGrp="1"/>
          </p:cNvSpPr>
          <p:nvPr>
            <p:ph type="sldNum" sz="quarter" idx="12"/>
          </p:nvPr>
        </p:nvSpPr>
        <p:spPr/>
        <p:txBody>
          <a:bodyPr/>
          <a:lstStyle/>
          <a:p>
            <a:fld id="{1B90C713-71AF-4D76-84F2-32EDCF66F22B}" type="slidenum">
              <a:rPr lang="en-US" smtClean="0"/>
              <a:t>‹#›</a:t>
            </a:fld>
            <a:endParaRPr lang="en-US"/>
          </a:p>
        </p:txBody>
      </p:sp>
    </p:spTree>
    <p:extLst>
      <p:ext uri="{BB962C8B-B14F-4D97-AF65-F5344CB8AC3E}">
        <p14:creationId xmlns:p14="http://schemas.microsoft.com/office/powerpoint/2010/main" val="41662556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E0D146-F1EA-4CB3-99E5-B807C492D5E6}"/>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946FBA-F49C-493D-B5B4-D3FEF022FF1F}"/>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B894B-61F9-48F4-A841-85F95010CAD8}"/>
              </a:ext>
            </a:extLst>
          </p:cNvPr>
          <p:cNvSpPr>
            <a:spLocks noGrp="1"/>
          </p:cNvSpPr>
          <p:nvPr>
            <p:ph type="dt" sz="half" idx="10"/>
          </p:nvPr>
        </p:nvSpPr>
        <p:spPr/>
        <p:txBody>
          <a:bodyPr/>
          <a:lstStyle/>
          <a:p>
            <a:fld id="{B38A1EEC-25D4-49D5-A774-061E959E0595}" type="datetimeFigureOut">
              <a:rPr lang="en-US" smtClean="0"/>
              <a:t>8/9/2017</a:t>
            </a:fld>
            <a:endParaRPr lang="en-US"/>
          </a:p>
        </p:txBody>
      </p:sp>
      <p:sp>
        <p:nvSpPr>
          <p:cNvPr id="5" name="Footer Placeholder 4">
            <a:extLst>
              <a:ext uri="{FF2B5EF4-FFF2-40B4-BE49-F238E27FC236}">
                <a16:creationId xmlns:a16="http://schemas.microsoft.com/office/drawing/2014/main" id="{7284C178-CAB6-442D-96A0-BFD4E5F54C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EF9B4E-FFE9-4467-B3B0-7B1F92629A87}"/>
              </a:ext>
            </a:extLst>
          </p:cNvPr>
          <p:cNvSpPr>
            <a:spLocks noGrp="1"/>
          </p:cNvSpPr>
          <p:nvPr>
            <p:ph type="sldNum" sz="quarter" idx="12"/>
          </p:nvPr>
        </p:nvSpPr>
        <p:spPr/>
        <p:txBody>
          <a:bodyPr/>
          <a:lstStyle/>
          <a:p>
            <a:fld id="{1B90C713-71AF-4D76-84F2-32EDCF66F22B}" type="slidenum">
              <a:rPr lang="en-US" smtClean="0"/>
              <a:t>‹#›</a:t>
            </a:fld>
            <a:endParaRPr lang="en-US"/>
          </a:p>
        </p:txBody>
      </p:sp>
    </p:spTree>
    <p:extLst>
      <p:ext uri="{BB962C8B-B14F-4D97-AF65-F5344CB8AC3E}">
        <p14:creationId xmlns:p14="http://schemas.microsoft.com/office/powerpoint/2010/main" val="4028148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image" Target="../media/image1.emf"/><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3.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517" r:id="rId1"/>
    <p:sldLayoutId id="2147484476" r:id="rId2"/>
    <p:sldLayoutId id="2147484478"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515" r:id="rId16"/>
    <p:sldLayoutId id="2147484492" r:id="rId17"/>
    <p:sldLayoutId id="2147484493" r:id="rId18"/>
    <p:sldLayoutId id="2147484494" r:id="rId19"/>
    <p:sldLayoutId id="2147484518"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1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13F54A-7EE8-430A-B4EC-4A6F6DE85DBA}"/>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E795E6-A0FB-4289-9EE3-29BC4128347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32A198-13C0-41A5-A8A4-E9647EE43C22}"/>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B38A1EEC-25D4-49D5-A774-061E959E0595}" type="datetimeFigureOut">
              <a:rPr lang="en-US" smtClean="0"/>
              <a:t>8/9/2017</a:t>
            </a:fld>
            <a:endParaRPr lang="en-US"/>
          </a:p>
        </p:txBody>
      </p:sp>
      <p:sp>
        <p:nvSpPr>
          <p:cNvPr id="5" name="Footer Placeholder 4">
            <a:extLst>
              <a:ext uri="{FF2B5EF4-FFF2-40B4-BE49-F238E27FC236}">
                <a16:creationId xmlns:a16="http://schemas.microsoft.com/office/drawing/2014/main" id="{A1B040EB-D129-4CBF-AAA7-3ECF0F48C17A}"/>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90ED8CD-66D1-41ED-B859-0F0189C11A4F}"/>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1B90C713-71AF-4D76-84F2-32EDCF66F22B}" type="slidenum">
              <a:rPr lang="en-US" smtClean="0"/>
              <a:t>‹#›</a:t>
            </a:fld>
            <a:endParaRPr lang="en-US"/>
          </a:p>
        </p:txBody>
      </p:sp>
    </p:spTree>
    <p:extLst>
      <p:ext uri="{BB962C8B-B14F-4D97-AF65-F5344CB8AC3E}">
        <p14:creationId xmlns:p14="http://schemas.microsoft.com/office/powerpoint/2010/main" val="4161401677"/>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34.gif"/><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2.png"/><Relationship Id="rId3" Type="http://schemas.openxmlformats.org/officeDocument/2006/relationships/image" Target="../media/image41.jpe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hyperlink" Target="https://powerbi.microsoft.com/en-us/industries/airline" TargetMode="External"/><Relationship Id="rId9"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dev.powerbi.com/"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hyperlink" Target="https://microsoft.sharepoint.com/sites/infopedia/pages/layouts/kcdoc.aspx?k=G01KC-1-22857" TargetMode="External"/><Relationship Id="rId4" Type="http://schemas.openxmlformats.org/officeDocument/2006/relationships/hyperlink" Target="https://aka.ms/bi"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4.wdp"/><Relationship Id="rId18" Type="http://schemas.openxmlformats.org/officeDocument/2006/relationships/image" Target="../media/image54.png"/><Relationship Id="rId3" Type="http://schemas.openxmlformats.org/officeDocument/2006/relationships/image" Target="../media/image44.png"/><Relationship Id="rId21" Type="http://schemas.microsoft.com/office/2007/relationships/hdphoto" Target="../media/hdphoto7.wdp"/><Relationship Id="rId7" Type="http://schemas.openxmlformats.org/officeDocument/2006/relationships/image" Target="../media/image47.png"/><Relationship Id="rId12" Type="http://schemas.openxmlformats.org/officeDocument/2006/relationships/image" Target="../media/image50.png"/><Relationship Id="rId17" Type="http://schemas.openxmlformats.org/officeDocument/2006/relationships/image" Target="../media/image53.png"/><Relationship Id="rId2" Type="http://schemas.openxmlformats.org/officeDocument/2006/relationships/notesSlide" Target="../notesSlides/notesSlide21.xml"/><Relationship Id="rId16" Type="http://schemas.openxmlformats.org/officeDocument/2006/relationships/image" Target="../media/image52.png"/><Relationship Id="rId20" Type="http://schemas.openxmlformats.org/officeDocument/2006/relationships/image" Target="../media/image55.png"/><Relationship Id="rId1" Type="http://schemas.openxmlformats.org/officeDocument/2006/relationships/slideLayout" Target="../slideLayouts/slideLayout8.xml"/><Relationship Id="rId6" Type="http://schemas.microsoft.com/office/2007/relationships/hdphoto" Target="../media/hdphoto1.wdp"/><Relationship Id="rId11" Type="http://schemas.microsoft.com/office/2007/relationships/hdphoto" Target="../media/hdphoto3.wdp"/><Relationship Id="rId24" Type="http://schemas.openxmlformats.org/officeDocument/2006/relationships/image" Target="../media/image58.png"/><Relationship Id="rId5" Type="http://schemas.openxmlformats.org/officeDocument/2006/relationships/image" Target="../media/image46.png"/><Relationship Id="rId15" Type="http://schemas.microsoft.com/office/2007/relationships/hdphoto" Target="../media/hdphoto5.wdp"/><Relationship Id="rId23" Type="http://schemas.openxmlformats.org/officeDocument/2006/relationships/image" Target="../media/image57.png"/><Relationship Id="rId10" Type="http://schemas.openxmlformats.org/officeDocument/2006/relationships/image" Target="../media/image49.png"/><Relationship Id="rId19" Type="http://schemas.microsoft.com/office/2007/relationships/hdphoto" Target="../media/hdphoto6.wdp"/><Relationship Id="rId4" Type="http://schemas.openxmlformats.org/officeDocument/2006/relationships/image" Target="../media/image45.png"/><Relationship Id="rId9" Type="http://schemas.openxmlformats.org/officeDocument/2006/relationships/image" Target="../media/image48.png"/><Relationship Id="rId14" Type="http://schemas.openxmlformats.org/officeDocument/2006/relationships/image" Target="../media/image51.png"/><Relationship Id="rId22" Type="http://schemas.openxmlformats.org/officeDocument/2006/relationships/image" Target="../media/image5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powerbi.microsoft.com/en-us/industries/airline"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8" Type="http://schemas.openxmlformats.org/officeDocument/2006/relationships/hyperlink" Target="https://powerbi.microsoft.com/en-us/documentation/powerbi-developer-embedding/" TargetMode="External"/><Relationship Id="rId3" Type="http://schemas.openxmlformats.org/officeDocument/2006/relationships/hyperlink" Target="https://github.com/microsoft/powerbi-developer-samples" TargetMode="External"/><Relationship Id="rId7" Type="http://schemas.openxmlformats.org/officeDocument/2006/relationships/hyperlink" Target="http://stackoverflow.com/questions/tagged/powerbi" TargetMode="External"/><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hyperlink" Target="https://microsoft.github.io/PowerBI-JavaScript/demo/v2-demo/index.html" TargetMode="External"/><Relationship Id="rId5" Type="http://schemas.openxmlformats.org/officeDocument/2006/relationships/hyperlink" Target="https://powerbi.microsoft.com/en-us/power-bi-embedded/" TargetMode="External"/><Relationship Id="rId4" Type="http://schemas.openxmlformats.org/officeDocument/2006/relationships/hyperlink" Target="https://store.office.com/en-us/appshome.aspx?productgroup=PowerBI"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mailto:pbieci@microsoft.com" TargetMode="External"/><Relationship Id="rId3" Type="http://schemas.openxmlformats.org/officeDocument/2006/relationships/hyperlink" Target="https://aka.ms/bi" TargetMode="External"/><Relationship Id="rId7" Type="http://schemas.openxmlformats.org/officeDocument/2006/relationships/hyperlink" Target="mailto:wwcombim@microsoft.com"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hyperlink" Target="mailto:bichamps@microsoft.com" TargetMode="External"/><Relationship Id="rId5" Type="http://schemas.openxmlformats.org/officeDocument/2006/relationships/hyperlink" Target="https://dev.powerbi.com/" TargetMode="External"/><Relationship Id="rId4" Type="http://schemas.openxmlformats.org/officeDocument/2006/relationships/hyperlink" Target="https://info.microsoft.com/power-bi-embedded-accelerator-offer-register.html" TargetMode="External"/><Relationship Id="rId9" Type="http://schemas.openxmlformats.org/officeDocument/2006/relationships/hyperlink" Target="https://digital.microsoftready.com/" TargetMode="Externa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hyperlink" Target="https://web.powerapps.com/apps/c26b4140-4232-48a2-a2b2-fbde7243ea3c" TargetMode="External"/><Relationship Id="rId3" Type="http://schemas.openxmlformats.org/officeDocument/2006/relationships/audio" Target="../media/audio1.wav"/><Relationship Id="rId7" Type="http://schemas.openxmlformats.org/officeDocument/2006/relationships/diagramData" Target="../diagrams/data1.xml"/><Relationship Id="rId12" Type="http://schemas.openxmlformats.org/officeDocument/2006/relationships/hyperlink" Target="https://teams.microsoft.com/l/team/19:ebd5245e2cb246c78ab70aeaf2b33624@thread.skype/" TargetMode="External"/><Relationship Id="rId2" Type="http://schemas.openxmlformats.org/officeDocument/2006/relationships/notesSlide" Target="../notesSlides/notesSlide44.xml"/><Relationship Id="rId1" Type="http://schemas.openxmlformats.org/officeDocument/2006/relationships/slideLayout" Target="../slideLayouts/slideLayout44.xml"/><Relationship Id="rId6" Type="http://schemas.openxmlformats.org/officeDocument/2006/relationships/image" Target="../media/image65.png"/><Relationship Id="rId11" Type="http://schemas.microsoft.com/office/2007/relationships/diagramDrawing" Target="../diagrams/drawing1.xml"/><Relationship Id="rId5" Type="http://schemas.openxmlformats.org/officeDocument/2006/relationships/image" Target="../media/image64.jpeg"/><Relationship Id="rId15" Type="http://schemas.microsoft.com/office/2007/relationships/hdphoto" Target="../media/hdphoto8.wdp"/><Relationship Id="rId10" Type="http://schemas.openxmlformats.org/officeDocument/2006/relationships/diagramColors" Target="../diagrams/colors1.xml"/><Relationship Id="rId4" Type="http://schemas.openxmlformats.org/officeDocument/2006/relationships/audio" Target="../media/audio2.wav"/><Relationship Id="rId9" Type="http://schemas.openxmlformats.org/officeDocument/2006/relationships/diagramQuickStyle" Target="../diagrams/quickStyle1.xml"/><Relationship Id="rId14" Type="http://schemas.openxmlformats.org/officeDocument/2006/relationships/image" Target="../media/image7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s://powerbi.microsoft.com/en-us/industries/airline"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hyperlink" Target="https://powerbi.microsoft.com/en-us/industries/airline" TargetMode="External"/><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9.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4.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F882DC-620E-4C02-BA3B-ABAC23765E47}"/>
              </a:ext>
            </a:extLst>
          </p:cNvPr>
          <p:cNvSpPr>
            <a:spLocks noGrp="1"/>
          </p:cNvSpPr>
          <p:nvPr>
            <p:ph type="body" sz="quarter" idx="10"/>
          </p:nvPr>
        </p:nvSpPr>
        <p:spPr/>
        <p:txBody>
          <a:bodyPr/>
          <a:lstStyle/>
          <a:p>
            <a:r>
              <a:rPr lang="en-US" dirty="0"/>
              <a:t>reimagine</a:t>
            </a:r>
          </a:p>
        </p:txBody>
      </p:sp>
      <p:sp>
        <p:nvSpPr>
          <p:cNvPr id="3" name="Text Placeholder 2">
            <a:extLst>
              <a:ext uri="{FF2B5EF4-FFF2-40B4-BE49-F238E27FC236}">
                <a16:creationId xmlns:a16="http://schemas.microsoft.com/office/drawing/2014/main" id="{A1ED0781-B4EC-4F75-A601-6272D8398B6A}"/>
              </a:ext>
            </a:extLst>
          </p:cNvPr>
          <p:cNvSpPr>
            <a:spLocks noGrp="1"/>
          </p:cNvSpPr>
          <p:nvPr>
            <p:ph type="body" sz="quarter" idx="11"/>
          </p:nvPr>
        </p:nvSpPr>
        <p:spPr/>
        <p:txBody>
          <a:bodyPr/>
          <a:lstStyle/>
          <a:p>
            <a:r>
              <a:rPr lang="en-US" dirty="0"/>
              <a:t>accelerate</a:t>
            </a:r>
          </a:p>
        </p:txBody>
      </p:sp>
      <p:sp>
        <p:nvSpPr>
          <p:cNvPr id="4" name="Text Placeholder 3">
            <a:extLst>
              <a:ext uri="{FF2B5EF4-FFF2-40B4-BE49-F238E27FC236}">
                <a16:creationId xmlns:a16="http://schemas.microsoft.com/office/drawing/2014/main" id="{4FE7F5DF-FD0D-41C1-BC21-0031834C5B36}"/>
              </a:ext>
            </a:extLst>
          </p:cNvPr>
          <p:cNvSpPr>
            <a:spLocks noGrp="1"/>
          </p:cNvSpPr>
          <p:nvPr>
            <p:ph type="body" sz="quarter" idx="12"/>
          </p:nvPr>
        </p:nvSpPr>
        <p:spPr/>
        <p:txBody>
          <a:bodyPr/>
          <a:lstStyle/>
          <a:p>
            <a:r>
              <a:rPr lang="en-US" dirty="0"/>
              <a:t>begin</a:t>
            </a:r>
          </a:p>
        </p:txBody>
      </p:sp>
    </p:spTree>
    <p:extLst>
      <p:ext uri="{BB962C8B-B14F-4D97-AF65-F5344CB8AC3E}">
        <p14:creationId xmlns:p14="http://schemas.microsoft.com/office/powerpoint/2010/main" val="1100277093"/>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gradFill>
                  <a:gsLst>
                    <a:gs pos="1250">
                      <a:schemeClr val="tx2"/>
                    </a:gs>
                    <a:gs pos="100000">
                      <a:schemeClr val="accent1"/>
                    </a:gs>
                  </a:gsLst>
                  <a:lin ang="5400000" scaled="0"/>
                </a:gradFill>
                <a:latin typeface="Segoe UI Semibold" panose="020B0702040204020203" pitchFamily="34" charset="0"/>
                <a:cs typeface="Segoe UI Semibold" panose="020B0702040204020203" pitchFamily="34" charset="0"/>
              </a:rPr>
              <a:t>Easily create interactive reports</a:t>
            </a:r>
            <a:r>
              <a:rPr lang="en-US" dirty="0"/>
              <a:t> </a:t>
            </a:r>
            <a:br>
              <a:rPr lang="en-US" dirty="0"/>
            </a:br>
            <a:r>
              <a:rPr lang="en-US" dirty="0"/>
              <a:t>for free in Power BI Desktop </a:t>
            </a:r>
          </a:p>
        </p:txBody>
      </p:sp>
      <p:pic>
        <p:nvPicPr>
          <p:cNvPr id="14" name="Picture 13"/>
          <p:cNvPicPr>
            <a:picLocks noChangeAspect="1"/>
          </p:cNvPicPr>
          <p:nvPr/>
        </p:nvPicPr>
        <p:blipFill rotWithShape="1">
          <a:blip r:embed="rId3"/>
          <a:srcRect t="-244" b="-1"/>
          <a:stretch/>
        </p:blipFill>
        <p:spPr>
          <a:xfrm>
            <a:off x="275481" y="2141619"/>
            <a:ext cx="6125294" cy="4007102"/>
          </a:xfrm>
          <a:prstGeom prst="rect">
            <a:avLst/>
          </a:prstGeom>
          <a:solidFill>
            <a:schemeClr val="bg1">
              <a:lumMod val="95000"/>
            </a:schemeClr>
          </a:solidFill>
          <a:ln>
            <a:solidFill>
              <a:schemeClr val="bg1">
                <a:lumMod val="85000"/>
              </a:schemeClr>
            </a:solidFill>
            <a:miter lim="800000"/>
          </a:ln>
        </p:spPr>
      </p:pic>
      <p:sp>
        <p:nvSpPr>
          <p:cNvPr id="11" name="Content Placeholder 2"/>
          <p:cNvSpPr txBox="1">
            <a:spLocks/>
          </p:cNvSpPr>
          <p:nvPr/>
        </p:nvSpPr>
        <p:spPr>
          <a:xfrm>
            <a:off x="6675373" y="1939189"/>
            <a:ext cx="4648264" cy="4388815"/>
          </a:xfrm>
          <a:prstGeom prst="rect">
            <a:avLst/>
          </a:prstGeom>
          <a:noFill/>
        </p:spPr>
        <p:txBody>
          <a:bodyPr vert="horz" wrap="square" lIns="146283" tIns="146283" rIns="91427" bIns="91427" rtlCol="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Shape data into the format</a:t>
            </a:r>
            <a:b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b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and structure you need</a:t>
            </a:r>
          </a:p>
          <a:p>
            <a:pPr marL="0" indent="0" defTabSz="914224">
              <a:lnSpc>
                <a:spcPct val="100000"/>
              </a:lnSpc>
              <a:spcBef>
                <a:spcPts val="0"/>
              </a:spcBef>
              <a:spcAft>
                <a:spcPts val="600"/>
              </a:spcAft>
              <a:buSzPct val="100000"/>
              <a:buNone/>
              <a:defRPr/>
            </a:pPr>
            <a:endPar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indent="0" defTabSz="914224">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Produce rich data models using formulas and relationships</a:t>
            </a:r>
          </a:p>
          <a:p>
            <a:pPr marL="0" indent="0" defTabSz="914224">
              <a:lnSpc>
                <a:spcPct val="100000"/>
              </a:lnSpc>
              <a:spcBef>
                <a:spcPts val="0"/>
              </a:spcBef>
              <a:spcAft>
                <a:spcPts val="600"/>
              </a:spcAft>
              <a:buSzPct val="100000"/>
              <a:buNone/>
              <a:defRPr/>
            </a:pPr>
            <a:endPar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indent="0" defTabSz="914224">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Explore data through a freeform,</a:t>
            </a:r>
            <a:b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b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drag-and-drop canvas</a:t>
            </a:r>
          </a:p>
          <a:p>
            <a:pPr marL="0" indent="0" defTabSz="914224">
              <a:lnSpc>
                <a:spcPct val="100000"/>
              </a:lnSpc>
              <a:spcBef>
                <a:spcPts val="0"/>
              </a:spcBef>
              <a:spcAft>
                <a:spcPts val="600"/>
              </a:spcAft>
              <a:buSzPct val="100000"/>
              <a:buNone/>
              <a:defRPr/>
            </a:pPr>
            <a:endPar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indent="0" defTabSz="914224">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Publish interactive visualizations </a:t>
            </a:r>
            <a:b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b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to your app</a:t>
            </a:r>
          </a:p>
        </p:txBody>
      </p:sp>
      <p:sp>
        <p:nvSpPr>
          <p:cNvPr id="13" name="Rectangle 12"/>
          <p:cNvSpPr/>
          <p:nvPr/>
        </p:nvSpPr>
        <p:spPr>
          <a:xfrm>
            <a:off x="979533" y="6697209"/>
            <a:ext cx="957433" cy="296820"/>
          </a:xfrm>
          <a:prstGeom prst="rect">
            <a:avLst/>
          </a:prstGeom>
          <a:solidFill>
            <a:schemeClr val="bg1">
              <a:lumMod val="95000"/>
            </a:schemeClr>
          </a:solidFill>
          <a:ln w="6350" cap="flat" cmpd="sng" algn="ctr">
            <a:noFill/>
            <a:prstDash val="solid"/>
          </a:ln>
          <a:effectLst/>
        </p:spPr>
        <p:txBody>
          <a:bodyPr wrap="square" lIns="146283" tIns="91427" rIns="146283" bIns="91427" rtlCol="0" anchor="ctr">
            <a:noAutofit/>
          </a:bodyPr>
          <a:lstStyle/>
          <a:p>
            <a:pPr algn="ctr" defTabSz="914224">
              <a:defRPr/>
            </a:pPr>
            <a:r>
              <a:rPr lang="en-US" sz="1000" kern="0" dirty="0">
                <a:gradFill>
                  <a:gsLst>
                    <a:gs pos="0">
                      <a:srgbClr val="FFFFFF">
                        <a:lumMod val="75000"/>
                      </a:srgbClr>
                    </a:gs>
                    <a:gs pos="100000">
                      <a:srgbClr val="FFFFFF">
                        <a:lumMod val="75000"/>
                      </a:srgbClr>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Developer</a:t>
            </a:r>
            <a:endParaRPr lang="en-US" sz="1000" kern="0" dirty="0">
              <a:gradFill>
                <a:gsLst>
                  <a:gs pos="0">
                    <a:schemeClr val="bg1">
                      <a:lumMod val="75000"/>
                    </a:schemeClr>
                  </a:gs>
                  <a:gs pos="100000">
                    <a:schemeClr val="bg1">
                      <a:lumMod val="75000"/>
                    </a:schemeClr>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5" name="Rectangle 14"/>
          <p:cNvSpPr/>
          <p:nvPr/>
        </p:nvSpPr>
        <p:spPr>
          <a:xfrm>
            <a:off x="883" y="6697209"/>
            <a:ext cx="957433" cy="296820"/>
          </a:xfrm>
          <a:prstGeom prst="rect">
            <a:avLst/>
          </a:prstGeom>
          <a:solidFill>
            <a:schemeClr val="accent3"/>
          </a:solidFill>
          <a:ln w="6350" cap="flat" cmpd="sng" algn="ctr">
            <a:noFill/>
            <a:prstDash val="solid"/>
          </a:ln>
          <a:effectLst/>
        </p:spPr>
        <p:txBody>
          <a:bodyPr wrap="square" lIns="146283" tIns="91427" rIns="146283" bIns="91427" rtlCol="0" anchor="ctr">
            <a:noAutofit/>
          </a:bodyPr>
          <a:lstStyle/>
          <a:p>
            <a:pPr algn="ctr" defTabSz="914224">
              <a:defRPr/>
            </a:pPr>
            <a:r>
              <a:rPr lang="en-US" sz="1000" kern="0" dirty="0">
                <a:gradFill>
                  <a:gsLst>
                    <a:gs pos="0">
                      <a:schemeClr val="bg1"/>
                    </a:gs>
                    <a:gs pos="100000">
                      <a:schemeClr val="bg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Analyst</a:t>
            </a:r>
          </a:p>
        </p:txBody>
      </p:sp>
      <p:sp>
        <p:nvSpPr>
          <p:cNvPr id="16" name="Rectangle 15"/>
          <p:cNvSpPr/>
          <p:nvPr/>
        </p:nvSpPr>
        <p:spPr>
          <a:xfrm>
            <a:off x="1958184" y="6697209"/>
            <a:ext cx="957433" cy="296820"/>
          </a:xfrm>
          <a:prstGeom prst="rect">
            <a:avLst/>
          </a:prstGeom>
          <a:solidFill>
            <a:schemeClr val="bg1">
              <a:lumMod val="95000"/>
            </a:schemeClr>
          </a:solidFill>
          <a:ln w="6350" cap="flat" cmpd="sng" algn="ctr">
            <a:noFill/>
            <a:prstDash val="solid"/>
          </a:ln>
          <a:effectLst/>
        </p:spPr>
        <p:txBody>
          <a:bodyPr wrap="square" lIns="146283" tIns="91427" rIns="146283" bIns="91427" rtlCol="0" anchor="ctr">
            <a:noAutofit/>
          </a:bodyPr>
          <a:lstStyle/>
          <a:p>
            <a:pPr algn="ctr" defTabSz="914224">
              <a:defRPr/>
            </a:pPr>
            <a:r>
              <a:rPr lang="en-US" sz="1000" kern="0" dirty="0">
                <a:gradFill>
                  <a:gsLst>
                    <a:gs pos="0">
                      <a:srgbClr val="FFFFFF">
                        <a:lumMod val="75000"/>
                      </a:srgbClr>
                    </a:gs>
                    <a:gs pos="100000">
                      <a:srgbClr val="FFFFFF">
                        <a:lumMod val="75000"/>
                      </a:srgbClr>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BI Admin</a:t>
            </a:r>
          </a:p>
        </p:txBody>
      </p:sp>
    </p:spTree>
    <p:extLst>
      <p:ext uri="{BB962C8B-B14F-4D97-AF65-F5344CB8AC3E}">
        <p14:creationId xmlns:p14="http://schemas.microsoft.com/office/powerpoint/2010/main" val="348366784"/>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82" y="2049033"/>
            <a:ext cx="6399892" cy="4388497"/>
            <a:chOff x="274639" y="7273910"/>
            <a:chExt cx="6400800" cy="4389120"/>
          </a:xfrm>
        </p:grpSpPr>
        <p:sp>
          <p:nvSpPr>
            <p:cNvPr id="17" name="Rectangle 16"/>
            <p:cNvSpPr/>
            <p:nvPr/>
          </p:nvSpPr>
          <p:spPr>
            <a:xfrm>
              <a:off x="274639" y="7273910"/>
              <a:ext cx="6400800" cy="438912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dirty="0">
                <a:solidFill>
                  <a:srgbClr val="FFFFFF"/>
                </a:solidFill>
                <a:latin typeface="Segoe UI"/>
              </a:endParaRPr>
            </a:p>
          </p:txBody>
        </p:sp>
        <p:grpSp>
          <p:nvGrpSpPr>
            <p:cNvPr id="3" name="Group 2"/>
            <p:cNvGrpSpPr/>
            <p:nvPr/>
          </p:nvGrpSpPr>
          <p:grpSpPr>
            <a:xfrm>
              <a:off x="736983" y="7350756"/>
              <a:ext cx="5476113" cy="4235429"/>
              <a:chOff x="550824" y="7373101"/>
              <a:chExt cx="5476113" cy="4235429"/>
            </a:xfrm>
          </p:grpSpPr>
          <p:pic>
            <p:nvPicPr>
              <p:cNvPr id="18" name="Picture 17"/>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0824" y="7373102"/>
                <a:ext cx="2445975" cy="1726570"/>
              </a:xfrm>
              <a:prstGeom prst="rect">
                <a:avLst/>
              </a:prstGeom>
            </p:spPr>
          </p:pic>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5952" y="9395439"/>
                <a:ext cx="2387541" cy="2116647"/>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29090" y="10050927"/>
                <a:ext cx="1997847" cy="1557603"/>
              </a:xfrm>
              <a:prstGeom prst="rect">
                <a:avLst/>
              </a:prstGeom>
            </p:spPr>
          </p:pic>
          <p:pic>
            <p:nvPicPr>
              <p:cNvPr id="22" name="Picture 2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159828" y="7373101"/>
                <a:ext cx="1852920" cy="1420677"/>
              </a:xfrm>
              <a:prstGeom prst="rect">
                <a:avLst/>
              </a:prstGeom>
            </p:spPr>
          </p:pic>
          <p:grpSp>
            <p:nvGrpSpPr>
              <p:cNvPr id="8" name="Group 7"/>
              <p:cNvGrpSpPr/>
              <p:nvPr/>
            </p:nvGrpSpPr>
            <p:grpSpPr>
              <a:xfrm>
                <a:off x="4172875" y="8901369"/>
                <a:ext cx="1839872" cy="1041967"/>
                <a:chOff x="4469736" y="3492215"/>
                <a:chExt cx="1839872" cy="1041967"/>
              </a:xfrm>
            </p:grpSpPr>
            <p:pic>
              <p:nvPicPr>
                <p:cNvPr id="20" name="Picture 19"/>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469736" y="3492215"/>
                  <a:ext cx="1839872" cy="1041967"/>
                </a:xfrm>
                <a:prstGeom prst="rect">
                  <a:avLst/>
                </a:prstGeom>
              </p:spPr>
            </p:pic>
            <p:pic>
              <p:nvPicPr>
                <p:cNvPr id="23" name="Picture 22"/>
                <p:cNvPicPr>
                  <a:picLocks noChangeAspect="1"/>
                </p:cNvPicPr>
                <p:nvPr/>
              </p:nvPicPr>
              <p:blipFill rotWithShape="1">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65041" y="3492215"/>
                  <a:ext cx="1689424" cy="967434"/>
                </a:xfrm>
                <a:prstGeom prst="rect">
                  <a:avLst/>
                </a:prstGeom>
              </p:spPr>
            </p:pic>
          </p:grpSp>
        </p:grpSp>
      </p:grpSp>
      <p:sp>
        <p:nvSpPr>
          <p:cNvPr id="5" name="Title 4"/>
          <p:cNvSpPr>
            <a:spLocks noGrp="1"/>
          </p:cNvSpPr>
          <p:nvPr>
            <p:ph type="title"/>
          </p:nvPr>
        </p:nvSpPr>
        <p:spPr/>
        <p:txBody>
          <a:bodyPr>
            <a:normAutofit fontScale="90000"/>
          </a:bodyPr>
          <a:lstStyle/>
          <a:p>
            <a:r>
              <a:rPr lang="en-US" dirty="0"/>
              <a:t>The right visualization for your app</a:t>
            </a:r>
            <a:br>
              <a:rPr lang="en-US" dirty="0"/>
            </a:br>
            <a:r>
              <a:rPr lang="en-US" dirty="0"/>
              <a:t>with </a:t>
            </a:r>
            <a:r>
              <a:rPr lang="en-US" dirty="0">
                <a:gradFill>
                  <a:gsLst>
                    <a:gs pos="1250">
                      <a:schemeClr val="tx2"/>
                    </a:gs>
                    <a:gs pos="100000">
                      <a:schemeClr val="accent1"/>
                    </a:gs>
                  </a:gsLst>
                  <a:lin ang="5400000" scaled="0"/>
                </a:gradFill>
                <a:latin typeface="Segoe UI Semibold" panose="020B0702040204020203" pitchFamily="34" charset="0"/>
                <a:cs typeface="Segoe UI Semibold" panose="020B0702040204020203" pitchFamily="34" charset="0"/>
              </a:rPr>
              <a:t>Custom Visuals</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
        <p:nvSpPr>
          <p:cNvPr id="26" name="Content Placeholder 2"/>
          <p:cNvSpPr txBox="1">
            <a:spLocks/>
          </p:cNvSpPr>
          <p:nvPr/>
        </p:nvSpPr>
        <p:spPr>
          <a:xfrm>
            <a:off x="6675373" y="1929240"/>
            <a:ext cx="5485622" cy="4388815"/>
          </a:xfrm>
          <a:prstGeom prst="rect">
            <a:avLst/>
          </a:prstGeom>
          <a:noFill/>
        </p:spPr>
        <p:txBody>
          <a:bodyPr vert="horz" wrap="square" lIns="146283" tIns="146283" rIns="91427" bIns="91427" rtlCol="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ISV’s apps are better when showing data tailored to the needs of the app’s users</a:t>
            </a:r>
          </a:p>
          <a:p>
            <a:pPr marL="0" indent="0" defTabSz="914224">
              <a:lnSpc>
                <a:spcPct val="100000"/>
              </a:lnSpc>
              <a:spcBef>
                <a:spcPts val="0"/>
              </a:spcBef>
              <a:spcAft>
                <a:spcPts val="600"/>
              </a:spcAft>
              <a:buSzPct val="100000"/>
              <a:buNone/>
              <a:defRPr/>
            </a:pPr>
            <a:endPar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indent="0" defTabSz="914224">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Any visualization you can imagine not limited to “what’s-in-the-box”</a:t>
            </a:r>
          </a:p>
          <a:p>
            <a:pPr marL="0" indent="0" defTabSz="914224">
              <a:lnSpc>
                <a:spcPct val="100000"/>
              </a:lnSpc>
              <a:spcBef>
                <a:spcPts val="0"/>
              </a:spcBef>
              <a:spcAft>
                <a:spcPts val="600"/>
              </a:spcAft>
              <a:buSzPct val="100000"/>
              <a:buNone/>
              <a:defRPr/>
            </a:pPr>
            <a:endPar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indent="0" defTabSz="914224">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Download visuals from the Power BI community-authored visuals gallery and</a:t>
            </a:r>
            <a:b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b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Office store</a:t>
            </a:r>
          </a:p>
        </p:txBody>
      </p:sp>
      <p:sp>
        <p:nvSpPr>
          <p:cNvPr id="29" name="Rectangle 28"/>
          <p:cNvSpPr/>
          <p:nvPr/>
        </p:nvSpPr>
        <p:spPr>
          <a:xfrm>
            <a:off x="883" y="6697209"/>
            <a:ext cx="957433" cy="296820"/>
          </a:xfrm>
          <a:prstGeom prst="rect">
            <a:avLst/>
          </a:prstGeom>
          <a:solidFill>
            <a:schemeClr val="accent3"/>
          </a:solidFill>
          <a:ln w="6350" cap="flat" cmpd="sng" algn="ctr">
            <a:noFill/>
            <a:prstDash val="solid"/>
          </a:ln>
          <a:effectLst/>
        </p:spPr>
        <p:txBody>
          <a:bodyPr wrap="square" lIns="146283" tIns="91427" rIns="146283" bIns="91427" rtlCol="0" anchor="ctr">
            <a:noAutofit/>
          </a:bodyPr>
          <a:lstStyle/>
          <a:p>
            <a:pPr algn="ctr" defTabSz="914224">
              <a:defRPr/>
            </a:pPr>
            <a:r>
              <a:rPr lang="en-US" sz="1000" kern="0" dirty="0">
                <a:gradFill>
                  <a:gsLst>
                    <a:gs pos="0">
                      <a:schemeClr val="bg1"/>
                    </a:gs>
                    <a:gs pos="100000">
                      <a:schemeClr val="bg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Analyst</a:t>
            </a:r>
          </a:p>
        </p:txBody>
      </p:sp>
      <p:sp>
        <p:nvSpPr>
          <p:cNvPr id="30" name="Rectangle 29"/>
          <p:cNvSpPr/>
          <p:nvPr/>
        </p:nvSpPr>
        <p:spPr>
          <a:xfrm>
            <a:off x="1958184" y="6697209"/>
            <a:ext cx="957433" cy="296820"/>
          </a:xfrm>
          <a:prstGeom prst="rect">
            <a:avLst/>
          </a:prstGeom>
          <a:solidFill>
            <a:schemeClr val="bg1">
              <a:lumMod val="95000"/>
            </a:schemeClr>
          </a:solidFill>
          <a:ln w="6350" cap="flat" cmpd="sng" algn="ctr">
            <a:noFill/>
            <a:prstDash val="solid"/>
          </a:ln>
          <a:effectLst/>
        </p:spPr>
        <p:txBody>
          <a:bodyPr wrap="square" lIns="146283" tIns="91427" rIns="146283" bIns="91427" rtlCol="0" anchor="ctr">
            <a:noAutofit/>
          </a:bodyPr>
          <a:lstStyle/>
          <a:p>
            <a:pPr algn="ctr" defTabSz="914224">
              <a:defRPr/>
            </a:pPr>
            <a:r>
              <a:rPr lang="en-US" sz="1000" kern="0" dirty="0">
                <a:gradFill>
                  <a:gsLst>
                    <a:gs pos="0">
                      <a:srgbClr val="FFFFFF">
                        <a:lumMod val="75000"/>
                      </a:srgbClr>
                    </a:gs>
                    <a:gs pos="100000">
                      <a:srgbClr val="FFFFFF">
                        <a:lumMod val="75000"/>
                      </a:srgbClr>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BI Admin</a:t>
            </a:r>
          </a:p>
        </p:txBody>
      </p:sp>
      <p:sp>
        <p:nvSpPr>
          <p:cNvPr id="24" name="Rectangle 23"/>
          <p:cNvSpPr/>
          <p:nvPr/>
        </p:nvSpPr>
        <p:spPr>
          <a:xfrm>
            <a:off x="979533" y="6697209"/>
            <a:ext cx="957433" cy="296820"/>
          </a:xfrm>
          <a:prstGeom prst="rect">
            <a:avLst/>
          </a:prstGeom>
          <a:solidFill>
            <a:srgbClr val="00188F">
              <a:alpha val="60000"/>
            </a:srgbClr>
          </a:solidFill>
          <a:ln w="6350" cap="flat" cmpd="sng" algn="ctr">
            <a:noFill/>
            <a:prstDash val="solid"/>
          </a:ln>
          <a:effectLst/>
        </p:spPr>
        <p:txBody>
          <a:bodyPr wrap="square" lIns="146283" tIns="91427" rIns="146283" bIns="91427" rtlCol="0" anchor="ctr">
            <a:noAutofit/>
          </a:bodyPr>
          <a:lstStyle/>
          <a:p>
            <a:pPr algn="ctr" defTabSz="914224"/>
            <a:r>
              <a:rPr lang="en-US" sz="1000" kern="0" dirty="0">
                <a:gradFill>
                  <a:gsLst>
                    <a:gs pos="0">
                      <a:schemeClr val="bg1"/>
                    </a:gs>
                    <a:gs pos="100000">
                      <a:schemeClr val="bg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Developer</a:t>
            </a:r>
          </a:p>
        </p:txBody>
      </p:sp>
    </p:spTree>
    <p:extLst>
      <p:ext uri="{BB962C8B-B14F-4D97-AF65-F5344CB8AC3E}">
        <p14:creationId xmlns:p14="http://schemas.microsoft.com/office/powerpoint/2010/main" val="1492851199"/>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Keep the data in your app </a:t>
            </a:r>
            <a:r>
              <a:rPr lang="en-US" dirty="0">
                <a:gradFill>
                  <a:gsLst>
                    <a:gs pos="1250">
                      <a:schemeClr val="tx2"/>
                    </a:gs>
                    <a:gs pos="100000">
                      <a:schemeClr val="accent1"/>
                    </a:gs>
                  </a:gsLst>
                  <a:lin ang="5400000" scaled="0"/>
                </a:gradFill>
                <a:latin typeface="Segoe UI Semibold" panose="020B0702040204020203" pitchFamily="34" charset="0"/>
                <a:cs typeface="Segoe UI Semibold" panose="020B0702040204020203" pitchFamily="34" charset="0"/>
              </a:rPr>
              <a:t>up to date</a:t>
            </a:r>
          </a:p>
        </p:txBody>
      </p:sp>
      <p:sp>
        <p:nvSpPr>
          <p:cNvPr id="13" name="Content Placeholder 2"/>
          <p:cNvSpPr txBox="1">
            <a:spLocks/>
          </p:cNvSpPr>
          <p:nvPr/>
        </p:nvSpPr>
        <p:spPr>
          <a:xfrm>
            <a:off x="6675373" y="1927078"/>
            <a:ext cx="5485622" cy="4388815"/>
          </a:xfrm>
          <a:prstGeom prst="rect">
            <a:avLst/>
          </a:prstGeom>
          <a:noFill/>
        </p:spPr>
        <p:txBody>
          <a:bodyPr vert="horz" wrap="square" lIns="146283" tIns="146283" rIns="91427" bIns="91427" rtlCol="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Connect to data using </a:t>
            </a:r>
            <a:r>
              <a:rPr lang="en-US" sz="2000" b="1"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Direct Query </a:t>
            </a:r>
          </a:p>
          <a:p>
            <a:pPr marL="0" indent="0" defTabSz="914224">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for </a:t>
            </a:r>
            <a:r>
              <a:rPr lang="en-US" sz="2000" b="1"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cloud </a:t>
            </a: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and </a:t>
            </a:r>
            <a:r>
              <a:rPr lang="en-US" sz="2000" b="1"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on-premises</a:t>
            </a: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 data sources</a:t>
            </a:r>
          </a:p>
          <a:p>
            <a:pPr marL="0" indent="0" defTabSz="914224">
              <a:lnSpc>
                <a:spcPct val="100000"/>
              </a:lnSpc>
              <a:spcBef>
                <a:spcPts val="0"/>
              </a:spcBef>
              <a:spcAft>
                <a:spcPts val="600"/>
              </a:spcAft>
              <a:buSzPct val="100000"/>
              <a:buNone/>
              <a:defRPr/>
            </a:pPr>
            <a:endPar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indent="0" defTabSz="914224">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Create </a:t>
            </a:r>
            <a:r>
              <a:rPr lang="en-US" sz="2000" b="1"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cached data models </a:t>
            </a: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with </a:t>
            </a:r>
          </a:p>
          <a:p>
            <a:pPr marL="0" indent="0" defTabSz="914224">
              <a:lnSpc>
                <a:spcPct val="100000"/>
              </a:lnSpc>
              <a:spcBef>
                <a:spcPts val="0"/>
              </a:spcBef>
              <a:spcAft>
                <a:spcPts val="600"/>
              </a:spcAft>
              <a:buSzPct val="100000"/>
              <a:buNone/>
              <a:defRPr/>
            </a:pPr>
            <a:r>
              <a:rPr lang="en-US" sz="2000" b="1"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scheduled </a:t>
            </a: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and </a:t>
            </a:r>
            <a:r>
              <a:rPr lang="en-US" sz="2000" b="1"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programmatic </a:t>
            </a: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refresh</a:t>
            </a:r>
          </a:p>
          <a:p>
            <a:pPr marL="0" indent="0" defTabSz="914224">
              <a:lnSpc>
                <a:spcPct val="100000"/>
              </a:lnSpc>
              <a:spcBef>
                <a:spcPts val="0"/>
              </a:spcBef>
              <a:spcAft>
                <a:spcPts val="600"/>
              </a:spcAft>
              <a:buSzPct val="100000"/>
              <a:buNone/>
              <a:defRPr/>
            </a:pPr>
            <a:endPar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indent="0" defTabSz="914224">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Track your data in </a:t>
            </a:r>
            <a:r>
              <a:rPr lang="en-US" sz="2000" b="1"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real-time</a:t>
            </a:r>
            <a:br>
              <a:rPr lang="en-US" sz="2000" b="1"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b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with support for </a:t>
            </a:r>
            <a:r>
              <a:rPr lang="en-US" sz="2000" b="1"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streaming data</a:t>
            </a:r>
          </a:p>
        </p:txBody>
      </p:sp>
      <p:sp>
        <p:nvSpPr>
          <p:cNvPr id="15" name="Rectangle 14"/>
          <p:cNvSpPr/>
          <p:nvPr/>
        </p:nvSpPr>
        <p:spPr>
          <a:xfrm>
            <a:off x="979533" y="6697209"/>
            <a:ext cx="957433" cy="296820"/>
          </a:xfrm>
          <a:prstGeom prst="rect">
            <a:avLst/>
          </a:prstGeom>
          <a:solidFill>
            <a:srgbClr val="00188F">
              <a:alpha val="60000"/>
            </a:srgbClr>
          </a:solidFill>
          <a:ln w="6350" cap="flat" cmpd="sng" algn="ctr">
            <a:noFill/>
            <a:prstDash val="solid"/>
          </a:ln>
          <a:effectLst/>
        </p:spPr>
        <p:txBody>
          <a:bodyPr wrap="square" lIns="146283" tIns="91427" rIns="146283" bIns="91427" rtlCol="0" anchor="ctr">
            <a:noAutofit/>
          </a:bodyPr>
          <a:lstStyle/>
          <a:p>
            <a:pPr algn="ctr" defTabSz="914224"/>
            <a:r>
              <a:rPr lang="en-US" sz="1000" kern="0" dirty="0">
                <a:gradFill>
                  <a:gsLst>
                    <a:gs pos="0">
                      <a:schemeClr val="bg1"/>
                    </a:gs>
                    <a:gs pos="100000">
                      <a:schemeClr val="bg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Developer</a:t>
            </a:r>
          </a:p>
        </p:txBody>
      </p:sp>
      <p:sp>
        <p:nvSpPr>
          <p:cNvPr id="16" name="Rectangle 15"/>
          <p:cNvSpPr/>
          <p:nvPr/>
        </p:nvSpPr>
        <p:spPr>
          <a:xfrm>
            <a:off x="883" y="6697209"/>
            <a:ext cx="957433" cy="296820"/>
          </a:xfrm>
          <a:prstGeom prst="rect">
            <a:avLst/>
          </a:prstGeom>
          <a:solidFill>
            <a:schemeClr val="accent3"/>
          </a:solidFill>
          <a:ln w="6350" cap="flat" cmpd="sng" algn="ctr">
            <a:noFill/>
            <a:prstDash val="solid"/>
          </a:ln>
          <a:effectLst/>
        </p:spPr>
        <p:txBody>
          <a:bodyPr wrap="square" lIns="146283" tIns="91427" rIns="146283" bIns="91427" rtlCol="0" anchor="ctr">
            <a:noAutofit/>
          </a:bodyPr>
          <a:lstStyle/>
          <a:p>
            <a:pPr algn="ctr" defTabSz="914224">
              <a:defRPr/>
            </a:pPr>
            <a:r>
              <a:rPr lang="en-US" sz="1000" kern="0" dirty="0">
                <a:gradFill>
                  <a:gsLst>
                    <a:gs pos="0">
                      <a:schemeClr val="bg1"/>
                    </a:gs>
                    <a:gs pos="100000">
                      <a:schemeClr val="bg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Analyst</a:t>
            </a:r>
          </a:p>
        </p:txBody>
      </p:sp>
      <p:sp>
        <p:nvSpPr>
          <p:cNvPr id="17" name="Rectangle 16"/>
          <p:cNvSpPr/>
          <p:nvPr/>
        </p:nvSpPr>
        <p:spPr>
          <a:xfrm>
            <a:off x="1958184" y="6697209"/>
            <a:ext cx="957433" cy="296820"/>
          </a:xfrm>
          <a:prstGeom prst="rect">
            <a:avLst/>
          </a:prstGeom>
          <a:solidFill>
            <a:schemeClr val="bg1">
              <a:lumMod val="95000"/>
            </a:schemeClr>
          </a:solidFill>
          <a:ln w="6350" cap="flat" cmpd="sng" algn="ctr">
            <a:noFill/>
            <a:prstDash val="solid"/>
          </a:ln>
          <a:effectLst/>
        </p:spPr>
        <p:txBody>
          <a:bodyPr wrap="square" lIns="146283" tIns="91427" rIns="146283" bIns="91427" rtlCol="0" anchor="ctr">
            <a:noAutofit/>
          </a:bodyPr>
          <a:lstStyle/>
          <a:p>
            <a:pPr algn="ctr" defTabSz="914224">
              <a:defRPr/>
            </a:pPr>
            <a:r>
              <a:rPr lang="en-US" sz="1000" kern="0" dirty="0">
                <a:gradFill>
                  <a:gsLst>
                    <a:gs pos="0">
                      <a:srgbClr val="FFFFFF">
                        <a:lumMod val="75000"/>
                      </a:srgbClr>
                    </a:gs>
                    <a:gs pos="100000">
                      <a:srgbClr val="FFFFFF">
                        <a:lumMod val="75000"/>
                      </a:srgbClr>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BI Admin</a:t>
            </a:r>
          </a:p>
        </p:txBody>
      </p:sp>
      <p:grpSp>
        <p:nvGrpSpPr>
          <p:cNvPr id="36" name="Group 35"/>
          <p:cNvGrpSpPr/>
          <p:nvPr/>
        </p:nvGrpSpPr>
        <p:grpSpPr>
          <a:xfrm>
            <a:off x="112164" y="1213173"/>
            <a:ext cx="6880819" cy="4582560"/>
            <a:chOff x="3796353" y="-96836"/>
            <a:chExt cx="10740406" cy="6432836"/>
          </a:xfrm>
        </p:grpSpPr>
        <p:pic>
          <p:nvPicPr>
            <p:cNvPr id="37" name="Picture 4" descr="https://pbiwebprod.blob.core.windows.net/webassets/images/Homepage_metal_large_2.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6353" y="-96836"/>
              <a:ext cx="10740406" cy="6432836"/>
            </a:xfrm>
            <a:prstGeom prst="rect">
              <a:avLst/>
            </a:prstGeom>
            <a:extLst>
              <a:ext uri="{909E8E84-426E-40DD-AFC4-6F175D3DCCD1}">
                <a14:hiddenFill xmlns:a14="http://schemas.microsoft.com/office/drawing/2010/main">
                  <a:solidFill>
                    <a:srgbClr val="FFFFFF"/>
                  </a:solidFill>
                </a14:hiddenFill>
              </a:ext>
            </a:extLst>
          </p:spPr>
        </p:pic>
        <p:sp>
          <p:nvSpPr>
            <p:cNvPr id="38" name="Rectangle 37"/>
            <p:cNvSpPr/>
            <p:nvPr/>
          </p:nvSpPr>
          <p:spPr bwMode="auto">
            <a:xfrm>
              <a:off x="6471426" y="975688"/>
              <a:ext cx="582057" cy="110118"/>
            </a:xfrm>
            <a:prstGeom prst="rect">
              <a:avLst/>
            </a:pr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grpSp>
      <p:grpSp>
        <p:nvGrpSpPr>
          <p:cNvPr id="39" name="Group 38"/>
          <p:cNvGrpSpPr/>
          <p:nvPr/>
        </p:nvGrpSpPr>
        <p:grpSpPr>
          <a:xfrm>
            <a:off x="1013298" y="1874516"/>
            <a:ext cx="5078973" cy="3167167"/>
            <a:chOff x="5254096" y="837614"/>
            <a:chExt cx="7995691" cy="4447124"/>
          </a:xfrm>
        </p:grpSpPr>
        <p:pic>
          <p:nvPicPr>
            <p:cNvPr id="40" name="Picture 39"/>
            <p:cNvPicPr>
              <a:picLocks noChangeAspect="1"/>
            </p:cNvPicPr>
            <p:nvPr/>
          </p:nvPicPr>
          <p:blipFill>
            <a:blip r:embed="rId4"/>
            <a:stretch>
              <a:fillRect/>
            </a:stretch>
          </p:blipFill>
          <p:spPr>
            <a:xfrm>
              <a:off x="5254096" y="837614"/>
              <a:ext cx="7995028" cy="4447124"/>
            </a:xfrm>
            <a:prstGeom prst="rect">
              <a:avLst/>
            </a:prstGeom>
          </p:spPr>
        </p:pic>
        <p:pic>
          <p:nvPicPr>
            <p:cNvPr id="41" name="Picture 40"/>
            <p:cNvPicPr>
              <a:picLocks noChangeAspect="1"/>
            </p:cNvPicPr>
            <p:nvPr/>
          </p:nvPicPr>
          <p:blipFill>
            <a:blip r:embed="rId5"/>
            <a:stretch>
              <a:fillRect/>
            </a:stretch>
          </p:blipFill>
          <p:spPr>
            <a:xfrm>
              <a:off x="5491899" y="1238781"/>
              <a:ext cx="7757888" cy="3976656"/>
            </a:xfrm>
            <a:prstGeom prst="rect">
              <a:avLst/>
            </a:prstGeom>
          </p:spPr>
        </p:pic>
      </p:grpSp>
      <p:pic>
        <p:nvPicPr>
          <p:cNvPr id="42" name="Picture 41"/>
          <p:cNvPicPr>
            <a:picLocks noChangeAspect="1"/>
          </p:cNvPicPr>
          <p:nvPr/>
        </p:nvPicPr>
        <p:blipFill rotWithShape="1">
          <a:blip r:embed="rId6"/>
          <a:srcRect l="322" t="321" r="124" b="10905"/>
          <a:stretch/>
        </p:blipFill>
        <p:spPr>
          <a:xfrm>
            <a:off x="1013298" y="1874516"/>
            <a:ext cx="5087431" cy="3167167"/>
          </a:xfrm>
          <a:prstGeom prst="rect">
            <a:avLst/>
          </a:prstGeom>
        </p:spPr>
      </p:pic>
      <p:pic>
        <p:nvPicPr>
          <p:cNvPr id="43" name="Picture 42"/>
          <p:cNvPicPr>
            <a:picLocks noChangeAspect="1"/>
          </p:cNvPicPr>
          <p:nvPr/>
        </p:nvPicPr>
        <p:blipFill>
          <a:blip r:embed="rId5"/>
          <a:stretch>
            <a:fillRect/>
          </a:stretch>
        </p:blipFill>
        <p:spPr>
          <a:xfrm>
            <a:off x="1238958" y="2114651"/>
            <a:ext cx="4861771" cy="2927033"/>
          </a:xfrm>
          <a:prstGeom prst="rect">
            <a:avLst/>
          </a:prstGeom>
        </p:spPr>
      </p:pic>
    </p:spTree>
    <p:extLst>
      <p:ext uri="{BB962C8B-B14F-4D97-AF65-F5344CB8AC3E}">
        <p14:creationId xmlns:p14="http://schemas.microsoft.com/office/powerpoint/2010/main" val="526959771"/>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4569E-AC1A-4A18-B782-7460B6527069}"/>
              </a:ext>
            </a:extLst>
          </p:cNvPr>
          <p:cNvSpPr>
            <a:spLocks noGrp="1"/>
          </p:cNvSpPr>
          <p:nvPr>
            <p:ph type="title"/>
          </p:nvPr>
        </p:nvSpPr>
        <p:spPr>
          <a:xfrm>
            <a:off x="274639" y="369887"/>
            <a:ext cx="11889564" cy="917575"/>
          </a:xfrm>
        </p:spPr>
        <p:txBody>
          <a:bodyPr/>
          <a:lstStyle/>
          <a:p>
            <a:r>
              <a:rPr lang="en-US" dirty="0"/>
              <a:t>What data sources can I connect to? </a:t>
            </a:r>
          </a:p>
        </p:txBody>
      </p:sp>
      <p:sp>
        <p:nvSpPr>
          <p:cNvPr id="3" name="TextBox 2">
            <a:extLst>
              <a:ext uri="{FF2B5EF4-FFF2-40B4-BE49-F238E27FC236}">
                <a16:creationId xmlns:a16="http://schemas.microsoft.com/office/drawing/2014/main" id="{29191C3F-FA4D-4AC2-A9D6-AADC25C488BA}"/>
              </a:ext>
            </a:extLst>
          </p:cNvPr>
          <p:cNvSpPr txBox="1"/>
          <p:nvPr/>
        </p:nvSpPr>
        <p:spPr>
          <a:xfrm>
            <a:off x="3490211" y="5752661"/>
            <a:ext cx="5486400" cy="9264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Same as PowerBI.com</a:t>
            </a:r>
          </a:p>
          <a:p>
            <a:pPr algn="ctr">
              <a:lnSpc>
                <a:spcPct val="90000"/>
              </a:lnSpc>
              <a:spcAft>
                <a:spcPts val="600"/>
              </a:spcAft>
            </a:pPr>
            <a:r>
              <a:rPr lang="en-US" sz="1600" dirty="0">
                <a:gradFill>
                  <a:gsLst>
                    <a:gs pos="2917">
                      <a:schemeClr val="tx1"/>
                    </a:gs>
                    <a:gs pos="30000">
                      <a:schemeClr val="tx1"/>
                    </a:gs>
                  </a:gsLst>
                  <a:lin ang="5400000" scaled="0"/>
                </a:gradFill>
              </a:rPr>
              <a:t>More are added every day</a:t>
            </a:r>
          </a:p>
        </p:txBody>
      </p:sp>
      <p:grpSp>
        <p:nvGrpSpPr>
          <p:cNvPr id="11" name="Group 10">
            <a:extLst>
              <a:ext uri="{FF2B5EF4-FFF2-40B4-BE49-F238E27FC236}">
                <a16:creationId xmlns:a16="http://schemas.microsoft.com/office/drawing/2014/main" id="{2786A278-0BF7-4E11-B9E8-F6D514F84585}"/>
              </a:ext>
            </a:extLst>
          </p:cNvPr>
          <p:cNvGrpSpPr/>
          <p:nvPr/>
        </p:nvGrpSpPr>
        <p:grpSpPr>
          <a:xfrm>
            <a:off x="694355" y="1292784"/>
            <a:ext cx="11095118" cy="3752202"/>
            <a:chOff x="494018" y="1409634"/>
            <a:chExt cx="9670418" cy="3160758"/>
          </a:xfrm>
        </p:grpSpPr>
        <p:pic>
          <p:nvPicPr>
            <p:cNvPr id="8" name="Picture 7">
              <a:extLst>
                <a:ext uri="{FF2B5EF4-FFF2-40B4-BE49-F238E27FC236}">
                  <a16:creationId xmlns:a16="http://schemas.microsoft.com/office/drawing/2014/main" id="{25879C5A-CE41-4340-9942-92E21C19DE76}"/>
                </a:ext>
              </a:extLst>
            </p:cNvPr>
            <p:cNvPicPr>
              <a:picLocks noChangeAspect="1"/>
            </p:cNvPicPr>
            <p:nvPr/>
          </p:nvPicPr>
          <p:blipFill rotWithShape="1">
            <a:blip r:embed="rId3"/>
            <a:srcRect b="69156"/>
            <a:stretch/>
          </p:blipFill>
          <p:spPr>
            <a:xfrm>
              <a:off x="593097" y="3955907"/>
              <a:ext cx="4634540" cy="531955"/>
            </a:xfrm>
            <a:prstGeom prst="rect">
              <a:avLst/>
            </a:prstGeom>
          </p:spPr>
        </p:pic>
        <p:pic>
          <p:nvPicPr>
            <p:cNvPr id="9" name="Picture 8">
              <a:extLst>
                <a:ext uri="{FF2B5EF4-FFF2-40B4-BE49-F238E27FC236}">
                  <a16:creationId xmlns:a16="http://schemas.microsoft.com/office/drawing/2014/main" id="{1D2302EC-3313-445F-9BAA-F944315C65A2}"/>
                </a:ext>
              </a:extLst>
            </p:cNvPr>
            <p:cNvPicPr>
              <a:picLocks noChangeAspect="1"/>
            </p:cNvPicPr>
            <p:nvPr/>
          </p:nvPicPr>
          <p:blipFill>
            <a:blip r:embed="rId4"/>
            <a:stretch>
              <a:fillRect/>
            </a:stretch>
          </p:blipFill>
          <p:spPr>
            <a:xfrm>
              <a:off x="5303837" y="1416890"/>
              <a:ext cx="4860599" cy="2476565"/>
            </a:xfrm>
            <a:prstGeom prst="rect">
              <a:avLst/>
            </a:prstGeom>
          </p:spPr>
        </p:pic>
        <p:pic>
          <p:nvPicPr>
            <p:cNvPr id="10" name="Picture 9">
              <a:extLst>
                <a:ext uri="{FF2B5EF4-FFF2-40B4-BE49-F238E27FC236}">
                  <a16:creationId xmlns:a16="http://schemas.microsoft.com/office/drawing/2014/main" id="{5B372EBD-A56B-43DE-8794-35A0752F0CE4}"/>
                </a:ext>
              </a:extLst>
            </p:cNvPr>
            <p:cNvPicPr>
              <a:picLocks noChangeAspect="1"/>
            </p:cNvPicPr>
            <p:nvPr/>
          </p:nvPicPr>
          <p:blipFill>
            <a:blip r:embed="rId5"/>
            <a:stretch>
              <a:fillRect/>
            </a:stretch>
          </p:blipFill>
          <p:spPr>
            <a:xfrm>
              <a:off x="494018" y="1409634"/>
              <a:ext cx="4947687" cy="2433021"/>
            </a:xfrm>
            <a:prstGeom prst="rect">
              <a:avLst/>
            </a:prstGeom>
          </p:spPr>
        </p:pic>
        <p:pic>
          <p:nvPicPr>
            <p:cNvPr id="72" name="Picture 71">
              <a:extLst>
                <a:ext uri="{FF2B5EF4-FFF2-40B4-BE49-F238E27FC236}">
                  <a16:creationId xmlns:a16="http://schemas.microsoft.com/office/drawing/2014/main" id="{27F37AAB-5023-4C95-9F84-98156C2B2266}"/>
                </a:ext>
              </a:extLst>
            </p:cNvPr>
            <p:cNvPicPr>
              <a:picLocks noChangeAspect="1"/>
            </p:cNvPicPr>
            <p:nvPr/>
          </p:nvPicPr>
          <p:blipFill rotWithShape="1">
            <a:blip r:embed="rId3"/>
            <a:srcRect t="30658" b="29578"/>
            <a:stretch/>
          </p:blipFill>
          <p:spPr>
            <a:xfrm>
              <a:off x="5395755" y="3884592"/>
              <a:ext cx="4634540" cy="685800"/>
            </a:xfrm>
            <a:prstGeom prst="rect">
              <a:avLst/>
            </a:prstGeom>
          </p:spPr>
        </p:pic>
      </p:grpSp>
      <p:sp>
        <p:nvSpPr>
          <p:cNvPr id="77" name="Rectangle 76">
            <a:extLst>
              <a:ext uri="{FF2B5EF4-FFF2-40B4-BE49-F238E27FC236}">
                <a16:creationId xmlns:a16="http://schemas.microsoft.com/office/drawing/2014/main" id="{A18DBD80-B17C-4AEA-8F1D-DD440E28D0E8}"/>
              </a:ext>
            </a:extLst>
          </p:cNvPr>
          <p:cNvSpPr/>
          <p:nvPr/>
        </p:nvSpPr>
        <p:spPr>
          <a:xfrm>
            <a:off x="979533" y="6697209"/>
            <a:ext cx="957433" cy="296820"/>
          </a:xfrm>
          <a:prstGeom prst="rect">
            <a:avLst/>
          </a:prstGeom>
          <a:solidFill>
            <a:srgbClr val="00188F">
              <a:alpha val="60000"/>
            </a:srgbClr>
          </a:solidFill>
          <a:ln w="6350" cap="flat" cmpd="sng" algn="ctr">
            <a:noFill/>
            <a:prstDash val="solid"/>
          </a:ln>
          <a:effectLst/>
        </p:spPr>
        <p:txBody>
          <a:bodyPr wrap="square" lIns="146283" tIns="91427" rIns="146283" bIns="91427" rtlCol="0" anchor="ctr">
            <a:noAutofit/>
          </a:bodyPr>
          <a:lstStyle/>
          <a:p>
            <a:pPr algn="ctr" defTabSz="914224"/>
            <a:r>
              <a:rPr lang="en-US" sz="1000" kern="0" dirty="0">
                <a:gradFill>
                  <a:gsLst>
                    <a:gs pos="0">
                      <a:schemeClr val="bg1"/>
                    </a:gs>
                    <a:gs pos="100000">
                      <a:schemeClr val="bg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Developer</a:t>
            </a:r>
          </a:p>
        </p:txBody>
      </p:sp>
      <p:sp>
        <p:nvSpPr>
          <p:cNvPr id="78" name="Rectangle 77">
            <a:extLst>
              <a:ext uri="{FF2B5EF4-FFF2-40B4-BE49-F238E27FC236}">
                <a16:creationId xmlns:a16="http://schemas.microsoft.com/office/drawing/2014/main" id="{40B70C37-ED8A-48BF-895A-959641F4F9A9}"/>
              </a:ext>
            </a:extLst>
          </p:cNvPr>
          <p:cNvSpPr/>
          <p:nvPr/>
        </p:nvSpPr>
        <p:spPr>
          <a:xfrm>
            <a:off x="883" y="6697209"/>
            <a:ext cx="957433" cy="296820"/>
          </a:xfrm>
          <a:prstGeom prst="rect">
            <a:avLst/>
          </a:prstGeom>
          <a:solidFill>
            <a:schemeClr val="accent3"/>
          </a:solidFill>
          <a:ln w="6350" cap="flat" cmpd="sng" algn="ctr">
            <a:noFill/>
            <a:prstDash val="solid"/>
          </a:ln>
          <a:effectLst/>
        </p:spPr>
        <p:txBody>
          <a:bodyPr wrap="square" lIns="146283" tIns="91427" rIns="146283" bIns="91427" rtlCol="0" anchor="ctr">
            <a:noAutofit/>
          </a:bodyPr>
          <a:lstStyle/>
          <a:p>
            <a:pPr algn="ctr" defTabSz="914224">
              <a:defRPr/>
            </a:pPr>
            <a:r>
              <a:rPr lang="en-US" sz="1000" kern="0" dirty="0">
                <a:gradFill>
                  <a:gsLst>
                    <a:gs pos="0">
                      <a:schemeClr val="bg1"/>
                    </a:gs>
                    <a:gs pos="100000">
                      <a:schemeClr val="bg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Analyst</a:t>
            </a:r>
          </a:p>
        </p:txBody>
      </p:sp>
      <p:sp>
        <p:nvSpPr>
          <p:cNvPr id="79" name="Rectangle 78">
            <a:extLst>
              <a:ext uri="{FF2B5EF4-FFF2-40B4-BE49-F238E27FC236}">
                <a16:creationId xmlns:a16="http://schemas.microsoft.com/office/drawing/2014/main" id="{64DAB9F3-0744-4583-8830-CEC911758157}"/>
              </a:ext>
            </a:extLst>
          </p:cNvPr>
          <p:cNvSpPr/>
          <p:nvPr/>
        </p:nvSpPr>
        <p:spPr>
          <a:xfrm>
            <a:off x="1958184" y="6697209"/>
            <a:ext cx="957433" cy="296820"/>
          </a:xfrm>
          <a:prstGeom prst="rect">
            <a:avLst/>
          </a:prstGeom>
          <a:solidFill>
            <a:schemeClr val="bg1">
              <a:lumMod val="95000"/>
            </a:schemeClr>
          </a:solidFill>
          <a:ln w="6350" cap="flat" cmpd="sng" algn="ctr">
            <a:noFill/>
            <a:prstDash val="solid"/>
          </a:ln>
          <a:effectLst/>
        </p:spPr>
        <p:txBody>
          <a:bodyPr wrap="square" lIns="146283" tIns="91427" rIns="146283" bIns="91427" rtlCol="0" anchor="ctr">
            <a:noAutofit/>
          </a:bodyPr>
          <a:lstStyle/>
          <a:p>
            <a:pPr algn="ctr" defTabSz="914224">
              <a:defRPr/>
            </a:pPr>
            <a:r>
              <a:rPr lang="en-US" sz="1000" kern="0" dirty="0">
                <a:gradFill>
                  <a:gsLst>
                    <a:gs pos="0">
                      <a:srgbClr val="FFFFFF">
                        <a:lumMod val="75000"/>
                      </a:srgbClr>
                    </a:gs>
                    <a:gs pos="100000">
                      <a:srgbClr val="FFFFFF">
                        <a:lumMod val="75000"/>
                      </a:srgbClr>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BI Admin</a:t>
            </a:r>
          </a:p>
        </p:txBody>
      </p:sp>
      <p:pic>
        <p:nvPicPr>
          <p:cNvPr id="14" name="Picture 13">
            <a:extLst>
              <a:ext uri="{FF2B5EF4-FFF2-40B4-BE49-F238E27FC236}">
                <a16:creationId xmlns:a16="http://schemas.microsoft.com/office/drawing/2014/main" id="{28FD3280-CD5C-4F6D-B468-A8C51DF1F247}"/>
              </a:ext>
            </a:extLst>
          </p:cNvPr>
          <p:cNvPicPr>
            <a:picLocks noChangeAspect="1"/>
          </p:cNvPicPr>
          <p:nvPr/>
        </p:nvPicPr>
        <p:blipFill rotWithShape="1">
          <a:blip r:embed="rId3"/>
          <a:srcRect t="66191"/>
          <a:stretch/>
        </p:blipFill>
        <p:spPr>
          <a:xfrm>
            <a:off x="122237" y="5692355"/>
            <a:ext cx="5317326" cy="692199"/>
          </a:xfrm>
          <a:prstGeom prst="rect">
            <a:avLst/>
          </a:prstGeom>
        </p:spPr>
      </p:pic>
    </p:spTree>
    <p:extLst>
      <p:ext uri="{BB962C8B-B14F-4D97-AF65-F5344CB8AC3E}">
        <p14:creationId xmlns:p14="http://schemas.microsoft.com/office/powerpoint/2010/main" val="10515333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2496798" cy="917575"/>
          </a:xfrm>
        </p:spPr>
        <p:txBody>
          <a:bodyPr/>
          <a:lstStyle/>
          <a:p>
            <a:r>
              <a:rPr lang="en-AU" dirty="0">
                <a:gradFill>
                  <a:gsLst>
                    <a:gs pos="1250">
                      <a:schemeClr val="tx2"/>
                    </a:gs>
                    <a:gs pos="100000">
                      <a:schemeClr val="accent1"/>
                    </a:gs>
                  </a:gsLst>
                  <a:lin ang="5400000" scaled="0"/>
                </a:gradFill>
                <a:latin typeface="Segoe UI Semibold" panose="020B0702040204020203" pitchFamily="34" charset="0"/>
                <a:cs typeface="Segoe UI Semibold" panose="020B0702040204020203" pitchFamily="34" charset="0"/>
              </a:rPr>
              <a:t>Provision</a:t>
            </a:r>
            <a:r>
              <a:rPr lang="en-AU" dirty="0"/>
              <a:t> automatically and deploy at scale</a:t>
            </a:r>
            <a:endParaRPr lang="en-US" dirty="0"/>
          </a:p>
        </p:txBody>
      </p:sp>
      <p:sp>
        <p:nvSpPr>
          <p:cNvPr id="6" name="Content Placeholder 2"/>
          <p:cNvSpPr txBox="1">
            <a:spLocks/>
          </p:cNvSpPr>
          <p:nvPr/>
        </p:nvSpPr>
        <p:spPr>
          <a:xfrm>
            <a:off x="6627961" y="1969397"/>
            <a:ext cx="5485622" cy="4565720"/>
          </a:xfrm>
          <a:prstGeom prst="rect">
            <a:avLst/>
          </a:prstGeom>
          <a:noFill/>
        </p:spPr>
        <p:txBody>
          <a:bodyPr vert="horz" wrap="square" lIns="146283" tIns="146283" rIns="91427" bIns="91427" rtlCol="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a:lnSpc>
                <a:spcPct val="100000"/>
              </a:lnSpc>
              <a:spcBef>
                <a:spcPts val="0"/>
              </a:spcBef>
              <a:spcAft>
                <a:spcPts val="600"/>
              </a:spcAft>
              <a:buSzPct val="100000"/>
              <a:buNone/>
              <a:defRPr/>
            </a:pPr>
            <a:r>
              <a:rPr lang="en-US" sz="2000" kern="0" dirty="0">
                <a:ln w="3175">
                  <a:noFill/>
                </a:ln>
                <a:gradFill>
                  <a:gsLst>
                    <a:gs pos="1770">
                      <a:srgbClr val="353535"/>
                    </a:gs>
                    <a:gs pos="14159">
                      <a:srgbClr val="353535"/>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Automate provisioning with Power BI APIs</a:t>
            </a:r>
            <a:br>
              <a:rPr lang="en-US" sz="2000" kern="0" dirty="0">
                <a:ln w="3175">
                  <a:noFill/>
                </a:ln>
                <a:gradFill>
                  <a:gsLst>
                    <a:gs pos="1770">
                      <a:srgbClr val="353535"/>
                    </a:gs>
                    <a:gs pos="14159">
                      <a:srgbClr val="353535"/>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br>
            <a:endParaRPr lang="en-US" sz="2000" kern="0" dirty="0">
              <a:ln w="3175">
                <a:noFill/>
              </a:ln>
              <a:gradFill>
                <a:gsLst>
                  <a:gs pos="1770">
                    <a:srgbClr val="353535"/>
                  </a:gs>
                  <a:gs pos="14159">
                    <a:srgbClr val="353535"/>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endParaRPr>
          </a:p>
          <a:p>
            <a:pPr marL="0" indent="0" defTabSz="914224">
              <a:lnSpc>
                <a:spcPct val="100000"/>
              </a:lnSpc>
              <a:spcBef>
                <a:spcPts val="0"/>
              </a:spcBef>
              <a:spcAft>
                <a:spcPts val="600"/>
              </a:spcAft>
              <a:buSzPct val="100000"/>
              <a:buNone/>
              <a:defRPr/>
            </a:pPr>
            <a:r>
              <a:rPr lang="en-US" sz="2000" kern="0" dirty="0">
                <a:ln w="3175">
                  <a:noFill/>
                </a:ln>
                <a:gradFill>
                  <a:gsLst>
                    <a:gs pos="1770">
                      <a:srgbClr val="353535"/>
                    </a:gs>
                    <a:gs pos="14159">
                      <a:srgbClr val="353535"/>
                    </a:gs>
                  </a:gsLst>
                  <a:lin ang="5400000" scaled="0"/>
                </a:gradFill>
                <a:latin typeface="Segoe UI" panose="020B0502040204020203" pitchFamily="34" charset="0"/>
                <a:ea typeface="Segoe UI Black" panose="020B0A02040204020203" pitchFamily="34" charset="0"/>
                <a:cs typeface="Segoe UI" panose="020B0502040204020203" pitchFamily="34" charset="0"/>
              </a:rPr>
              <a:t>Easily deploy your solution topology and ‘Golden’ report directory with </a:t>
            </a:r>
            <a:r>
              <a:rPr lang="en-US" sz="2000" b="1" kern="0" dirty="0">
                <a:ln w="3175">
                  <a:noFill/>
                </a:ln>
                <a:gradFill>
                  <a:gsLst>
                    <a:gs pos="1770">
                      <a:srgbClr val="353535"/>
                    </a:gs>
                    <a:gs pos="14159">
                      <a:srgbClr val="353535"/>
                    </a:gs>
                  </a:gsLst>
                  <a:lin ang="5400000" scaled="0"/>
                </a:gradFill>
                <a:latin typeface="Segoe UI" panose="020B0502040204020203" pitchFamily="34" charset="0"/>
                <a:ea typeface="Segoe UI Black" panose="020B0A02040204020203" pitchFamily="34" charset="0"/>
                <a:cs typeface="Segoe UI" panose="020B0502040204020203" pitchFamily="34" charset="0"/>
              </a:rPr>
              <a:t>Workspace API </a:t>
            </a:r>
            <a:r>
              <a:rPr lang="en-US" sz="2000" kern="0" dirty="0">
                <a:ln w="3175">
                  <a:noFill/>
                </a:ln>
                <a:gradFill>
                  <a:gsLst>
                    <a:gs pos="1770">
                      <a:srgbClr val="353535"/>
                    </a:gs>
                    <a:gs pos="14159">
                      <a:srgbClr val="353535"/>
                    </a:gs>
                  </a:gsLst>
                  <a:lin ang="5400000" scaled="0"/>
                </a:gradFill>
                <a:latin typeface="Segoe UI" panose="020B0502040204020203" pitchFamily="34" charset="0"/>
                <a:ea typeface="Segoe UI Black" panose="020B0A02040204020203" pitchFamily="34" charset="0"/>
                <a:cs typeface="Segoe UI" panose="020B0502040204020203" pitchFamily="34" charset="0"/>
              </a:rPr>
              <a:t>automation</a:t>
            </a:r>
          </a:p>
          <a:p>
            <a:pPr marL="0" indent="0" defTabSz="914224">
              <a:lnSpc>
                <a:spcPct val="100000"/>
              </a:lnSpc>
              <a:spcBef>
                <a:spcPts val="0"/>
              </a:spcBef>
              <a:spcAft>
                <a:spcPts val="600"/>
              </a:spcAft>
              <a:buSzPct val="100000"/>
              <a:buNone/>
              <a:defRPr/>
            </a:pPr>
            <a:endParaRPr lang="en-US" sz="2000" kern="0" dirty="0">
              <a:ln w="3175">
                <a:noFill/>
              </a:ln>
              <a:gradFill>
                <a:gsLst>
                  <a:gs pos="1770">
                    <a:srgbClr val="353535"/>
                  </a:gs>
                  <a:gs pos="14159">
                    <a:srgbClr val="353535"/>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indent="0" defTabSz="914224">
              <a:lnSpc>
                <a:spcPct val="100000"/>
              </a:lnSpc>
              <a:spcBef>
                <a:spcPts val="0"/>
              </a:spcBef>
              <a:spcAft>
                <a:spcPts val="600"/>
              </a:spcAft>
              <a:buSzPct val="100000"/>
              <a:buNone/>
              <a:defRPr/>
            </a:pPr>
            <a:r>
              <a:rPr lang="en-US" sz="2000" kern="0" dirty="0">
                <a:ln w="3175">
                  <a:noFill/>
                </a:ln>
                <a:gradFill>
                  <a:gsLst>
                    <a:gs pos="1770">
                      <a:srgbClr val="353535"/>
                    </a:gs>
                    <a:gs pos="14159">
                      <a:srgbClr val="353535"/>
                    </a:gs>
                  </a:gsLst>
                  <a:lin ang="5400000" scaled="0"/>
                </a:gradFill>
                <a:latin typeface="Segoe UI" panose="020B0502040204020203" pitchFamily="34" charset="0"/>
                <a:ea typeface="Segoe UI Black" panose="020B0A02040204020203" pitchFamily="34" charset="0"/>
                <a:cs typeface="Segoe UI" panose="020B0502040204020203" pitchFamily="34" charset="0"/>
              </a:rPr>
              <a:t>Fully automate the new customer on boarding flow with </a:t>
            </a:r>
            <a:r>
              <a:rPr lang="en-US" sz="2000" b="1" kern="0" dirty="0">
                <a:ln w="3175">
                  <a:noFill/>
                </a:ln>
                <a:gradFill>
                  <a:gsLst>
                    <a:gs pos="1770">
                      <a:srgbClr val="353535"/>
                    </a:gs>
                    <a:gs pos="14159">
                      <a:srgbClr val="353535"/>
                    </a:gs>
                  </a:gsLst>
                  <a:lin ang="5400000" scaled="0"/>
                </a:gradFill>
                <a:latin typeface="Segoe UI" panose="020B0502040204020203" pitchFamily="34" charset="0"/>
                <a:ea typeface="Segoe UI Black" panose="020B0A02040204020203" pitchFamily="34" charset="0"/>
                <a:cs typeface="Segoe UI" panose="020B0502040204020203" pitchFamily="34" charset="0"/>
              </a:rPr>
              <a:t>clone and rebind API </a:t>
            </a:r>
            <a:r>
              <a:rPr lang="en-US" sz="2000" kern="0" dirty="0">
                <a:ln w="3175">
                  <a:noFill/>
                </a:ln>
                <a:gradFill>
                  <a:gsLst>
                    <a:gs pos="1770">
                      <a:srgbClr val="353535"/>
                    </a:gs>
                    <a:gs pos="14159">
                      <a:srgbClr val="353535"/>
                    </a:gs>
                  </a:gsLst>
                  <a:lin ang="5400000" scaled="0"/>
                </a:gradFill>
                <a:latin typeface="Segoe UI" panose="020B0502040204020203" pitchFamily="34" charset="0"/>
                <a:ea typeface="Segoe UI Black" panose="020B0A02040204020203" pitchFamily="34" charset="0"/>
                <a:cs typeface="Segoe UI" panose="020B0502040204020203" pitchFamily="34" charset="0"/>
              </a:rPr>
              <a:t>automation</a:t>
            </a:r>
          </a:p>
          <a:p>
            <a:pPr marL="0" indent="0" defTabSz="914224">
              <a:lnSpc>
                <a:spcPct val="100000"/>
              </a:lnSpc>
              <a:spcBef>
                <a:spcPts val="0"/>
              </a:spcBef>
              <a:spcAft>
                <a:spcPts val="600"/>
              </a:spcAft>
              <a:buSzPct val="100000"/>
              <a:buNone/>
              <a:defRPr/>
            </a:pPr>
            <a:endParaRPr lang="en-US" sz="2000" kern="0" dirty="0">
              <a:ln w="3175">
                <a:noFill/>
              </a:ln>
              <a:gradFill>
                <a:gsLst>
                  <a:gs pos="1770">
                    <a:srgbClr val="353535"/>
                  </a:gs>
                  <a:gs pos="14159">
                    <a:srgbClr val="353535"/>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indent="0" defTabSz="914224">
              <a:lnSpc>
                <a:spcPct val="100000"/>
              </a:lnSpc>
              <a:spcBef>
                <a:spcPts val="0"/>
              </a:spcBef>
              <a:spcAft>
                <a:spcPts val="600"/>
              </a:spcAft>
              <a:buSzPct val="100000"/>
              <a:buNone/>
              <a:defRPr/>
            </a:pPr>
            <a:endParaRPr lang="en-US" sz="2000" kern="0" dirty="0">
              <a:ln w="3175">
                <a:noFill/>
              </a:ln>
              <a:gradFill>
                <a:gsLst>
                  <a:gs pos="1770">
                    <a:srgbClr val="353535"/>
                  </a:gs>
                  <a:gs pos="14159">
                    <a:srgbClr val="353535"/>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indent="0" defTabSz="914224">
              <a:lnSpc>
                <a:spcPct val="100000"/>
              </a:lnSpc>
              <a:spcBef>
                <a:spcPts val="0"/>
              </a:spcBef>
              <a:spcAft>
                <a:spcPts val="600"/>
              </a:spcAft>
              <a:buSzPct val="100000"/>
              <a:buNone/>
              <a:defRPr/>
            </a:pPr>
            <a:r>
              <a:rPr lang="en-US" sz="2000" kern="0" dirty="0">
                <a:ln w="3175">
                  <a:noFill/>
                </a:ln>
                <a:gradFill>
                  <a:gsLst>
                    <a:gs pos="1770">
                      <a:srgbClr val="353535"/>
                    </a:gs>
                    <a:gs pos="14159">
                      <a:srgbClr val="353535"/>
                    </a:gs>
                  </a:gsLst>
                  <a:lin ang="5400000" scaled="0"/>
                </a:gradFill>
                <a:latin typeface="Segoe UI" panose="020B0502040204020203" pitchFamily="34" charset="0"/>
                <a:ea typeface="Segoe UI Black" panose="020B0A02040204020203" pitchFamily="34" charset="0"/>
                <a:cs typeface="Segoe UI" panose="020B0502040204020203" pitchFamily="34" charset="0"/>
              </a:rPr>
              <a:t>Predictable pricing with </a:t>
            </a:r>
            <a:r>
              <a:rPr lang="en-US" sz="2000" b="1" kern="0" dirty="0">
                <a:ln w="3175">
                  <a:noFill/>
                </a:ln>
                <a:gradFill>
                  <a:gsLst>
                    <a:gs pos="1770">
                      <a:srgbClr val="353535"/>
                    </a:gs>
                    <a:gs pos="14159">
                      <a:srgbClr val="353535"/>
                    </a:gs>
                  </a:gsLst>
                  <a:lin ang="5400000" scaled="0"/>
                </a:gradFill>
                <a:latin typeface="Segoe UI" panose="020B0502040204020203" pitchFamily="34" charset="0"/>
                <a:ea typeface="Segoe UI Black" panose="020B0A02040204020203" pitchFamily="34" charset="0"/>
                <a:cs typeface="Segoe UI" panose="020B0502040204020203" pitchFamily="34" charset="0"/>
              </a:rPr>
              <a:t>Power BI Premium </a:t>
            </a:r>
            <a:r>
              <a:rPr lang="en-US" sz="2000" kern="0" dirty="0">
                <a:ln w="3175">
                  <a:noFill/>
                </a:ln>
                <a:gradFill>
                  <a:gsLst>
                    <a:gs pos="1770">
                      <a:srgbClr val="353535"/>
                    </a:gs>
                    <a:gs pos="14159">
                      <a:srgbClr val="353535"/>
                    </a:gs>
                  </a:gsLst>
                  <a:lin ang="5400000" scaled="0"/>
                </a:gradFill>
                <a:latin typeface="Segoe UI" panose="020B0502040204020203" pitchFamily="34" charset="0"/>
                <a:ea typeface="Segoe UI Black" panose="020B0A02040204020203" pitchFamily="34" charset="0"/>
                <a:cs typeface="Segoe UI" panose="020B0502040204020203" pitchFamily="34" charset="0"/>
              </a:rPr>
              <a:t>dedicated capacity</a:t>
            </a:r>
          </a:p>
          <a:p>
            <a:pPr marL="0" indent="0" defTabSz="914224">
              <a:lnSpc>
                <a:spcPct val="100000"/>
              </a:lnSpc>
              <a:spcBef>
                <a:spcPts val="0"/>
              </a:spcBef>
              <a:spcAft>
                <a:spcPts val="600"/>
              </a:spcAft>
              <a:buSzPct val="100000"/>
              <a:buNone/>
              <a:defRPr/>
            </a:pPr>
            <a:endParaRPr lang="en-US" sz="2000" kern="0" dirty="0">
              <a:ln w="3175">
                <a:noFill/>
              </a:ln>
              <a:gradFill>
                <a:gsLst>
                  <a:gs pos="1770">
                    <a:srgbClr val="353535"/>
                  </a:gs>
                  <a:gs pos="14159">
                    <a:srgbClr val="353535"/>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p:txBody>
      </p:sp>
      <p:cxnSp>
        <p:nvCxnSpPr>
          <p:cNvPr id="7" name="Straight Connector 6"/>
          <p:cNvCxnSpPr>
            <a:cxnSpLocks/>
          </p:cNvCxnSpPr>
          <p:nvPr/>
        </p:nvCxnSpPr>
        <p:spPr>
          <a:xfrm>
            <a:off x="6667435" y="2825058"/>
            <a:ext cx="0" cy="795225"/>
          </a:xfrm>
          <a:prstGeom prst="line">
            <a:avLst/>
          </a:prstGeom>
          <a:ln w="508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808037" y="2049462"/>
            <a:ext cx="5660874" cy="4407292"/>
            <a:chOff x="979718" y="2020079"/>
            <a:chExt cx="5740253" cy="4277941"/>
          </a:xfrm>
        </p:grpSpPr>
        <p:sp>
          <p:nvSpPr>
            <p:cNvPr id="12" name="Rectangle 11"/>
            <p:cNvSpPr/>
            <p:nvPr/>
          </p:nvSpPr>
          <p:spPr>
            <a:xfrm>
              <a:off x="979718" y="2020079"/>
              <a:ext cx="1256043" cy="718456"/>
            </a:xfrm>
            <a:prstGeom prst="rect">
              <a:avLst/>
            </a:prstGeom>
          </p:spPr>
          <p:txBody>
            <a:bodyPr wrap="square">
              <a:spAutoFit/>
            </a:bodyPr>
            <a:lstStyle/>
            <a:p>
              <a:pPr marL="0" lvl="1" defTabSz="932418">
                <a:lnSpc>
                  <a:spcPct val="90000"/>
                </a:lnSpc>
                <a:defRPr/>
              </a:pPr>
              <a:r>
                <a:rPr lang="en-US" sz="1399" dirty="0">
                  <a:gradFill>
                    <a:gsLst>
                      <a:gs pos="5439">
                        <a:srgbClr val="353535"/>
                      </a:gs>
                      <a:gs pos="100000">
                        <a:srgbClr val="353535"/>
                      </a:gs>
                    </a:gsLst>
                    <a:lin ang="5400000" scaled="0"/>
                  </a:gradFill>
                  <a:latin typeface="Segoe UI Semilight"/>
                  <a:cs typeface="Segoe UI" panose="020B0502040204020203" pitchFamily="34" charset="0"/>
                </a:rPr>
                <a:t>Dedicated </a:t>
              </a:r>
            </a:p>
            <a:p>
              <a:pPr marL="0" lvl="1" defTabSz="932418">
                <a:lnSpc>
                  <a:spcPct val="90000"/>
                </a:lnSpc>
                <a:defRPr/>
              </a:pPr>
              <a:r>
                <a:rPr lang="en-US" sz="1399" dirty="0">
                  <a:gradFill>
                    <a:gsLst>
                      <a:gs pos="5439">
                        <a:srgbClr val="353535"/>
                      </a:gs>
                      <a:gs pos="100000">
                        <a:srgbClr val="353535"/>
                      </a:gs>
                    </a:gsLst>
                    <a:lin ang="5400000" scaled="0"/>
                  </a:gradFill>
                  <a:latin typeface="Segoe UI Semilight"/>
                  <a:cs typeface="Segoe UI" panose="020B0502040204020203" pitchFamily="34" charset="0"/>
                </a:rPr>
                <a:t>resources </a:t>
              </a:r>
            </a:p>
            <a:p>
              <a:pPr marL="0" lvl="1" defTabSz="932418">
                <a:lnSpc>
                  <a:spcPct val="90000"/>
                </a:lnSpc>
                <a:defRPr/>
              </a:pPr>
              <a:r>
                <a:rPr lang="en-US" sz="1399" dirty="0">
                  <a:gradFill>
                    <a:gsLst>
                      <a:gs pos="5439">
                        <a:srgbClr val="353535"/>
                      </a:gs>
                      <a:gs pos="100000">
                        <a:srgbClr val="353535"/>
                      </a:gs>
                    </a:gsLst>
                    <a:lin ang="5400000" scaled="0"/>
                  </a:gradFill>
                  <a:latin typeface="Segoe UI Semilight"/>
                  <a:cs typeface="Segoe UI" panose="020B0502040204020203" pitchFamily="34" charset="0"/>
                </a:rPr>
                <a:t>in the cloud</a:t>
              </a:r>
            </a:p>
          </p:txBody>
        </p:sp>
        <p:sp>
          <p:nvSpPr>
            <p:cNvPr id="13" name="Rectangle 12"/>
            <p:cNvSpPr/>
            <p:nvPr/>
          </p:nvSpPr>
          <p:spPr>
            <a:xfrm>
              <a:off x="3441379" y="5786224"/>
              <a:ext cx="2284554" cy="511796"/>
            </a:xfrm>
            <a:prstGeom prst="rect">
              <a:avLst/>
            </a:prstGeom>
          </p:spPr>
          <p:txBody>
            <a:bodyPr wrap="square">
              <a:spAutoFit/>
            </a:bodyPr>
            <a:lstStyle/>
            <a:p>
              <a:pPr marL="0" lvl="1" defTabSz="932418">
                <a:lnSpc>
                  <a:spcPct val="90000"/>
                </a:lnSpc>
                <a:defRPr/>
              </a:pPr>
              <a:r>
                <a:rPr lang="en-US" sz="1399" dirty="0">
                  <a:gradFill>
                    <a:gsLst>
                      <a:gs pos="5439">
                        <a:srgbClr val="353535"/>
                      </a:gs>
                      <a:gs pos="100000">
                        <a:srgbClr val="353535"/>
                      </a:gs>
                    </a:gsLst>
                    <a:lin ang="5400000" scaled="0"/>
                  </a:gradFill>
                  <a:latin typeface="Segoe UI Semilight"/>
                  <a:cs typeface="Segoe UI" panose="020B0502040204020203" pitchFamily="34" charset="0"/>
                </a:rPr>
                <a:t>Flexibility to </a:t>
              </a:r>
              <a:br>
                <a:rPr lang="en-US" sz="1399" dirty="0">
                  <a:gradFill>
                    <a:gsLst>
                      <a:gs pos="5439">
                        <a:srgbClr val="353535"/>
                      </a:gs>
                      <a:gs pos="100000">
                        <a:srgbClr val="353535"/>
                      </a:gs>
                    </a:gsLst>
                    <a:lin ang="5400000" scaled="0"/>
                  </a:gradFill>
                  <a:latin typeface="Segoe UI Semilight"/>
                  <a:cs typeface="Segoe UI" panose="020B0502040204020203" pitchFamily="34" charset="0"/>
                </a:rPr>
              </a:br>
              <a:r>
                <a:rPr lang="en-US" sz="1399" dirty="0">
                  <a:gradFill>
                    <a:gsLst>
                      <a:gs pos="5439">
                        <a:srgbClr val="353535"/>
                      </a:gs>
                      <a:gs pos="100000">
                        <a:srgbClr val="353535"/>
                      </a:gs>
                    </a:gsLst>
                    <a:lin ang="5400000" scaled="0"/>
                  </a:gradFill>
                  <a:latin typeface="Segoe UI Semilight"/>
                  <a:cs typeface="Segoe UI" panose="020B0502040204020203" pitchFamily="34" charset="0"/>
                </a:rPr>
                <a:t>license by capacity</a:t>
              </a:r>
            </a:p>
          </p:txBody>
        </p:sp>
        <p:grpSp>
          <p:nvGrpSpPr>
            <p:cNvPr id="11" name="Group 10"/>
            <p:cNvGrpSpPr/>
            <p:nvPr/>
          </p:nvGrpSpPr>
          <p:grpSpPr>
            <a:xfrm>
              <a:off x="1923026" y="2528436"/>
              <a:ext cx="3292026" cy="3226898"/>
              <a:chOff x="1759034" y="2270142"/>
              <a:chExt cx="3857907" cy="3781585"/>
            </a:xfrm>
          </p:grpSpPr>
          <p:grpSp>
            <p:nvGrpSpPr>
              <p:cNvPr id="14" name="Group 13"/>
              <p:cNvGrpSpPr/>
              <p:nvPr/>
            </p:nvGrpSpPr>
            <p:grpSpPr>
              <a:xfrm>
                <a:off x="2068359" y="2270142"/>
                <a:ext cx="3215312" cy="3215311"/>
                <a:chOff x="4284204" y="1660542"/>
                <a:chExt cx="3839473" cy="3839473"/>
              </a:xfrm>
            </p:grpSpPr>
            <p:sp>
              <p:nvSpPr>
                <p:cNvPr id="15" name="Oval 14"/>
                <p:cNvSpPr/>
                <p:nvPr/>
              </p:nvSpPr>
              <p:spPr bwMode="auto">
                <a:xfrm>
                  <a:off x="4284204" y="1660542"/>
                  <a:ext cx="3839473" cy="3839473"/>
                </a:xfrm>
                <a:prstGeom prst="ellipse">
                  <a:avLst/>
                </a:prstGeom>
                <a:noFill/>
                <a:ln w="698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16" name="Rectangle 15"/>
                <p:cNvSpPr/>
                <p:nvPr/>
              </p:nvSpPr>
              <p:spPr>
                <a:xfrm>
                  <a:off x="4831967" y="4268301"/>
                  <a:ext cx="2763357" cy="413413"/>
                </a:xfrm>
                <a:prstGeom prst="rect">
                  <a:avLst/>
                </a:prstGeom>
              </p:spPr>
              <p:txBody>
                <a:bodyPr wrap="none" lIns="0" tIns="0" rIns="0" bIns="0">
                  <a:spAutoFit/>
                </a:bodyPr>
                <a:lstStyle/>
                <a:p>
                  <a:pPr algn="ctr" defTabSz="932563">
                    <a:defRPr/>
                  </a:pPr>
                  <a:r>
                    <a:rPr lang="en-US" dirty="0">
                      <a:solidFill>
                        <a:srgbClr val="353535"/>
                      </a:solidFill>
                      <a:latin typeface="Segoe UI" panose="020B0502040204020203" pitchFamily="34" charset="0"/>
                      <a:cs typeface="Segoe UI" panose="020B0502040204020203" pitchFamily="34" charset="0"/>
                    </a:rPr>
                    <a:t>Power BI Premium</a:t>
                  </a:r>
                </a:p>
              </p:txBody>
            </p:sp>
            <p:grpSp>
              <p:nvGrpSpPr>
                <p:cNvPr id="17" name="Group 16"/>
                <p:cNvGrpSpPr/>
                <p:nvPr/>
              </p:nvGrpSpPr>
              <p:grpSpPr>
                <a:xfrm>
                  <a:off x="5703878" y="2685165"/>
                  <a:ext cx="1000125" cy="1477328"/>
                  <a:chOff x="8801100" y="3312597"/>
                  <a:chExt cx="1000125" cy="1477328"/>
                </a:xfrm>
              </p:grpSpPr>
              <p:grpSp>
                <p:nvGrpSpPr>
                  <p:cNvPr id="18" name="Group 17"/>
                  <p:cNvGrpSpPr/>
                  <p:nvPr/>
                </p:nvGrpSpPr>
                <p:grpSpPr>
                  <a:xfrm>
                    <a:off x="8801100" y="3312597"/>
                    <a:ext cx="1000125" cy="1477328"/>
                    <a:chOff x="8801100" y="3312597"/>
                    <a:chExt cx="1000125" cy="1477328"/>
                  </a:xfrm>
                </p:grpSpPr>
                <p:sp>
                  <p:nvSpPr>
                    <p:cNvPr id="23" name="Rectangle 22"/>
                    <p:cNvSpPr/>
                    <p:nvPr/>
                  </p:nvSpPr>
                  <p:spPr bwMode="auto">
                    <a:xfrm>
                      <a:off x="8801100" y="3312597"/>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4" name="Rectangle 23"/>
                    <p:cNvSpPr/>
                    <p:nvPr/>
                  </p:nvSpPr>
                  <p:spPr bwMode="auto">
                    <a:xfrm>
                      <a:off x="8801100" y="3681929"/>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5" name="Rectangle 24"/>
                    <p:cNvSpPr/>
                    <p:nvPr/>
                  </p:nvSpPr>
                  <p:spPr bwMode="auto">
                    <a:xfrm>
                      <a:off x="8801100" y="4051261"/>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6" name="Rectangle 25"/>
                    <p:cNvSpPr/>
                    <p:nvPr/>
                  </p:nvSpPr>
                  <p:spPr bwMode="auto">
                    <a:xfrm>
                      <a:off x="8801100" y="4420593"/>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19" name="Oval 18"/>
                  <p:cNvSpPr/>
                  <p:nvPr/>
                </p:nvSpPr>
                <p:spPr bwMode="auto">
                  <a:xfrm>
                    <a:off x="9632156" y="3524250"/>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0" name="Oval 19"/>
                  <p:cNvSpPr/>
                  <p:nvPr/>
                </p:nvSpPr>
                <p:spPr bwMode="auto">
                  <a:xfrm>
                    <a:off x="9632156" y="3892758"/>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1" name="Oval 20"/>
                  <p:cNvSpPr/>
                  <p:nvPr/>
                </p:nvSpPr>
                <p:spPr bwMode="auto">
                  <a:xfrm>
                    <a:off x="9632156" y="4261266"/>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2" name="Oval 21"/>
                  <p:cNvSpPr/>
                  <p:nvPr/>
                </p:nvSpPr>
                <p:spPr bwMode="auto">
                  <a:xfrm>
                    <a:off x="9632156" y="4629774"/>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grpSp>
          <p:grpSp>
            <p:nvGrpSpPr>
              <p:cNvPr id="27" name="Group 26"/>
              <p:cNvGrpSpPr/>
              <p:nvPr/>
            </p:nvGrpSpPr>
            <p:grpSpPr>
              <a:xfrm>
                <a:off x="1759034" y="2724481"/>
                <a:ext cx="967731" cy="967731"/>
                <a:chOff x="821376" y="2559212"/>
                <a:chExt cx="1155588" cy="1155588"/>
              </a:xfrm>
            </p:grpSpPr>
            <p:sp>
              <p:nvSpPr>
                <p:cNvPr id="28" name="Oval 27"/>
                <p:cNvSpPr/>
                <p:nvPr/>
              </p:nvSpPr>
              <p:spPr bwMode="auto">
                <a:xfrm>
                  <a:off x="821376" y="2559212"/>
                  <a:ext cx="1155588" cy="1155588"/>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9" name="Freeform 755"/>
                <p:cNvSpPr>
                  <a:spLocks noEditPoints="1"/>
                </p:cNvSpPr>
                <p:nvPr/>
              </p:nvSpPr>
              <p:spPr bwMode="auto">
                <a:xfrm>
                  <a:off x="1125046" y="2902190"/>
                  <a:ext cx="548249" cy="469632"/>
                </a:xfrm>
                <a:custGeom>
                  <a:avLst/>
                  <a:gdLst>
                    <a:gd name="T0" fmla="*/ 123 w 265"/>
                    <a:gd name="T1" fmla="*/ 0 h 227"/>
                    <a:gd name="T2" fmla="*/ 123 w 265"/>
                    <a:gd name="T3" fmla="*/ 9 h 227"/>
                    <a:gd name="T4" fmla="*/ 123 w 265"/>
                    <a:gd name="T5" fmla="*/ 19 h 227"/>
                    <a:gd name="T6" fmla="*/ 123 w 265"/>
                    <a:gd name="T7" fmla="*/ 56 h 227"/>
                    <a:gd name="T8" fmla="*/ 0 w 265"/>
                    <a:gd name="T9" fmla="*/ 56 h 227"/>
                    <a:gd name="T10" fmla="*/ 0 w 265"/>
                    <a:gd name="T11" fmla="*/ 189 h 227"/>
                    <a:gd name="T12" fmla="*/ 95 w 265"/>
                    <a:gd name="T13" fmla="*/ 189 h 227"/>
                    <a:gd name="T14" fmla="*/ 95 w 265"/>
                    <a:gd name="T15" fmla="*/ 208 h 227"/>
                    <a:gd name="T16" fmla="*/ 57 w 265"/>
                    <a:gd name="T17" fmla="*/ 208 h 227"/>
                    <a:gd name="T18" fmla="*/ 57 w 265"/>
                    <a:gd name="T19" fmla="*/ 227 h 227"/>
                    <a:gd name="T20" fmla="*/ 133 w 265"/>
                    <a:gd name="T21" fmla="*/ 227 h 227"/>
                    <a:gd name="T22" fmla="*/ 152 w 265"/>
                    <a:gd name="T23" fmla="*/ 227 h 227"/>
                    <a:gd name="T24" fmla="*/ 265 w 265"/>
                    <a:gd name="T25" fmla="*/ 227 h 227"/>
                    <a:gd name="T26" fmla="*/ 265 w 265"/>
                    <a:gd name="T27" fmla="*/ 217 h 227"/>
                    <a:gd name="T28" fmla="*/ 265 w 265"/>
                    <a:gd name="T29" fmla="*/ 208 h 227"/>
                    <a:gd name="T30" fmla="*/ 265 w 265"/>
                    <a:gd name="T31" fmla="*/ 19 h 227"/>
                    <a:gd name="T32" fmla="*/ 265 w 265"/>
                    <a:gd name="T33" fmla="*/ 0 h 227"/>
                    <a:gd name="T34" fmla="*/ 246 w 265"/>
                    <a:gd name="T35" fmla="*/ 0 h 227"/>
                    <a:gd name="T36" fmla="*/ 123 w 265"/>
                    <a:gd name="T37" fmla="*/ 0 h 227"/>
                    <a:gd name="T38" fmla="*/ 19 w 265"/>
                    <a:gd name="T39" fmla="*/ 75 h 227"/>
                    <a:gd name="T40" fmla="*/ 180 w 265"/>
                    <a:gd name="T41" fmla="*/ 75 h 227"/>
                    <a:gd name="T42" fmla="*/ 180 w 265"/>
                    <a:gd name="T43" fmla="*/ 170 h 227"/>
                    <a:gd name="T44" fmla="*/ 19 w 265"/>
                    <a:gd name="T45" fmla="*/ 170 h 227"/>
                    <a:gd name="T46" fmla="*/ 19 w 265"/>
                    <a:gd name="T47" fmla="*/ 75 h 227"/>
                    <a:gd name="T48" fmla="*/ 152 w 265"/>
                    <a:gd name="T49" fmla="*/ 208 h 227"/>
                    <a:gd name="T50" fmla="*/ 133 w 265"/>
                    <a:gd name="T51" fmla="*/ 208 h 227"/>
                    <a:gd name="T52" fmla="*/ 114 w 265"/>
                    <a:gd name="T53" fmla="*/ 208 h 227"/>
                    <a:gd name="T54" fmla="*/ 114 w 265"/>
                    <a:gd name="T55" fmla="*/ 189 h 227"/>
                    <a:gd name="T56" fmla="*/ 199 w 265"/>
                    <a:gd name="T57" fmla="*/ 189 h 227"/>
                    <a:gd name="T58" fmla="*/ 199 w 265"/>
                    <a:gd name="T59" fmla="*/ 151 h 227"/>
                    <a:gd name="T60" fmla="*/ 246 w 265"/>
                    <a:gd name="T61" fmla="*/ 151 h 227"/>
                    <a:gd name="T62" fmla="*/ 246 w 265"/>
                    <a:gd name="T63" fmla="*/ 208 h 227"/>
                    <a:gd name="T64" fmla="*/ 152 w 265"/>
                    <a:gd name="T65" fmla="*/ 208 h 227"/>
                    <a:gd name="T66" fmla="*/ 199 w 265"/>
                    <a:gd name="T67" fmla="*/ 94 h 227"/>
                    <a:gd name="T68" fmla="*/ 246 w 265"/>
                    <a:gd name="T69" fmla="*/ 94 h 227"/>
                    <a:gd name="T70" fmla="*/ 246 w 265"/>
                    <a:gd name="T71" fmla="*/ 132 h 227"/>
                    <a:gd name="T72" fmla="*/ 199 w 265"/>
                    <a:gd name="T73" fmla="*/ 132 h 227"/>
                    <a:gd name="T74" fmla="*/ 199 w 265"/>
                    <a:gd name="T75" fmla="*/ 94 h 227"/>
                    <a:gd name="T76" fmla="*/ 246 w 265"/>
                    <a:gd name="T77" fmla="*/ 75 h 227"/>
                    <a:gd name="T78" fmla="*/ 199 w 265"/>
                    <a:gd name="T79" fmla="*/ 75 h 227"/>
                    <a:gd name="T80" fmla="*/ 199 w 265"/>
                    <a:gd name="T81" fmla="*/ 56 h 227"/>
                    <a:gd name="T82" fmla="*/ 142 w 265"/>
                    <a:gd name="T83" fmla="*/ 56 h 227"/>
                    <a:gd name="T84" fmla="*/ 142 w 265"/>
                    <a:gd name="T85" fmla="*/ 19 h 227"/>
                    <a:gd name="T86" fmla="*/ 246 w 265"/>
                    <a:gd name="T87" fmla="*/ 19 h 227"/>
                    <a:gd name="T88" fmla="*/ 246 w 265"/>
                    <a:gd name="T89" fmla="*/ 7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227">
                      <a:moveTo>
                        <a:pt x="123" y="0"/>
                      </a:moveTo>
                      <a:lnTo>
                        <a:pt x="123" y="9"/>
                      </a:lnTo>
                      <a:lnTo>
                        <a:pt x="123" y="19"/>
                      </a:lnTo>
                      <a:lnTo>
                        <a:pt x="123" y="56"/>
                      </a:lnTo>
                      <a:lnTo>
                        <a:pt x="0" y="56"/>
                      </a:lnTo>
                      <a:lnTo>
                        <a:pt x="0" y="189"/>
                      </a:lnTo>
                      <a:lnTo>
                        <a:pt x="95" y="189"/>
                      </a:lnTo>
                      <a:lnTo>
                        <a:pt x="95" y="208"/>
                      </a:lnTo>
                      <a:lnTo>
                        <a:pt x="57" y="208"/>
                      </a:lnTo>
                      <a:lnTo>
                        <a:pt x="57" y="227"/>
                      </a:lnTo>
                      <a:lnTo>
                        <a:pt x="133" y="227"/>
                      </a:lnTo>
                      <a:lnTo>
                        <a:pt x="152" y="227"/>
                      </a:lnTo>
                      <a:lnTo>
                        <a:pt x="265" y="227"/>
                      </a:lnTo>
                      <a:lnTo>
                        <a:pt x="265" y="217"/>
                      </a:lnTo>
                      <a:lnTo>
                        <a:pt x="265" y="208"/>
                      </a:lnTo>
                      <a:lnTo>
                        <a:pt x="265" y="19"/>
                      </a:lnTo>
                      <a:lnTo>
                        <a:pt x="265" y="0"/>
                      </a:lnTo>
                      <a:lnTo>
                        <a:pt x="246" y="0"/>
                      </a:lnTo>
                      <a:lnTo>
                        <a:pt x="123" y="0"/>
                      </a:lnTo>
                      <a:close/>
                      <a:moveTo>
                        <a:pt x="19" y="75"/>
                      </a:moveTo>
                      <a:lnTo>
                        <a:pt x="180" y="75"/>
                      </a:lnTo>
                      <a:lnTo>
                        <a:pt x="180" y="170"/>
                      </a:lnTo>
                      <a:lnTo>
                        <a:pt x="19" y="170"/>
                      </a:lnTo>
                      <a:lnTo>
                        <a:pt x="19" y="75"/>
                      </a:lnTo>
                      <a:close/>
                      <a:moveTo>
                        <a:pt x="152" y="208"/>
                      </a:moveTo>
                      <a:lnTo>
                        <a:pt x="133" y="208"/>
                      </a:lnTo>
                      <a:lnTo>
                        <a:pt x="114" y="208"/>
                      </a:lnTo>
                      <a:lnTo>
                        <a:pt x="114" y="189"/>
                      </a:lnTo>
                      <a:lnTo>
                        <a:pt x="199" y="189"/>
                      </a:lnTo>
                      <a:lnTo>
                        <a:pt x="199" y="151"/>
                      </a:lnTo>
                      <a:lnTo>
                        <a:pt x="246" y="151"/>
                      </a:lnTo>
                      <a:lnTo>
                        <a:pt x="246" y="208"/>
                      </a:lnTo>
                      <a:lnTo>
                        <a:pt x="152" y="208"/>
                      </a:lnTo>
                      <a:close/>
                      <a:moveTo>
                        <a:pt x="199" y="94"/>
                      </a:moveTo>
                      <a:lnTo>
                        <a:pt x="246" y="94"/>
                      </a:lnTo>
                      <a:lnTo>
                        <a:pt x="246" y="132"/>
                      </a:lnTo>
                      <a:lnTo>
                        <a:pt x="199" y="132"/>
                      </a:lnTo>
                      <a:lnTo>
                        <a:pt x="199" y="94"/>
                      </a:lnTo>
                      <a:close/>
                      <a:moveTo>
                        <a:pt x="246" y="75"/>
                      </a:moveTo>
                      <a:lnTo>
                        <a:pt x="199" y="75"/>
                      </a:lnTo>
                      <a:lnTo>
                        <a:pt x="199" y="56"/>
                      </a:lnTo>
                      <a:lnTo>
                        <a:pt x="142" y="56"/>
                      </a:lnTo>
                      <a:lnTo>
                        <a:pt x="142" y="19"/>
                      </a:lnTo>
                      <a:lnTo>
                        <a:pt x="246" y="19"/>
                      </a:lnTo>
                      <a:lnTo>
                        <a:pt x="246" y="75"/>
                      </a:lnTo>
                      <a:close/>
                    </a:path>
                  </a:pathLst>
                </a:custGeom>
                <a:solidFill>
                  <a:srgbClr val="000000"/>
                </a:solidFill>
                <a:ln w="9525">
                  <a:noFill/>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grpSp>
            <p:nvGrpSpPr>
              <p:cNvPr id="30" name="Group 29"/>
              <p:cNvGrpSpPr/>
              <p:nvPr/>
            </p:nvGrpSpPr>
            <p:grpSpPr>
              <a:xfrm>
                <a:off x="4649210" y="2724481"/>
                <a:ext cx="967731" cy="967731"/>
                <a:chOff x="4321340" y="2559212"/>
                <a:chExt cx="1155588" cy="1155588"/>
              </a:xfrm>
            </p:grpSpPr>
            <p:sp>
              <p:nvSpPr>
                <p:cNvPr id="31" name="Oval 30"/>
                <p:cNvSpPr/>
                <p:nvPr/>
              </p:nvSpPr>
              <p:spPr bwMode="auto">
                <a:xfrm>
                  <a:off x="4321340" y="2559212"/>
                  <a:ext cx="1155588" cy="1155588"/>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32" name="Group 4"/>
                <p:cNvGrpSpPr>
                  <a:grpSpLocks noChangeAspect="1"/>
                </p:cNvGrpSpPr>
                <p:nvPr/>
              </p:nvGrpSpPr>
              <p:grpSpPr bwMode="auto">
                <a:xfrm flipH="1">
                  <a:off x="4593363" y="2889237"/>
                  <a:ext cx="611543" cy="317739"/>
                  <a:chOff x="4" y="-10"/>
                  <a:chExt cx="741" cy="385"/>
                </a:xfrm>
                <a:solidFill>
                  <a:schemeClr val="accent5"/>
                </a:solidFill>
              </p:grpSpPr>
              <p:sp>
                <p:nvSpPr>
                  <p:cNvPr id="33" name="Freeform 5"/>
                  <p:cNvSpPr>
                    <a:spLocks noEditPoints="1"/>
                  </p:cNvSpPr>
                  <p:nvPr/>
                </p:nvSpPr>
                <p:spPr bwMode="auto">
                  <a:xfrm>
                    <a:off x="4" y="-10"/>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34" name="Freeform 6"/>
                  <p:cNvSpPr>
                    <a:spLocks/>
                  </p:cNvSpPr>
                  <p:nvPr/>
                </p:nvSpPr>
                <p:spPr bwMode="auto">
                  <a:xfrm>
                    <a:off x="323" y="146"/>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sp>
            <p:nvSpPr>
              <p:cNvPr id="36" name="Oval 35"/>
              <p:cNvSpPr/>
              <p:nvPr/>
            </p:nvSpPr>
            <p:spPr bwMode="auto">
              <a:xfrm>
                <a:off x="3192149" y="5083996"/>
                <a:ext cx="967731" cy="967731"/>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40" name="Rectangle 39"/>
            <p:cNvSpPr/>
            <p:nvPr/>
          </p:nvSpPr>
          <p:spPr>
            <a:xfrm>
              <a:off x="4859417" y="2059258"/>
              <a:ext cx="1860554" cy="511796"/>
            </a:xfrm>
            <a:prstGeom prst="rect">
              <a:avLst/>
            </a:prstGeom>
          </p:spPr>
          <p:txBody>
            <a:bodyPr wrap="square">
              <a:spAutoFit/>
            </a:bodyPr>
            <a:lstStyle/>
            <a:p>
              <a:pPr marL="0" lvl="1" defTabSz="932418">
                <a:lnSpc>
                  <a:spcPct val="90000"/>
                </a:lnSpc>
                <a:defRPr/>
              </a:pPr>
              <a:r>
                <a:rPr lang="en-US" sz="1399" dirty="0">
                  <a:gradFill>
                    <a:gsLst>
                      <a:gs pos="5439">
                        <a:srgbClr val="353535"/>
                      </a:gs>
                      <a:gs pos="100000">
                        <a:srgbClr val="353535"/>
                      </a:gs>
                    </a:gsLst>
                    <a:lin ang="5400000" scaled="0"/>
                  </a:gradFill>
                  <a:latin typeface="Segoe UI Semilight"/>
                  <a:cs typeface="Segoe UI" panose="020B0502040204020203" pitchFamily="34" charset="0"/>
                </a:rPr>
                <a:t>Greater scale </a:t>
              </a:r>
              <a:br>
                <a:rPr lang="en-US" sz="1399" dirty="0">
                  <a:gradFill>
                    <a:gsLst>
                      <a:gs pos="5439">
                        <a:srgbClr val="353535"/>
                      </a:gs>
                      <a:gs pos="100000">
                        <a:srgbClr val="353535"/>
                      </a:gs>
                    </a:gsLst>
                    <a:lin ang="5400000" scaled="0"/>
                  </a:gradFill>
                  <a:latin typeface="Segoe UI Semilight"/>
                  <a:cs typeface="Segoe UI" panose="020B0502040204020203" pitchFamily="34" charset="0"/>
                </a:rPr>
              </a:br>
              <a:r>
                <a:rPr lang="en-US" sz="1399" dirty="0">
                  <a:gradFill>
                    <a:gsLst>
                      <a:gs pos="5439">
                        <a:srgbClr val="353535"/>
                      </a:gs>
                      <a:gs pos="100000">
                        <a:srgbClr val="353535"/>
                      </a:gs>
                    </a:gsLst>
                    <a:lin ang="5400000" scaled="0"/>
                  </a:gradFill>
                  <a:latin typeface="Segoe UI Semilight"/>
                  <a:cs typeface="Segoe UI" panose="020B0502040204020203" pitchFamily="34" charset="0"/>
                </a:rPr>
                <a:t>and performance</a:t>
              </a:r>
            </a:p>
          </p:txBody>
        </p:sp>
      </p:grpSp>
      <p:sp>
        <p:nvSpPr>
          <p:cNvPr id="44" name="Rectangle 43"/>
          <p:cNvSpPr/>
          <p:nvPr/>
        </p:nvSpPr>
        <p:spPr>
          <a:xfrm>
            <a:off x="979533" y="6697209"/>
            <a:ext cx="957433" cy="296820"/>
          </a:xfrm>
          <a:prstGeom prst="rect">
            <a:avLst/>
          </a:prstGeom>
          <a:solidFill>
            <a:schemeClr val="accent3"/>
          </a:solidFill>
          <a:ln w="6350" cap="flat" cmpd="sng" algn="ctr">
            <a:noFill/>
            <a:prstDash val="solid"/>
          </a:ln>
          <a:effectLst/>
        </p:spPr>
        <p:txBody>
          <a:bodyPr wrap="square" lIns="146283" tIns="91427" rIns="146283" bIns="91427" rtlCol="0" anchor="ctr">
            <a:noAutofit/>
          </a:bodyPr>
          <a:lstStyle/>
          <a:p>
            <a:pPr algn="ctr" defTabSz="914224">
              <a:defRPr/>
            </a:pPr>
            <a:r>
              <a:rPr lang="en-US" sz="1000" kern="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Developer</a:t>
            </a:r>
          </a:p>
        </p:txBody>
      </p:sp>
      <p:sp>
        <p:nvSpPr>
          <p:cNvPr id="45" name="Rectangle 44"/>
          <p:cNvSpPr/>
          <p:nvPr/>
        </p:nvSpPr>
        <p:spPr>
          <a:xfrm>
            <a:off x="883" y="6697209"/>
            <a:ext cx="957433" cy="296820"/>
          </a:xfrm>
          <a:prstGeom prst="rect">
            <a:avLst/>
          </a:prstGeom>
          <a:solidFill>
            <a:schemeClr val="bg1">
              <a:lumMod val="95000"/>
            </a:schemeClr>
          </a:solidFill>
          <a:ln w="6350" cap="flat" cmpd="sng" algn="ctr">
            <a:noFill/>
            <a:prstDash val="solid"/>
          </a:ln>
          <a:effectLst/>
        </p:spPr>
        <p:txBody>
          <a:bodyPr wrap="square" lIns="146283" tIns="91427" rIns="146283" bIns="91427" rtlCol="0" anchor="ctr">
            <a:noAutofit/>
          </a:bodyPr>
          <a:lstStyle/>
          <a:p>
            <a:pPr algn="ctr" defTabSz="914224">
              <a:defRPr/>
            </a:pPr>
            <a:r>
              <a:rPr lang="en-US" sz="1000" kern="0" dirty="0">
                <a:gradFill>
                  <a:gsLst>
                    <a:gs pos="0">
                      <a:srgbClr val="FFFFFF">
                        <a:lumMod val="75000"/>
                      </a:srgbClr>
                    </a:gs>
                    <a:gs pos="100000">
                      <a:srgbClr val="FFFFFF">
                        <a:lumMod val="75000"/>
                      </a:srgbClr>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Analyst </a:t>
            </a:r>
          </a:p>
        </p:txBody>
      </p:sp>
      <p:sp>
        <p:nvSpPr>
          <p:cNvPr id="46" name="Rectangle 45"/>
          <p:cNvSpPr/>
          <p:nvPr/>
        </p:nvSpPr>
        <p:spPr>
          <a:xfrm>
            <a:off x="1958184" y="6697209"/>
            <a:ext cx="957433" cy="296820"/>
          </a:xfrm>
          <a:prstGeom prst="rect">
            <a:avLst/>
          </a:prstGeom>
          <a:solidFill>
            <a:schemeClr val="bg1">
              <a:lumMod val="95000"/>
            </a:schemeClr>
          </a:solidFill>
          <a:ln w="6350" cap="flat" cmpd="sng" algn="ctr">
            <a:noFill/>
            <a:prstDash val="solid"/>
          </a:ln>
          <a:effectLst/>
        </p:spPr>
        <p:txBody>
          <a:bodyPr wrap="square" lIns="146283" tIns="91427" rIns="146283" bIns="91427" rtlCol="0" anchor="ctr">
            <a:noAutofit/>
          </a:bodyPr>
          <a:lstStyle/>
          <a:p>
            <a:pPr algn="ctr" defTabSz="914224">
              <a:defRPr/>
            </a:pPr>
            <a:r>
              <a:rPr lang="en-US" sz="1000" kern="0" dirty="0">
                <a:gradFill>
                  <a:gsLst>
                    <a:gs pos="0">
                      <a:srgbClr val="FFFFFF">
                        <a:lumMod val="75000"/>
                      </a:srgbClr>
                    </a:gs>
                    <a:gs pos="100000">
                      <a:srgbClr val="FFFFFF">
                        <a:lumMod val="75000"/>
                      </a:srgbClr>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BI Admin</a:t>
            </a:r>
          </a:p>
        </p:txBody>
      </p:sp>
      <p:grpSp>
        <p:nvGrpSpPr>
          <p:cNvPr id="49" name="Group 4"/>
          <p:cNvGrpSpPr>
            <a:grpSpLocks noChangeAspect="1"/>
          </p:cNvGrpSpPr>
          <p:nvPr/>
        </p:nvGrpSpPr>
        <p:grpSpPr bwMode="auto">
          <a:xfrm>
            <a:off x="3200829" y="5371244"/>
            <a:ext cx="439771" cy="412285"/>
            <a:chOff x="3829" y="2123"/>
            <a:chExt cx="176" cy="165"/>
          </a:xfrm>
        </p:grpSpPr>
        <p:sp>
          <p:nvSpPr>
            <p:cNvPr id="50"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00000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51"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00000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52"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00000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53" name="Oval 8"/>
            <p:cNvSpPr>
              <a:spLocks noChangeArrowheads="1"/>
            </p:cNvSpPr>
            <p:nvPr/>
          </p:nvSpPr>
          <p:spPr bwMode="auto">
            <a:xfrm>
              <a:off x="3955" y="2146"/>
              <a:ext cx="46" cy="45"/>
            </a:xfrm>
            <a:prstGeom prst="ellipse">
              <a:avLst/>
            </a:prstGeom>
            <a:noFill/>
            <a:ln w="22225" cap="flat">
              <a:solidFill>
                <a:srgbClr val="00000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54" name="Oval 9"/>
            <p:cNvSpPr>
              <a:spLocks noChangeArrowheads="1"/>
            </p:cNvSpPr>
            <p:nvPr/>
          </p:nvSpPr>
          <p:spPr bwMode="auto">
            <a:xfrm>
              <a:off x="3893" y="2191"/>
              <a:ext cx="56" cy="56"/>
            </a:xfrm>
            <a:prstGeom prst="ellipse">
              <a:avLst/>
            </a:prstGeom>
            <a:noFill/>
            <a:ln w="22225" cap="flat">
              <a:solidFill>
                <a:srgbClr val="00000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55" name="Oval 10"/>
            <p:cNvSpPr>
              <a:spLocks noChangeArrowheads="1"/>
            </p:cNvSpPr>
            <p:nvPr/>
          </p:nvSpPr>
          <p:spPr bwMode="auto">
            <a:xfrm>
              <a:off x="3871" y="2123"/>
              <a:ext cx="28" cy="28"/>
            </a:xfrm>
            <a:prstGeom prst="ellipse">
              <a:avLst/>
            </a:prstGeom>
            <a:noFill/>
            <a:ln w="22225" cap="flat">
              <a:solidFill>
                <a:srgbClr val="00000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56" name="Oval 11"/>
            <p:cNvSpPr>
              <a:spLocks noChangeArrowheads="1"/>
            </p:cNvSpPr>
            <p:nvPr/>
          </p:nvSpPr>
          <p:spPr bwMode="auto">
            <a:xfrm>
              <a:off x="3829" y="2186"/>
              <a:ext cx="27" cy="27"/>
            </a:xfrm>
            <a:prstGeom prst="ellipse">
              <a:avLst/>
            </a:prstGeom>
            <a:noFill/>
            <a:ln w="22225" cap="flat">
              <a:solidFill>
                <a:srgbClr val="00000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57"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00000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58"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00000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cxnSp>
        <p:nvCxnSpPr>
          <p:cNvPr id="47" name="Straight Connector 46"/>
          <p:cNvCxnSpPr>
            <a:cxnSpLocks/>
          </p:cNvCxnSpPr>
          <p:nvPr/>
        </p:nvCxnSpPr>
        <p:spPr>
          <a:xfrm>
            <a:off x="6667435" y="4218089"/>
            <a:ext cx="0" cy="795225"/>
          </a:xfrm>
          <a:prstGeom prst="line">
            <a:avLst/>
          </a:prstGeom>
          <a:ln w="508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cxnSpLocks/>
          </p:cNvCxnSpPr>
          <p:nvPr/>
        </p:nvCxnSpPr>
        <p:spPr>
          <a:xfrm>
            <a:off x="6667435" y="5611119"/>
            <a:ext cx="0" cy="795225"/>
          </a:xfrm>
          <a:prstGeom prst="line">
            <a:avLst/>
          </a:prstGeom>
          <a:ln w="508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4976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730"/>
            <a:ext cx="11887878" cy="917444"/>
          </a:xfrm>
        </p:spPr>
        <p:txBody>
          <a:bodyPr>
            <a:normAutofit fontScale="90000"/>
          </a:bodyPr>
          <a:lstStyle/>
          <a:p>
            <a:r>
              <a:rPr lang="en-US" dirty="0">
                <a:gradFill>
                  <a:gsLst>
                    <a:gs pos="1250">
                      <a:schemeClr val="tx2"/>
                    </a:gs>
                    <a:gs pos="100000">
                      <a:schemeClr val="accent1"/>
                    </a:gs>
                  </a:gsLst>
                  <a:lin ang="5400000" scaled="0"/>
                </a:gradFill>
                <a:latin typeface="Segoe UI Semibold" panose="020B0702040204020203" pitchFamily="34" charset="0"/>
                <a:cs typeface="Segoe UI Semibold" panose="020B0702040204020203" pitchFamily="34" charset="0"/>
              </a:rPr>
              <a:t>Embed reports easily</a:t>
            </a:r>
            <a:r>
              <a:rPr lang="en-US" dirty="0"/>
              <a:t>—for any </a:t>
            </a:r>
            <a:br>
              <a:rPr lang="en-US" dirty="0"/>
            </a:br>
            <a:r>
              <a:rPr lang="en-US" dirty="0"/>
              <a:t>device and faster time-to-value</a:t>
            </a:r>
          </a:p>
        </p:txBody>
      </p:sp>
      <p:sp>
        <p:nvSpPr>
          <p:cNvPr id="17" name="Content Placeholder 2"/>
          <p:cNvSpPr txBox="1">
            <a:spLocks/>
          </p:cNvSpPr>
          <p:nvPr/>
        </p:nvSpPr>
        <p:spPr>
          <a:xfrm>
            <a:off x="6675373" y="1929781"/>
            <a:ext cx="5485622" cy="4388815"/>
          </a:xfrm>
          <a:prstGeom prst="rect">
            <a:avLst/>
          </a:prstGeom>
          <a:noFill/>
        </p:spPr>
        <p:txBody>
          <a:bodyPr vert="horz" wrap="square" lIns="146283" tIns="146283" rIns="91427" bIns="91427" rtlCol="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a:lnSpc>
                <a:spcPct val="100000"/>
              </a:lnSpc>
              <a:spcBef>
                <a:spcPts val="0"/>
              </a:spcBef>
              <a:spcAft>
                <a:spcPts val="600"/>
              </a:spcAft>
              <a:buSzPct val="100000"/>
              <a:buNone/>
              <a:defRPr/>
            </a:pPr>
            <a:br>
              <a:rPr lang="en-US" sz="2000" kern="0" dirty="0">
                <a:ln w="3175">
                  <a:noFill/>
                </a:ln>
                <a:gradFill>
                  <a:gsLst>
                    <a:gs pos="1770">
                      <a:srgbClr val="353535"/>
                    </a:gs>
                    <a:gs pos="14159">
                      <a:srgbClr val="353535"/>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br>
            <a:endParaRPr lang="en-US" sz="2000" kern="0" dirty="0">
              <a:ln w="3175">
                <a:noFill/>
              </a:ln>
              <a:gradFill>
                <a:gsLst>
                  <a:gs pos="1770">
                    <a:srgbClr val="353535"/>
                  </a:gs>
                  <a:gs pos="14159">
                    <a:srgbClr val="353535"/>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endParaRPr>
          </a:p>
          <a:p>
            <a:pPr marL="0" indent="0" defTabSz="914224">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Easily embed interactive reports and dashboards in your app using </a:t>
            </a:r>
            <a:r>
              <a:rPr lang="en-US" sz="2000" b="1"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REST APIs </a:t>
            </a:r>
            <a:b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b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and the </a:t>
            </a:r>
            <a:r>
              <a:rPr lang="en-US" sz="2000" b="1"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Power BI SDK</a:t>
            </a:r>
          </a:p>
          <a:p>
            <a:pPr marL="0" indent="0" defTabSz="914224">
              <a:lnSpc>
                <a:spcPct val="100000"/>
              </a:lnSpc>
              <a:spcBef>
                <a:spcPts val="0"/>
              </a:spcBef>
              <a:spcAft>
                <a:spcPts val="600"/>
              </a:spcAft>
              <a:buSzPct val="100000"/>
              <a:buNone/>
              <a:defRPr/>
            </a:pPr>
            <a:endPar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indent="0" defTabSz="914224">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Make intelligent actions the norm with </a:t>
            </a:r>
            <a:b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b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the bidirectional </a:t>
            </a:r>
            <a:r>
              <a:rPr lang="en-US" sz="2000" b="1"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JavaScript API</a:t>
            </a:r>
          </a:p>
          <a:p>
            <a:pPr marL="0" indent="0" defTabSz="914224">
              <a:lnSpc>
                <a:spcPct val="100000"/>
              </a:lnSpc>
              <a:spcBef>
                <a:spcPts val="0"/>
              </a:spcBef>
              <a:spcAft>
                <a:spcPts val="600"/>
              </a:spcAft>
              <a:buSzPct val="100000"/>
              <a:buNone/>
              <a:defRPr/>
            </a:pPr>
            <a:endPar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indent="0" defTabSz="914224">
              <a:lnSpc>
                <a:spcPct val="100000"/>
              </a:lnSpc>
              <a:spcBef>
                <a:spcPts val="0"/>
              </a:spcBef>
              <a:spcAft>
                <a:spcPts val="600"/>
              </a:spcAft>
              <a:buSzPct val="100000"/>
              <a:buNone/>
              <a:defRPr/>
            </a:pPr>
            <a:endPar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indent="0" defTabSz="914224">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Provide friction-free authentication </a:t>
            </a:r>
            <a:b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b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and authorization experiences with </a:t>
            </a:r>
            <a:r>
              <a:rPr lang="en-US" sz="2000" b="1"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Embed Tokens</a:t>
            </a:r>
          </a:p>
        </p:txBody>
      </p:sp>
      <p:sp>
        <p:nvSpPr>
          <p:cNvPr id="8" name="Rectangle 7"/>
          <p:cNvSpPr/>
          <p:nvPr/>
        </p:nvSpPr>
        <p:spPr>
          <a:xfrm>
            <a:off x="979533" y="6697209"/>
            <a:ext cx="957433" cy="296820"/>
          </a:xfrm>
          <a:prstGeom prst="rect">
            <a:avLst/>
          </a:prstGeom>
          <a:solidFill>
            <a:schemeClr val="accent3"/>
          </a:solidFill>
          <a:ln w="6350" cap="flat" cmpd="sng" algn="ctr">
            <a:noFill/>
            <a:prstDash val="solid"/>
          </a:ln>
          <a:effectLst/>
        </p:spPr>
        <p:txBody>
          <a:bodyPr wrap="square" lIns="146283" tIns="91427" rIns="146283" bIns="91427" rtlCol="0" anchor="ctr">
            <a:noAutofit/>
          </a:bodyPr>
          <a:lstStyle/>
          <a:p>
            <a:pPr algn="ctr" defTabSz="914224">
              <a:defRPr/>
            </a:pPr>
            <a:r>
              <a:rPr lang="en-US" sz="1000" kern="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Developer</a:t>
            </a:r>
          </a:p>
        </p:txBody>
      </p:sp>
      <p:sp>
        <p:nvSpPr>
          <p:cNvPr id="12" name="Rectangle 11"/>
          <p:cNvSpPr/>
          <p:nvPr/>
        </p:nvSpPr>
        <p:spPr>
          <a:xfrm>
            <a:off x="883" y="6697209"/>
            <a:ext cx="957433" cy="296820"/>
          </a:xfrm>
          <a:prstGeom prst="rect">
            <a:avLst/>
          </a:prstGeom>
          <a:solidFill>
            <a:schemeClr val="bg1">
              <a:lumMod val="95000"/>
            </a:schemeClr>
          </a:solidFill>
          <a:ln w="6350" cap="flat" cmpd="sng" algn="ctr">
            <a:noFill/>
            <a:prstDash val="solid"/>
          </a:ln>
          <a:effectLst/>
        </p:spPr>
        <p:txBody>
          <a:bodyPr wrap="square" lIns="146283" tIns="91427" rIns="146283" bIns="91427" rtlCol="0" anchor="ctr">
            <a:noAutofit/>
          </a:bodyPr>
          <a:lstStyle/>
          <a:p>
            <a:pPr algn="ctr" defTabSz="914224">
              <a:defRPr/>
            </a:pPr>
            <a:r>
              <a:rPr lang="en-US" sz="1000" kern="0" dirty="0">
                <a:gradFill>
                  <a:gsLst>
                    <a:gs pos="0">
                      <a:srgbClr val="FFFFFF">
                        <a:lumMod val="75000"/>
                      </a:srgbClr>
                    </a:gs>
                    <a:gs pos="100000">
                      <a:srgbClr val="FFFFFF">
                        <a:lumMod val="75000"/>
                      </a:srgbClr>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Analyst </a:t>
            </a:r>
          </a:p>
        </p:txBody>
      </p:sp>
      <p:sp>
        <p:nvSpPr>
          <p:cNvPr id="13" name="Rectangle 12"/>
          <p:cNvSpPr/>
          <p:nvPr/>
        </p:nvSpPr>
        <p:spPr>
          <a:xfrm>
            <a:off x="1958184" y="6697209"/>
            <a:ext cx="957433" cy="296820"/>
          </a:xfrm>
          <a:prstGeom prst="rect">
            <a:avLst/>
          </a:prstGeom>
          <a:solidFill>
            <a:schemeClr val="bg1">
              <a:lumMod val="95000"/>
            </a:schemeClr>
          </a:solidFill>
          <a:ln w="6350" cap="flat" cmpd="sng" algn="ctr">
            <a:noFill/>
            <a:prstDash val="solid"/>
          </a:ln>
          <a:effectLst/>
        </p:spPr>
        <p:txBody>
          <a:bodyPr wrap="square" lIns="146283" tIns="91427" rIns="146283" bIns="91427" rtlCol="0" anchor="ctr">
            <a:noAutofit/>
          </a:bodyPr>
          <a:lstStyle/>
          <a:p>
            <a:pPr algn="ctr" defTabSz="914224">
              <a:defRPr/>
            </a:pPr>
            <a:r>
              <a:rPr lang="en-US" sz="1000" kern="0" dirty="0">
                <a:gradFill>
                  <a:gsLst>
                    <a:gs pos="0">
                      <a:srgbClr val="FFFFFF">
                        <a:lumMod val="75000"/>
                      </a:srgbClr>
                    </a:gs>
                    <a:gs pos="100000">
                      <a:srgbClr val="FFFFFF">
                        <a:lumMod val="75000"/>
                      </a:srgbClr>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BI Admin</a:t>
            </a:r>
          </a:p>
        </p:txBody>
      </p:sp>
      <p:cxnSp>
        <p:nvCxnSpPr>
          <p:cNvPr id="14" name="Straight Connector 13"/>
          <p:cNvCxnSpPr>
            <a:cxnSpLocks/>
          </p:cNvCxnSpPr>
          <p:nvPr/>
        </p:nvCxnSpPr>
        <p:spPr>
          <a:xfrm>
            <a:off x="6667435" y="2825058"/>
            <a:ext cx="0" cy="795225"/>
          </a:xfrm>
          <a:prstGeom prst="line">
            <a:avLst/>
          </a:prstGeom>
          <a:ln w="508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a:off x="6667435" y="4218089"/>
            <a:ext cx="0" cy="795225"/>
          </a:xfrm>
          <a:prstGeom prst="line">
            <a:avLst/>
          </a:prstGeom>
          <a:ln w="508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p:cNvCxnSpPr>
          <p:nvPr/>
        </p:nvCxnSpPr>
        <p:spPr>
          <a:xfrm>
            <a:off x="6667435" y="5611119"/>
            <a:ext cx="0" cy="795225"/>
          </a:xfrm>
          <a:prstGeom prst="line">
            <a:avLst/>
          </a:prstGeom>
          <a:ln w="508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2" name="Picture 21"/>
          <p:cNvPicPr/>
          <p:nvPr/>
        </p:nvPicPr>
        <p:blipFill rotWithShape="1">
          <a:blip r:embed="rId3" cstate="email">
            <a:extLst>
              <a:ext uri="{28A0092B-C50C-407E-A947-70E740481C1C}">
                <a14:useLocalDpi xmlns:a14="http://schemas.microsoft.com/office/drawing/2010/main"/>
              </a:ext>
            </a:extLst>
          </a:blip>
          <a:srcRect t="2852"/>
          <a:stretch/>
        </p:blipFill>
        <p:spPr bwMode="auto">
          <a:xfrm>
            <a:off x="882" y="2141620"/>
            <a:ext cx="6399892" cy="438849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55197285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730"/>
            <a:ext cx="11887878" cy="917444"/>
          </a:xfrm>
        </p:spPr>
        <p:txBody>
          <a:bodyPr>
            <a:normAutofit fontScale="90000"/>
          </a:bodyPr>
          <a:lstStyle/>
          <a:p>
            <a:r>
              <a:rPr lang="en-US" dirty="0">
                <a:gradFill>
                  <a:gsLst>
                    <a:gs pos="1250">
                      <a:schemeClr val="tx2"/>
                    </a:gs>
                    <a:gs pos="100000">
                      <a:schemeClr val="accent1"/>
                    </a:gs>
                  </a:gsLst>
                  <a:lin ang="5400000" scaled="0"/>
                </a:gradFill>
                <a:latin typeface="Segoe UI Semibold" panose="020B0702040204020203" pitchFamily="34" charset="0"/>
                <a:cs typeface="Segoe UI Semibold" panose="020B0702040204020203" pitchFamily="34" charset="0"/>
              </a:rPr>
              <a:t>Manage </a:t>
            </a:r>
            <a:r>
              <a:rPr lang="en-US" dirty="0"/>
              <a:t>tenant level and capacity usage through Power BI portal</a:t>
            </a:r>
          </a:p>
        </p:txBody>
      </p:sp>
      <p:sp>
        <p:nvSpPr>
          <p:cNvPr id="17" name="Content Placeholder 2"/>
          <p:cNvSpPr txBox="1">
            <a:spLocks/>
          </p:cNvSpPr>
          <p:nvPr/>
        </p:nvSpPr>
        <p:spPr>
          <a:xfrm>
            <a:off x="6675373" y="1929781"/>
            <a:ext cx="5485622" cy="4388815"/>
          </a:xfrm>
          <a:prstGeom prst="rect">
            <a:avLst/>
          </a:prstGeom>
          <a:noFill/>
        </p:spPr>
        <p:txBody>
          <a:bodyPr vert="horz" wrap="square" lIns="146283" tIns="146283" rIns="91427" bIns="91427" rtlCol="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a:lnSpc>
                <a:spcPct val="100000"/>
              </a:lnSpc>
              <a:spcBef>
                <a:spcPts val="0"/>
              </a:spcBef>
              <a:spcAft>
                <a:spcPts val="600"/>
              </a:spcAft>
              <a:buSzPct val="100000"/>
              <a:buNone/>
              <a:defRPr/>
            </a:pPr>
            <a:br>
              <a:rPr lang="en-US" sz="2000" kern="0" dirty="0">
                <a:ln w="3175">
                  <a:noFill/>
                </a:ln>
                <a:gradFill>
                  <a:gsLst>
                    <a:gs pos="1770">
                      <a:srgbClr val="353535"/>
                    </a:gs>
                    <a:gs pos="14159">
                      <a:srgbClr val="353535"/>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br>
            <a:endParaRPr lang="en-US" sz="2000" kern="0" dirty="0">
              <a:ln w="3175">
                <a:noFill/>
              </a:ln>
              <a:gradFill>
                <a:gsLst>
                  <a:gs pos="1770">
                    <a:srgbClr val="353535"/>
                  </a:gs>
                  <a:gs pos="14159">
                    <a:srgbClr val="353535"/>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endParaRPr>
          </a:p>
          <a:p>
            <a:pPr marL="0" indent="0" defTabSz="914224">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Set granular tenant level settings for your app tenant through the </a:t>
            </a:r>
            <a:r>
              <a:rPr lang="en-US" sz="2000" b="1"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Power BI Admin portal</a:t>
            </a:r>
          </a:p>
          <a:p>
            <a:pPr marL="0" indent="0" defTabSz="914224">
              <a:lnSpc>
                <a:spcPct val="100000"/>
              </a:lnSpc>
              <a:spcBef>
                <a:spcPts val="0"/>
              </a:spcBef>
              <a:spcAft>
                <a:spcPts val="600"/>
              </a:spcAft>
              <a:buSzPct val="100000"/>
              <a:buNone/>
              <a:defRPr/>
            </a:pPr>
            <a:endPar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indent="0" defTabSz="914224">
              <a:lnSpc>
                <a:spcPct val="100000"/>
              </a:lnSpc>
              <a:spcBef>
                <a:spcPts val="0"/>
              </a:spcBef>
              <a:spcAft>
                <a:spcPts val="600"/>
              </a:spcAft>
              <a:buSzPct val="100000"/>
              <a:buNone/>
              <a:defRPr/>
            </a:pPr>
            <a:endPar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indent="0" defTabSz="914224">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Assign your customers to the select </a:t>
            </a:r>
            <a:r>
              <a:rPr lang="en-US" sz="2000" b="1"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Power BI Premium capacity</a:t>
            </a:r>
          </a:p>
          <a:p>
            <a:pPr marL="0" indent="0" defTabSz="914224">
              <a:lnSpc>
                <a:spcPct val="100000"/>
              </a:lnSpc>
              <a:spcBef>
                <a:spcPts val="0"/>
              </a:spcBef>
              <a:spcAft>
                <a:spcPts val="600"/>
              </a:spcAft>
              <a:buSzPct val="100000"/>
              <a:buNone/>
              <a:defRPr/>
            </a:pPr>
            <a:endPar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indent="0" defTabSz="914224">
              <a:lnSpc>
                <a:spcPct val="100000"/>
              </a:lnSpc>
              <a:spcBef>
                <a:spcPts val="0"/>
              </a:spcBef>
              <a:spcAft>
                <a:spcPts val="600"/>
              </a:spcAft>
              <a:buSzPct val="100000"/>
              <a:buNone/>
              <a:defRPr/>
            </a:pPr>
            <a:endPar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indent="0" defTabSz="914224">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Monitor your customers report activity with </a:t>
            </a:r>
            <a:r>
              <a:rPr lang="en-US" sz="2000" b="1"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Usage Metrics </a:t>
            </a: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for Dashboard and Report</a:t>
            </a:r>
            <a:endParaRPr lang="en-US" sz="2000" b="1"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p:txBody>
      </p:sp>
      <p:sp>
        <p:nvSpPr>
          <p:cNvPr id="12" name="Rectangle 11"/>
          <p:cNvSpPr/>
          <p:nvPr/>
        </p:nvSpPr>
        <p:spPr>
          <a:xfrm>
            <a:off x="883" y="6697209"/>
            <a:ext cx="957433" cy="296820"/>
          </a:xfrm>
          <a:prstGeom prst="rect">
            <a:avLst/>
          </a:prstGeom>
          <a:solidFill>
            <a:schemeClr val="bg1">
              <a:lumMod val="95000"/>
            </a:schemeClr>
          </a:solidFill>
          <a:ln w="6350" cap="flat" cmpd="sng" algn="ctr">
            <a:noFill/>
            <a:prstDash val="solid"/>
          </a:ln>
          <a:effectLst/>
        </p:spPr>
        <p:txBody>
          <a:bodyPr wrap="square" lIns="146283" tIns="91427" rIns="146283" bIns="91427" rtlCol="0" anchor="ctr">
            <a:noAutofit/>
          </a:bodyPr>
          <a:lstStyle/>
          <a:p>
            <a:pPr algn="ctr" defTabSz="914224">
              <a:defRPr/>
            </a:pPr>
            <a:r>
              <a:rPr lang="en-US" sz="1000" kern="0" dirty="0">
                <a:gradFill>
                  <a:gsLst>
                    <a:gs pos="0">
                      <a:srgbClr val="FFFFFF">
                        <a:lumMod val="75000"/>
                      </a:srgbClr>
                    </a:gs>
                    <a:gs pos="100000">
                      <a:srgbClr val="FFFFFF">
                        <a:lumMod val="75000"/>
                      </a:srgbClr>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Analyst </a:t>
            </a:r>
          </a:p>
        </p:txBody>
      </p:sp>
      <p:sp>
        <p:nvSpPr>
          <p:cNvPr id="13" name="Rectangle 12"/>
          <p:cNvSpPr/>
          <p:nvPr/>
        </p:nvSpPr>
        <p:spPr>
          <a:xfrm>
            <a:off x="1958184" y="6697209"/>
            <a:ext cx="957433" cy="296820"/>
          </a:xfrm>
          <a:prstGeom prst="rect">
            <a:avLst/>
          </a:prstGeom>
          <a:solidFill>
            <a:schemeClr val="accent3"/>
          </a:solidFill>
          <a:ln w="6350" cap="flat" cmpd="sng" algn="ctr">
            <a:noFill/>
            <a:prstDash val="solid"/>
          </a:ln>
          <a:effectLst/>
        </p:spPr>
        <p:txBody>
          <a:bodyPr wrap="square" lIns="146283" tIns="91427" rIns="146283" bIns="91427" rtlCol="0" anchor="ctr">
            <a:noAutofit/>
          </a:bodyPr>
          <a:lstStyle/>
          <a:p>
            <a:pPr algn="ctr" defTabSz="914224"/>
            <a:r>
              <a:rPr lang="en-US" sz="1000" kern="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BI Admin</a:t>
            </a:r>
          </a:p>
        </p:txBody>
      </p:sp>
      <p:cxnSp>
        <p:nvCxnSpPr>
          <p:cNvPr id="14" name="Straight Connector 13"/>
          <p:cNvCxnSpPr>
            <a:cxnSpLocks/>
          </p:cNvCxnSpPr>
          <p:nvPr/>
        </p:nvCxnSpPr>
        <p:spPr>
          <a:xfrm>
            <a:off x="6667435" y="2825058"/>
            <a:ext cx="0" cy="795225"/>
          </a:xfrm>
          <a:prstGeom prst="line">
            <a:avLst/>
          </a:prstGeom>
          <a:ln w="508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a:off x="6667435" y="4218089"/>
            <a:ext cx="0" cy="795225"/>
          </a:xfrm>
          <a:prstGeom prst="line">
            <a:avLst/>
          </a:prstGeom>
          <a:ln w="508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p:cNvCxnSpPr>
          <p:nvPr/>
        </p:nvCxnSpPr>
        <p:spPr>
          <a:xfrm>
            <a:off x="6667435" y="5611119"/>
            <a:ext cx="0" cy="795225"/>
          </a:xfrm>
          <a:prstGeom prst="line">
            <a:avLst/>
          </a:prstGeom>
          <a:ln w="508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0163" y="2114650"/>
            <a:ext cx="6492240" cy="4323771"/>
            <a:chOff x="-30163" y="2114650"/>
            <a:chExt cx="6492240" cy="4323771"/>
          </a:xfrm>
        </p:grpSpPr>
        <p:grpSp>
          <p:nvGrpSpPr>
            <p:cNvPr id="18" name="Group 17"/>
            <p:cNvGrpSpPr>
              <a:grpSpLocks noChangeAspect="1"/>
            </p:cNvGrpSpPr>
            <p:nvPr/>
          </p:nvGrpSpPr>
          <p:grpSpPr>
            <a:xfrm>
              <a:off x="-30163" y="2114650"/>
              <a:ext cx="6492240" cy="4323771"/>
              <a:chOff x="3796353" y="-96836"/>
              <a:chExt cx="10740406" cy="6432836"/>
            </a:xfrm>
          </p:grpSpPr>
          <p:pic>
            <p:nvPicPr>
              <p:cNvPr id="21" name="Picture 4" descr="https://pbiwebprod.blob.core.windows.net/webassets/images/Homepage_metal_large_2.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6353" y="-96836"/>
                <a:ext cx="10740406" cy="6432836"/>
              </a:xfrm>
              <a:prstGeom prst="rect">
                <a:avLst/>
              </a:prstGeom>
              <a:extLst>
                <a:ext uri="{909E8E84-426E-40DD-AFC4-6F175D3DCCD1}">
                  <a14:hiddenFill xmlns:a14="http://schemas.microsoft.com/office/drawing/2010/main">
                    <a:solidFill>
                      <a:srgbClr val="FFFFFF"/>
                    </a:solidFill>
                  </a14:hiddenFill>
                </a:ext>
              </a:extLst>
            </p:spPr>
          </p:pic>
          <p:sp>
            <p:nvSpPr>
              <p:cNvPr id="22" name="Rectangle 21"/>
              <p:cNvSpPr/>
              <p:nvPr/>
            </p:nvSpPr>
            <p:spPr bwMode="auto">
              <a:xfrm>
                <a:off x="6471426" y="975688"/>
                <a:ext cx="582057" cy="110118"/>
              </a:xfrm>
              <a:prstGeom prst="rect">
                <a:avLst/>
              </a:pr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grpSp>
        <p:pic>
          <p:nvPicPr>
            <p:cNvPr id="19" name="Picture 18"/>
            <p:cNvPicPr>
              <a:picLocks noChangeAspect="1"/>
            </p:cNvPicPr>
            <p:nvPr/>
          </p:nvPicPr>
          <p:blipFill>
            <a:blip r:embed="rId4"/>
            <a:stretch>
              <a:fillRect/>
            </a:stretch>
          </p:blipFill>
          <p:spPr>
            <a:xfrm>
              <a:off x="837415" y="2735262"/>
              <a:ext cx="4846320" cy="2720025"/>
            </a:xfrm>
            <a:prstGeom prst="rect">
              <a:avLst/>
            </a:prstGeom>
          </p:spPr>
        </p:pic>
        <p:pic>
          <p:nvPicPr>
            <p:cNvPr id="20" name="Picture 19"/>
            <p:cNvPicPr>
              <a:picLocks noChangeAspect="1"/>
            </p:cNvPicPr>
            <p:nvPr/>
          </p:nvPicPr>
          <p:blipFill rotWithShape="1">
            <a:blip r:embed="rId4"/>
            <a:srcRect t="77143"/>
            <a:stretch/>
          </p:blipFill>
          <p:spPr>
            <a:xfrm>
              <a:off x="837415" y="5144427"/>
              <a:ext cx="4846320" cy="621720"/>
            </a:xfrm>
            <a:prstGeom prst="rect">
              <a:avLst/>
            </a:prstGeom>
          </p:spPr>
        </p:pic>
      </p:grpSp>
      <p:pic>
        <p:nvPicPr>
          <p:cNvPr id="6" name="Picture 5"/>
          <p:cNvPicPr>
            <a:picLocks noChangeAspect="1"/>
          </p:cNvPicPr>
          <p:nvPr/>
        </p:nvPicPr>
        <p:blipFill>
          <a:blip r:embed="rId5"/>
          <a:stretch>
            <a:fillRect/>
          </a:stretch>
        </p:blipFill>
        <p:spPr>
          <a:xfrm>
            <a:off x="808037" y="2735261"/>
            <a:ext cx="4890663" cy="3030885"/>
          </a:xfrm>
          <a:prstGeom prst="rect">
            <a:avLst/>
          </a:prstGeom>
        </p:spPr>
      </p:pic>
      <p:sp>
        <p:nvSpPr>
          <p:cNvPr id="23" name="Rectangle 22"/>
          <p:cNvSpPr/>
          <p:nvPr/>
        </p:nvSpPr>
        <p:spPr>
          <a:xfrm>
            <a:off x="979533" y="6697209"/>
            <a:ext cx="957433" cy="296820"/>
          </a:xfrm>
          <a:prstGeom prst="rect">
            <a:avLst/>
          </a:prstGeom>
          <a:solidFill>
            <a:srgbClr val="00188F">
              <a:alpha val="60000"/>
            </a:srgbClr>
          </a:solidFill>
          <a:ln w="6350" cap="flat" cmpd="sng" algn="ctr">
            <a:noFill/>
            <a:prstDash val="solid"/>
          </a:ln>
          <a:effectLst/>
        </p:spPr>
        <p:txBody>
          <a:bodyPr wrap="square" lIns="146283" tIns="91427" rIns="146283" bIns="91427" rtlCol="0" anchor="ctr">
            <a:noAutofit/>
          </a:bodyPr>
          <a:lstStyle/>
          <a:p>
            <a:pPr algn="ctr" defTabSz="914224"/>
            <a:r>
              <a:rPr lang="en-US" sz="1000" kern="0" dirty="0">
                <a:gradFill>
                  <a:gsLst>
                    <a:gs pos="0">
                      <a:schemeClr val="bg1"/>
                    </a:gs>
                    <a:gs pos="100000">
                      <a:schemeClr val="bg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Developer</a:t>
            </a:r>
          </a:p>
        </p:txBody>
      </p:sp>
    </p:spTree>
    <p:extLst>
      <p:ext uri="{BB962C8B-B14F-4D97-AF65-F5344CB8AC3E}">
        <p14:creationId xmlns:p14="http://schemas.microsoft.com/office/powerpoint/2010/main" val="59797691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Bring data to life inside your app</a:t>
            </a:r>
            <a:br>
              <a:rPr lang="en-US" dirty="0"/>
            </a:br>
            <a:r>
              <a:rPr lang="en-US" sz="3600" dirty="0"/>
              <a:t>The ISV customer</a:t>
            </a:r>
            <a:endParaRPr lang="en-US"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30680" t="2598" r="9094" b="32006"/>
          <a:stretch/>
        </p:blipFill>
        <p:spPr>
          <a:xfrm>
            <a:off x="882" y="2146620"/>
            <a:ext cx="6399892" cy="4388497"/>
          </a:xfrm>
          <a:prstGeom prst="rect">
            <a:avLst/>
          </a:prstGeom>
        </p:spPr>
      </p:pic>
      <p:sp>
        <p:nvSpPr>
          <p:cNvPr id="4" name="Arrow: Pentagon 3"/>
          <p:cNvSpPr/>
          <p:nvPr/>
        </p:nvSpPr>
        <p:spPr>
          <a:xfrm>
            <a:off x="6599237" y="3599843"/>
            <a:ext cx="2743200" cy="905462"/>
          </a:xfrm>
          <a:prstGeom prst="homePlate">
            <a:avLst>
              <a:gd name="adj" fmla="val 22517"/>
            </a:avLst>
          </a:prstGeom>
          <a:noFill/>
          <a:ln>
            <a:noFill/>
          </a:ln>
        </p:spPr>
        <p:txBody>
          <a:bodyPr vert="horz" wrap="square" lIns="91427" tIns="45713" rIns="91427" bIns="45713" rtlCol="0" anchor="ctr">
            <a:noAutofit/>
          </a:bodyPr>
          <a:lstStyle/>
          <a:p>
            <a:pPr defTabSz="914050">
              <a:spcBef>
                <a:spcPct val="0"/>
              </a:spcBef>
              <a:defRPr/>
            </a:pPr>
            <a:r>
              <a:rPr lang="en-US" sz="2300" dirty="0">
                <a:ln w="3175">
                  <a:noFill/>
                </a:ln>
                <a:gradFill>
                  <a:gsLst>
                    <a:gs pos="38000">
                      <a:schemeClr val="tx1"/>
                    </a:gs>
                    <a:gs pos="71000">
                      <a:schemeClr val="tx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Create</a:t>
            </a:r>
            <a:r>
              <a:rPr lang="en-US" sz="2300" dirty="0">
                <a:ln w="3175">
                  <a:noFill/>
                </a:ln>
                <a:gradFill>
                  <a:gsLst>
                    <a:gs pos="38000">
                      <a:schemeClr val="tx1"/>
                    </a:gs>
                    <a:gs pos="71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 </a:t>
            </a:r>
            <a:r>
              <a:rPr lang="en-US" sz="2300" dirty="0">
                <a:ln w="3175">
                  <a:noFill/>
                </a:ln>
                <a:gradFill>
                  <a:gsLst>
                    <a:gs pos="38000">
                      <a:schemeClr val="tx1"/>
                    </a:gs>
                    <a:gs pos="71000">
                      <a:schemeClr val="tx1"/>
                    </a:gs>
                  </a:gsLst>
                  <a:lin ang="5400000" scaled="0"/>
                </a:gradFill>
                <a:latin typeface="Segoe UI Semilight"/>
                <a:ea typeface="Segoe UI Black" panose="020B0A02040204020203" pitchFamily="34" charset="0"/>
                <a:cs typeface="Segoe UI Black" panose="020B0A02040204020203" pitchFamily="34" charset="0"/>
              </a:rPr>
              <a:t>compelling </a:t>
            </a:r>
            <a:br>
              <a:rPr lang="en-US" sz="2300" dirty="0">
                <a:ln w="3175">
                  <a:noFill/>
                </a:ln>
                <a:gradFill>
                  <a:gsLst>
                    <a:gs pos="38000">
                      <a:schemeClr val="tx1"/>
                    </a:gs>
                    <a:gs pos="71000">
                      <a:schemeClr val="tx1"/>
                    </a:gs>
                  </a:gsLst>
                  <a:lin ang="5400000" scaled="0"/>
                </a:gradFill>
                <a:latin typeface="Segoe UI Semilight"/>
                <a:ea typeface="Segoe UI Black" panose="020B0A02040204020203" pitchFamily="34" charset="0"/>
                <a:cs typeface="Segoe UI Black" panose="020B0A02040204020203" pitchFamily="34" charset="0"/>
              </a:rPr>
            </a:br>
            <a:r>
              <a:rPr lang="en-US" sz="2300" dirty="0">
                <a:ln w="3175">
                  <a:noFill/>
                </a:ln>
                <a:gradFill>
                  <a:gsLst>
                    <a:gs pos="38000">
                      <a:schemeClr val="tx1"/>
                    </a:gs>
                    <a:gs pos="71000">
                      <a:schemeClr val="tx1"/>
                    </a:gs>
                  </a:gsLst>
                  <a:lin ang="5400000" scaled="0"/>
                </a:gradFill>
                <a:latin typeface="Segoe UI Semilight"/>
                <a:ea typeface="Segoe UI Black" panose="020B0A02040204020203" pitchFamily="34" charset="0"/>
                <a:cs typeface="Segoe UI Black" panose="020B0A02040204020203" pitchFamily="34" charset="0"/>
              </a:rPr>
              <a:t>interactive reports </a:t>
            </a:r>
          </a:p>
        </p:txBody>
      </p:sp>
      <p:grpSp>
        <p:nvGrpSpPr>
          <p:cNvPr id="5" name="Group 4"/>
          <p:cNvGrpSpPr>
            <a:grpSpLocks noChangeAspect="1"/>
          </p:cNvGrpSpPr>
          <p:nvPr/>
        </p:nvGrpSpPr>
        <p:grpSpPr>
          <a:xfrm>
            <a:off x="6827837" y="4980055"/>
            <a:ext cx="2286000" cy="1561235"/>
            <a:chOff x="331948" y="4284081"/>
            <a:chExt cx="3293308" cy="2249176"/>
          </a:xfrm>
        </p:grpSpPr>
        <p:pic>
          <p:nvPicPr>
            <p:cNvPr id="6" name="Picture 5">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1948" y="4284081"/>
              <a:ext cx="3293308" cy="2249176"/>
            </a:xfrm>
            <a:prstGeom prst="rect">
              <a:avLst/>
            </a:prstGeom>
          </p:spPr>
        </p:pic>
        <p:pic>
          <p:nvPicPr>
            <p:cNvPr id="7" name="Picture 6"/>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14337" y="4360069"/>
              <a:ext cx="3127639" cy="1768232"/>
            </a:xfrm>
            <a:prstGeom prst="rect">
              <a:avLst/>
            </a:prstGeom>
          </p:spPr>
        </p:pic>
        <p:sp>
          <p:nvSpPr>
            <p:cNvPr id="8" name="Rectangle 7"/>
            <p:cNvSpPr/>
            <p:nvPr/>
          </p:nvSpPr>
          <p:spPr>
            <a:xfrm>
              <a:off x="511969" y="4669326"/>
              <a:ext cx="2331244" cy="1365757"/>
            </a:xfrm>
            <a:prstGeom prst="rect">
              <a:avLst/>
            </a:prstGeom>
            <a:solidFill>
              <a:schemeClr val="bg1"/>
            </a:solidFill>
            <a:ln w="6350">
              <a:solidFill>
                <a:srgbClr val="1E1E1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0">
                <a:defRPr/>
              </a:pPr>
              <a:endParaRPr lang="en-US" sz="1764" dirty="0">
                <a:solidFill>
                  <a:prstClr val="white"/>
                </a:solidFill>
                <a:latin typeface="Segoe UI"/>
              </a:endParaRPr>
            </a:p>
          </p:txBody>
        </p:sp>
        <p:pic>
          <p:nvPicPr>
            <p:cNvPr id="9" name="Picture 8"/>
            <p:cNvPicPr>
              <a:picLocks noChangeAspect="1"/>
            </p:cNvPicPr>
            <p:nvPr/>
          </p:nvPicPr>
          <p:blipFill>
            <a:blip r:embed="rId7"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10806" y="4764734"/>
              <a:ext cx="784093" cy="553478"/>
            </a:xfrm>
            <a:prstGeom prst="rect">
              <a:avLst/>
            </a:prstGeom>
          </p:spPr>
        </p:pic>
        <p:pic>
          <p:nvPicPr>
            <p:cNvPr id="10" name="Picture 9"/>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1964" y="5311915"/>
              <a:ext cx="753340" cy="667865"/>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164868" y="5482147"/>
              <a:ext cx="640439" cy="499313"/>
            </a:xfrm>
            <a:prstGeom prst="rect">
              <a:avLst/>
            </a:prstGeom>
          </p:spPr>
        </p:pic>
        <p:pic>
          <p:nvPicPr>
            <p:cNvPr id="12" name="Picture 11"/>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1911567" y="4784841"/>
              <a:ext cx="780798" cy="598657"/>
            </a:xfrm>
            <a:prstGeom prst="rect">
              <a:avLst/>
            </a:prstGeom>
          </p:spPr>
        </p:pic>
        <p:grpSp>
          <p:nvGrpSpPr>
            <p:cNvPr id="13" name="Group 12"/>
            <p:cNvGrpSpPr/>
            <p:nvPr/>
          </p:nvGrpSpPr>
          <p:grpSpPr>
            <a:xfrm>
              <a:off x="1428700" y="5526116"/>
              <a:ext cx="738876" cy="418445"/>
              <a:chOff x="1499033" y="5623881"/>
              <a:chExt cx="589798" cy="334018"/>
            </a:xfrm>
          </p:grpSpPr>
          <p:pic>
            <p:nvPicPr>
              <p:cNvPr id="24" name="Picture 23"/>
              <p:cNvPicPr>
                <a:picLocks noChangeAspect="1"/>
              </p:cNvPicPr>
              <p:nvPr/>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99033" y="5623881"/>
                <a:ext cx="589798" cy="334018"/>
              </a:xfrm>
              <a:prstGeom prst="rect">
                <a:avLst/>
              </a:prstGeom>
            </p:spPr>
          </p:pic>
          <p:pic>
            <p:nvPicPr>
              <p:cNvPr id="25" name="Picture 24"/>
              <p:cNvPicPr>
                <a:picLocks noChangeAspect="1"/>
              </p:cNvPicPr>
              <p:nvPr/>
            </p:nvPicPr>
            <p:blipFill rotWithShape="1">
              <a:blip r:embed="rId12"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529584" y="5623881"/>
                <a:ext cx="541570" cy="310126"/>
              </a:xfrm>
              <a:prstGeom prst="rect">
                <a:avLst/>
              </a:prstGeom>
            </p:spPr>
          </p:pic>
        </p:grpSp>
        <p:cxnSp>
          <p:nvCxnSpPr>
            <p:cNvPr id="14" name="Straight Connector 13"/>
            <p:cNvCxnSpPr/>
            <p:nvPr/>
          </p:nvCxnSpPr>
          <p:spPr>
            <a:xfrm>
              <a:off x="581964" y="4757126"/>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81964" y="4799747"/>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81964" y="4842368"/>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81964" y="4884989"/>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81964" y="4927610"/>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81964" y="4970231"/>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1964" y="5012852"/>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1964" y="5055473"/>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81964" y="5098094"/>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81964" y="5140717"/>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a:xfrm>
            <a:off x="6599237" y="2959401"/>
            <a:ext cx="2743200" cy="45713"/>
          </a:xfrm>
          <a:prstGeom prst="rect">
            <a:avLst/>
          </a:prstGeom>
          <a:solidFill>
            <a:schemeClr val="accent1"/>
          </a:solidFill>
          <a:ln>
            <a:noFill/>
          </a:ln>
        </p:spPr>
        <p:txBody>
          <a:bodyPr vert="horz" wrap="square" lIns="91427" tIns="45713" rIns="91427" bIns="45713" rtlCol="0" anchor="ctr">
            <a:noAutofit/>
          </a:bodyPr>
          <a:lstStyle/>
          <a:p>
            <a:pPr defTabSz="914050">
              <a:spcBef>
                <a:spcPct val="0"/>
              </a:spcBef>
              <a:defRPr/>
            </a:pPr>
            <a:endParaRPr lang="en-US" sz="2400" dirty="0">
              <a:ln w="3175">
                <a:noFill/>
              </a:ln>
              <a:solidFill>
                <a:prstClr val="white"/>
              </a:solidFill>
              <a:latin typeface="Segoe UI Semilight"/>
              <a:ea typeface="Segoe UI Black" panose="020B0A02040204020203" pitchFamily="34" charset="0"/>
              <a:cs typeface="Segoe UI Black" panose="020B0A02040204020203" pitchFamily="34" charset="0"/>
            </a:endParaRPr>
          </a:p>
        </p:txBody>
      </p:sp>
      <p:sp>
        <p:nvSpPr>
          <p:cNvPr id="27" name="Rectangle 26"/>
          <p:cNvSpPr/>
          <p:nvPr/>
        </p:nvSpPr>
        <p:spPr>
          <a:xfrm>
            <a:off x="9522479" y="2959401"/>
            <a:ext cx="2743200" cy="45713"/>
          </a:xfrm>
          <a:prstGeom prst="rect">
            <a:avLst/>
          </a:prstGeom>
          <a:solidFill>
            <a:schemeClr val="accent1"/>
          </a:solidFill>
          <a:ln>
            <a:noFill/>
          </a:ln>
        </p:spPr>
        <p:txBody>
          <a:bodyPr vert="horz" wrap="square" lIns="91427" tIns="45713" rIns="91427" bIns="45713" rtlCol="0" anchor="ctr">
            <a:noAutofit/>
          </a:bodyPr>
          <a:lstStyle/>
          <a:p>
            <a:pPr defTabSz="914050">
              <a:spcBef>
                <a:spcPct val="0"/>
              </a:spcBef>
              <a:defRPr/>
            </a:pPr>
            <a:endParaRPr lang="en-US" sz="2400" dirty="0">
              <a:ln w="3175">
                <a:noFill/>
              </a:ln>
              <a:solidFill>
                <a:prstClr val="white"/>
              </a:solidFill>
              <a:latin typeface="Segoe UI Semilight"/>
              <a:ea typeface="Segoe UI Black" panose="020B0A02040204020203" pitchFamily="34" charset="0"/>
              <a:cs typeface="Segoe UI Black" panose="020B0A02040204020203" pitchFamily="34" charset="0"/>
            </a:endParaRPr>
          </a:p>
        </p:txBody>
      </p:sp>
      <p:grpSp>
        <p:nvGrpSpPr>
          <p:cNvPr id="28" name="Group 27"/>
          <p:cNvGrpSpPr>
            <a:grpSpLocks noChangeAspect="1"/>
          </p:cNvGrpSpPr>
          <p:nvPr/>
        </p:nvGrpSpPr>
        <p:grpSpPr bwMode="auto">
          <a:xfrm>
            <a:off x="9097194" y="3841909"/>
            <a:ext cx="422332" cy="421330"/>
            <a:chOff x="2254" y="1027"/>
            <a:chExt cx="422" cy="421"/>
          </a:xfrm>
        </p:grpSpPr>
        <p:sp>
          <p:nvSpPr>
            <p:cNvPr id="29" name="Freeform 5"/>
            <p:cNvSpPr>
              <a:spLocks/>
            </p:cNvSpPr>
            <p:nvPr/>
          </p:nvSpPr>
          <p:spPr bwMode="auto">
            <a:xfrm>
              <a:off x="2359" y="1133"/>
              <a:ext cx="211" cy="208"/>
            </a:xfrm>
            <a:custGeom>
              <a:avLst/>
              <a:gdLst>
                <a:gd name="T0" fmla="*/ 97 w 211"/>
                <a:gd name="T1" fmla="*/ 10 h 208"/>
                <a:gd name="T2" fmla="*/ 187 w 211"/>
                <a:gd name="T3" fmla="*/ 97 h 208"/>
                <a:gd name="T4" fmla="*/ 0 w 211"/>
                <a:gd name="T5" fmla="*/ 97 h 208"/>
                <a:gd name="T6" fmla="*/ 0 w 211"/>
                <a:gd name="T7" fmla="*/ 111 h 208"/>
                <a:gd name="T8" fmla="*/ 187 w 211"/>
                <a:gd name="T9" fmla="*/ 111 h 208"/>
                <a:gd name="T10" fmla="*/ 97 w 211"/>
                <a:gd name="T11" fmla="*/ 198 h 208"/>
                <a:gd name="T12" fmla="*/ 107 w 211"/>
                <a:gd name="T13" fmla="*/ 208 h 208"/>
                <a:gd name="T14" fmla="*/ 211 w 211"/>
                <a:gd name="T15" fmla="*/ 104 h 208"/>
                <a:gd name="T16" fmla="*/ 107 w 211"/>
                <a:gd name="T17" fmla="*/ 0 h 208"/>
                <a:gd name="T18" fmla="*/ 97 w 211"/>
                <a:gd name="T19" fmla="*/ 1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208">
                  <a:moveTo>
                    <a:pt x="97" y="10"/>
                  </a:moveTo>
                  <a:lnTo>
                    <a:pt x="187" y="97"/>
                  </a:lnTo>
                  <a:lnTo>
                    <a:pt x="0" y="97"/>
                  </a:lnTo>
                  <a:lnTo>
                    <a:pt x="0" y="111"/>
                  </a:lnTo>
                  <a:lnTo>
                    <a:pt x="187" y="111"/>
                  </a:lnTo>
                  <a:lnTo>
                    <a:pt x="97" y="198"/>
                  </a:lnTo>
                  <a:lnTo>
                    <a:pt x="107" y="208"/>
                  </a:lnTo>
                  <a:lnTo>
                    <a:pt x="211" y="104"/>
                  </a:lnTo>
                  <a:lnTo>
                    <a:pt x="107" y="0"/>
                  </a:lnTo>
                  <a:lnTo>
                    <a:pt x="97" y="10"/>
                  </a:lnTo>
                  <a:close/>
                </a:path>
              </a:pathLst>
            </a:custGeom>
            <a:solidFill>
              <a:schemeClr val="tx2"/>
            </a:solid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endParaRPr lang="en-US"/>
            </a:p>
          </p:txBody>
        </p:sp>
        <p:sp>
          <p:nvSpPr>
            <p:cNvPr id="30" name="Freeform 6"/>
            <p:cNvSpPr>
              <a:spLocks noEditPoints="1"/>
            </p:cNvSpPr>
            <p:nvPr/>
          </p:nvSpPr>
          <p:spPr bwMode="auto">
            <a:xfrm>
              <a:off x="2254" y="1027"/>
              <a:ext cx="422" cy="421"/>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tx2"/>
            </a:solid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endParaRPr lang="en-US"/>
            </a:p>
          </p:txBody>
        </p:sp>
      </p:grpSp>
      <p:pic>
        <p:nvPicPr>
          <p:cNvPr id="31" name="Picture 2" descr="https://www.visualstudio.com/wp-content/uploads/2016/11/develop2.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51079" y="4980055"/>
            <a:ext cx="2286000" cy="1341788"/>
          </a:xfrm>
          <a:prstGeom prst="rect">
            <a:avLst/>
          </a:prstGeom>
          <a:noFill/>
          <a:extLst>
            <a:ext uri="{909E8E84-426E-40DD-AFC4-6F175D3DCCD1}">
              <a14:hiddenFill xmlns:a14="http://schemas.microsoft.com/office/drawing/2010/main">
                <a:solidFill>
                  <a:srgbClr val="FFFFFF"/>
                </a:solidFill>
              </a14:hiddenFill>
            </a:ext>
          </a:extLst>
        </p:spPr>
      </p:pic>
      <p:sp>
        <p:nvSpPr>
          <p:cNvPr id="32" name="Arrow: Pentagon 31"/>
          <p:cNvSpPr/>
          <p:nvPr/>
        </p:nvSpPr>
        <p:spPr>
          <a:xfrm>
            <a:off x="9519526" y="3599843"/>
            <a:ext cx="2819400" cy="905462"/>
          </a:xfrm>
          <a:prstGeom prst="homePlate">
            <a:avLst>
              <a:gd name="adj" fmla="val 22517"/>
            </a:avLst>
          </a:prstGeom>
          <a:noFill/>
          <a:ln>
            <a:noFill/>
          </a:ln>
        </p:spPr>
        <p:txBody>
          <a:bodyPr vert="horz" wrap="square" lIns="91427" tIns="45713" rIns="91427" bIns="45713" rtlCol="0" anchor="ctr">
            <a:noAutofit/>
          </a:bodyPr>
          <a:lstStyle/>
          <a:p>
            <a:pPr defTabSz="914050">
              <a:spcBef>
                <a:spcPct val="0"/>
              </a:spcBef>
              <a:defRPr/>
            </a:pPr>
            <a:r>
              <a:rPr lang="en-US" sz="2300" dirty="0">
                <a:ln w="3175">
                  <a:noFill/>
                </a:ln>
                <a:gradFill>
                  <a:gsLst>
                    <a:gs pos="38000">
                      <a:schemeClr val="tx1"/>
                    </a:gs>
                    <a:gs pos="71000">
                      <a:schemeClr val="tx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Consume </a:t>
            </a:r>
            <a:r>
              <a:rPr lang="en-US" sz="2300" dirty="0">
                <a:ln w="3175">
                  <a:noFill/>
                </a:ln>
                <a:gradFill>
                  <a:gsLst>
                    <a:gs pos="38000">
                      <a:schemeClr val="tx1"/>
                    </a:gs>
                    <a:gs pos="71000">
                      <a:schemeClr val="tx1"/>
                    </a:gs>
                  </a:gsLst>
                  <a:lin ang="5400000" scaled="0"/>
                </a:gradFill>
                <a:latin typeface="Segoe UI Semilight"/>
                <a:ea typeface="Segoe UI Black" panose="020B0A02040204020203" pitchFamily="34" charset="0"/>
                <a:cs typeface="Segoe UI Black" panose="020B0A02040204020203" pitchFamily="34" charset="0"/>
              </a:rPr>
              <a:t>KPIs</a:t>
            </a:r>
            <a:r>
              <a:rPr lang="en-US" sz="2300" dirty="0">
                <a:ln w="3175">
                  <a:noFill/>
                </a:ln>
                <a:gradFill>
                  <a:gsLst>
                    <a:gs pos="38000">
                      <a:schemeClr val="tx1"/>
                    </a:gs>
                    <a:gs pos="71000">
                      <a:schemeClr val="tx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 </a:t>
            </a:r>
            <a:r>
              <a:rPr lang="en-US" sz="2300" dirty="0">
                <a:ln w="3175">
                  <a:noFill/>
                </a:ln>
                <a:gradFill>
                  <a:gsLst>
                    <a:gs pos="38000">
                      <a:schemeClr val="tx1"/>
                    </a:gs>
                    <a:gs pos="71000">
                      <a:schemeClr val="tx1"/>
                    </a:gs>
                  </a:gsLst>
                  <a:lin ang="5400000" scaled="0"/>
                </a:gradFill>
                <a:latin typeface="Segoe UI Semilight"/>
                <a:ea typeface="Segoe UI Black" panose="020B0A02040204020203" pitchFamily="34" charset="0"/>
                <a:cs typeface="Segoe UI Black" panose="020B0A02040204020203" pitchFamily="34" charset="0"/>
              </a:rPr>
              <a:t>reports</a:t>
            </a:r>
          </a:p>
        </p:txBody>
      </p:sp>
      <p:sp>
        <p:nvSpPr>
          <p:cNvPr id="33" name="Arrow: Pentagon 32"/>
          <p:cNvSpPr/>
          <p:nvPr/>
        </p:nvSpPr>
        <p:spPr>
          <a:xfrm>
            <a:off x="6599237" y="2045672"/>
            <a:ext cx="2743200" cy="905462"/>
          </a:xfrm>
          <a:prstGeom prst="homePlate">
            <a:avLst>
              <a:gd name="adj" fmla="val 22517"/>
            </a:avLst>
          </a:prstGeom>
          <a:noFill/>
          <a:ln>
            <a:noFill/>
          </a:ln>
        </p:spPr>
        <p:txBody>
          <a:bodyPr vert="horz" wrap="square" lIns="91427" tIns="45713" rIns="91427" bIns="45713" rtlCol="0" anchor="ctr">
            <a:noAutofit/>
          </a:bodyPr>
          <a:lstStyle/>
          <a:p>
            <a:pPr algn="ctr" defTabSz="914050">
              <a:spcBef>
                <a:spcPct val="0"/>
              </a:spcBef>
              <a:defRPr/>
            </a:pPr>
            <a:r>
              <a:rPr lang="en-US" sz="2300" dirty="0">
                <a:ln w="3175">
                  <a:noFill/>
                </a:ln>
                <a:gradFill>
                  <a:gsLst>
                    <a:gs pos="38000">
                      <a:schemeClr val="tx1"/>
                    </a:gs>
                    <a:gs pos="71000">
                      <a:schemeClr val="tx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Analyst</a:t>
            </a:r>
            <a:endParaRPr lang="en-US" sz="2300" dirty="0">
              <a:ln w="3175">
                <a:noFill/>
              </a:ln>
              <a:gradFill>
                <a:gsLst>
                  <a:gs pos="38000">
                    <a:schemeClr val="tx1"/>
                  </a:gs>
                  <a:gs pos="71000">
                    <a:schemeClr val="tx1"/>
                  </a:gs>
                </a:gsLst>
                <a:lin ang="5400000" scaled="0"/>
              </a:gradFill>
              <a:latin typeface="Segoe UI Semilight"/>
              <a:ea typeface="Segoe UI Black" panose="020B0A02040204020203" pitchFamily="34" charset="0"/>
              <a:cs typeface="Segoe UI Black" panose="020B0A02040204020203" pitchFamily="34" charset="0"/>
            </a:endParaRPr>
          </a:p>
        </p:txBody>
      </p:sp>
      <p:sp>
        <p:nvSpPr>
          <p:cNvPr id="34" name="Arrow: Pentagon 33"/>
          <p:cNvSpPr/>
          <p:nvPr/>
        </p:nvSpPr>
        <p:spPr>
          <a:xfrm>
            <a:off x="9525640" y="2045672"/>
            <a:ext cx="2743200" cy="905462"/>
          </a:xfrm>
          <a:prstGeom prst="homePlate">
            <a:avLst>
              <a:gd name="adj" fmla="val 22517"/>
            </a:avLst>
          </a:prstGeom>
          <a:noFill/>
          <a:ln>
            <a:noFill/>
          </a:ln>
        </p:spPr>
        <p:txBody>
          <a:bodyPr vert="horz" wrap="square" lIns="91427" tIns="45713" rIns="91427" bIns="45713" rtlCol="0" anchor="ctr">
            <a:noAutofit/>
          </a:bodyPr>
          <a:lstStyle/>
          <a:p>
            <a:pPr algn="ctr" defTabSz="914050">
              <a:spcBef>
                <a:spcPct val="0"/>
              </a:spcBef>
              <a:defRPr/>
            </a:pPr>
            <a:r>
              <a:rPr lang="en-US" sz="2300" dirty="0">
                <a:ln w="3175">
                  <a:noFill/>
                </a:ln>
                <a:gradFill>
                  <a:gsLst>
                    <a:gs pos="38000">
                      <a:schemeClr val="tx1"/>
                    </a:gs>
                    <a:gs pos="71000">
                      <a:schemeClr val="tx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Business user</a:t>
            </a:r>
            <a:endParaRPr lang="en-US" sz="2300" dirty="0">
              <a:ln w="3175">
                <a:noFill/>
              </a:ln>
              <a:gradFill>
                <a:gsLst>
                  <a:gs pos="38000">
                    <a:schemeClr val="tx1"/>
                  </a:gs>
                  <a:gs pos="71000">
                    <a:schemeClr val="tx1"/>
                  </a:gs>
                </a:gsLst>
                <a:lin ang="5400000" scaled="0"/>
              </a:gradFill>
              <a:latin typeface="Segoe UI Semiligh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78766821"/>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730"/>
            <a:ext cx="11887878" cy="917444"/>
          </a:xfrm>
        </p:spPr>
        <p:txBody>
          <a:bodyPr>
            <a:normAutofit fontScale="90000"/>
          </a:bodyPr>
          <a:lstStyle/>
          <a:p>
            <a:r>
              <a:rPr lang="en-US" dirty="0"/>
              <a:t>Enable app end users to </a:t>
            </a:r>
            <a:r>
              <a:rPr lang="en-US" dirty="0">
                <a:gradFill>
                  <a:gsLst>
                    <a:gs pos="1250">
                      <a:schemeClr val="tx2"/>
                    </a:gs>
                    <a:gs pos="100000">
                      <a:schemeClr val="accent1"/>
                    </a:gs>
                  </a:gsLst>
                  <a:lin ang="5400000" scaled="0"/>
                </a:gradFill>
                <a:latin typeface="Segoe UI Semibold" panose="020B0702040204020203" pitchFamily="34" charset="0"/>
                <a:cs typeface="Segoe UI Semibold" panose="020B0702040204020203" pitchFamily="34" charset="0"/>
              </a:rPr>
              <a:t>consume and create </a:t>
            </a:r>
            <a:r>
              <a:rPr lang="en-US" dirty="0"/>
              <a:t>reports with a single consistent API </a:t>
            </a:r>
          </a:p>
        </p:txBody>
      </p:sp>
      <p:sp>
        <p:nvSpPr>
          <p:cNvPr id="17" name="Content Placeholder 2"/>
          <p:cNvSpPr txBox="1">
            <a:spLocks/>
          </p:cNvSpPr>
          <p:nvPr/>
        </p:nvSpPr>
        <p:spPr>
          <a:xfrm>
            <a:off x="6675373" y="1929781"/>
            <a:ext cx="5485622" cy="4388815"/>
          </a:xfrm>
          <a:prstGeom prst="rect">
            <a:avLst/>
          </a:prstGeom>
          <a:noFill/>
        </p:spPr>
        <p:txBody>
          <a:bodyPr vert="horz" wrap="square" lIns="146283" tIns="146283" rIns="91427" bIns="91427" rtlCol="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a:lnSpc>
                <a:spcPct val="100000"/>
              </a:lnSpc>
              <a:spcBef>
                <a:spcPts val="0"/>
              </a:spcBef>
              <a:spcAft>
                <a:spcPts val="600"/>
              </a:spcAft>
              <a:buSzPct val="100000"/>
              <a:buNone/>
              <a:defRPr/>
            </a:pPr>
            <a:br>
              <a:rPr lang="en-US" sz="2000" kern="0" dirty="0">
                <a:ln w="3175">
                  <a:noFill/>
                </a:ln>
                <a:gradFill>
                  <a:gsLst>
                    <a:gs pos="1770">
                      <a:srgbClr val="353535"/>
                    </a:gs>
                    <a:gs pos="14159">
                      <a:srgbClr val="353535"/>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br>
            <a:endParaRPr lang="en-US" sz="2000" kern="0" dirty="0">
              <a:ln w="3175">
                <a:noFill/>
              </a:ln>
              <a:gradFill>
                <a:gsLst>
                  <a:gs pos="1770">
                    <a:srgbClr val="353535"/>
                  </a:gs>
                  <a:gs pos="14159">
                    <a:srgbClr val="353535"/>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endParaRPr>
          </a:p>
          <a:p>
            <a:pPr marL="0" indent="0" defTabSz="914224">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Embed reports for </a:t>
            </a:r>
            <a:r>
              <a:rPr lang="en-US" sz="2000" b="1"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External use</a:t>
            </a: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 through SaaS applications or external portals</a:t>
            </a:r>
          </a:p>
          <a:p>
            <a:pPr marL="0" indent="0" defTabSz="914224">
              <a:lnSpc>
                <a:spcPct val="100000"/>
              </a:lnSpc>
              <a:spcBef>
                <a:spcPts val="0"/>
              </a:spcBef>
              <a:spcAft>
                <a:spcPts val="600"/>
              </a:spcAft>
              <a:buSzPct val="100000"/>
              <a:buNone/>
              <a:defRPr/>
            </a:pPr>
            <a:endPar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indent="0" defTabSz="914224">
              <a:lnSpc>
                <a:spcPct val="100000"/>
              </a:lnSpc>
              <a:spcBef>
                <a:spcPts val="0"/>
              </a:spcBef>
              <a:spcAft>
                <a:spcPts val="600"/>
              </a:spcAft>
              <a:buSzPct val="100000"/>
              <a:buNone/>
              <a:defRPr/>
            </a:pPr>
            <a:endParaRPr lang="en-US" sz="16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indent="0" defTabSz="914224">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Embed reports for </a:t>
            </a:r>
            <a:r>
              <a:rPr lang="en-US" sz="2000" b="1"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Internal use</a:t>
            </a: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 through Line of Business applications or SharePoint online</a:t>
            </a:r>
          </a:p>
          <a:p>
            <a:pPr marL="0" indent="0" defTabSz="914224">
              <a:lnSpc>
                <a:spcPct val="100000"/>
              </a:lnSpc>
              <a:spcBef>
                <a:spcPts val="0"/>
              </a:spcBef>
              <a:spcAft>
                <a:spcPts val="600"/>
              </a:spcAft>
              <a:buSzPct val="100000"/>
              <a:buNone/>
              <a:defRPr/>
            </a:pPr>
            <a:endParaRPr lang="en-US" sz="12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indent="0" defTabSz="914224">
              <a:lnSpc>
                <a:spcPct val="100000"/>
              </a:lnSpc>
              <a:spcBef>
                <a:spcPts val="0"/>
              </a:spcBef>
              <a:spcAft>
                <a:spcPts val="600"/>
              </a:spcAft>
              <a:buSzPct val="100000"/>
              <a:buNone/>
              <a:defRPr/>
            </a:pPr>
            <a:endParaRPr lang="en-US" sz="24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indent="0" defTabSz="914224">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Enable full </a:t>
            </a:r>
            <a:r>
              <a:rPr lang="en-US" sz="2000" b="1"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self service </a:t>
            </a: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capabilities inside your app, create new reports, edit and personalize reports</a:t>
            </a:r>
            <a:endParaRPr lang="en-US" sz="2000" b="1"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p:txBody>
      </p:sp>
      <p:cxnSp>
        <p:nvCxnSpPr>
          <p:cNvPr id="14" name="Straight Connector 13"/>
          <p:cNvCxnSpPr>
            <a:cxnSpLocks/>
          </p:cNvCxnSpPr>
          <p:nvPr/>
        </p:nvCxnSpPr>
        <p:spPr>
          <a:xfrm>
            <a:off x="6667435" y="2825058"/>
            <a:ext cx="0" cy="795225"/>
          </a:xfrm>
          <a:prstGeom prst="line">
            <a:avLst/>
          </a:prstGeom>
          <a:ln w="508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a:off x="6667435" y="4218089"/>
            <a:ext cx="0" cy="795225"/>
          </a:xfrm>
          <a:prstGeom prst="line">
            <a:avLst/>
          </a:prstGeom>
          <a:ln w="508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p:cNvCxnSpPr>
          <p:nvPr/>
        </p:nvCxnSpPr>
        <p:spPr>
          <a:xfrm>
            <a:off x="6667435" y="5611119"/>
            <a:ext cx="0" cy="795225"/>
          </a:xfrm>
          <a:prstGeom prst="line">
            <a:avLst/>
          </a:prstGeom>
          <a:ln w="508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A3F5BC2-64DD-4CD9-9604-CC1BD358ADB4}"/>
              </a:ext>
            </a:extLst>
          </p:cNvPr>
          <p:cNvPicPr>
            <a:picLocks noChangeAspect="1"/>
          </p:cNvPicPr>
          <p:nvPr/>
        </p:nvPicPr>
        <p:blipFill>
          <a:blip r:embed="rId3"/>
          <a:stretch>
            <a:fillRect/>
          </a:stretch>
        </p:blipFill>
        <p:spPr>
          <a:xfrm>
            <a:off x="198437" y="2800268"/>
            <a:ext cx="5791200" cy="2802194"/>
          </a:xfrm>
          <a:prstGeom prst="rect">
            <a:avLst/>
          </a:prstGeom>
        </p:spPr>
      </p:pic>
    </p:spTree>
    <p:extLst>
      <p:ext uri="{BB962C8B-B14F-4D97-AF65-F5344CB8AC3E}">
        <p14:creationId xmlns:p14="http://schemas.microsoft.com/office/powerpoint/2010/main" val="28437943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8E4B5-850B-43F0-8CFC-7AE7C72DC8B7}"/>
              </a:ext>
            </a:extLst>
          </p:cNvPr>
          <p:cNvSpPr>
            <a:spLocks noGrp="1"/>
          </p:cNvSpPr>
          <p:nvPr>
            <p:ph type="title"/>
          </p:nvPr>
        </p:nvSpPr>
        <p:spPr>
          <a:xfrm>
            <a:off x="274637" y="1214828"/>
            <a:ext cx="11658599" cy="1181862"/>
          </a:xfrm>
        </p:spPr>
        <p:txBody>
          <a:bodyPr/>
          <a:lstStyle/>
          <a:p>
            <a:r>
              <a:rPr lang="en-US" dirty="0"/>
              <a:t>Demo: ISV application sample</a:t>
            </a:r>
          </a:p>
        </p:txBody>
      </p:sp>
      <p:sp>
        <p:nvSpPr>
          <p:cNvPr id="3" name="TextBox 2">
            <a:extLst>
              <a:ext uri="{FF2B5EF4-FFF2-40B4-BE49-F238E27FC236}">
                <a16:creationId xmlns:a16="http://schemas.microsoft.com/office/drawing/2014/main" id="{6F7C7170-2EEC-4EAB-A0C6-2E7F5BD0F187}"/>
              </a:ext>
            </a:extLst>
          </p:cNvPr>
          <p:cNvSpPr txBox="1"/>
          <p:nvPr/>
        </p:nvSpPr>
        <p:spPr>
          <a:xfrm>
            <a:off x="427037" y="4106862"/>
            <a:ext cx="4495800" cy="13357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Simple Demo: </a:t>
            </a:r>
          </a:p>
          <a:p>
            <a:pPr>
              <a:lnSpc>
                <a:spcPct val="90000"/>
              </a:lnSpc>
              <a:spcAft>
                <a:spcPts val="600"/>
              </a:spcAft>
            </a:pPr>
            <a:r>
              <a:rPr lang="en-US" sz="2000" dirty="0">
                <a:gradFill>
                  <a:gsLst>
                    <a:gs pos="2917">
                      <a:schemeClr val="tx1"/>
                    </a:gs>
                    <a:gs pos="30000">
                      <a:schemeClr val="tx1"/>
                    </a:gs>
                  </a:gsLst>
                  <a:lin ang="5400000" scaled="0"/>
                </a:gradFill>
                <a:hlinkClick r:id="rId3"/>
              </a:rPr>
              <a:t>https://dev.powerbi.com</a:t>
            </a:r>
            <a:r>
              <a:rPr lang="en-US" sz="2000" dirty="0">
                <a:gradFill>
                  <a:gsLst>
                    <a:gs pos="2917">
                      <a:schemeClr val="tx1"/>
                    </a:gs>
                    <a:gs pos="30000">
                      <a:schemeClr val="tx1"/>
                    </a:gs>
                  </a:gsLst>
                  <a:lin ang="5400000" scaled="0"/>
                </a:gradFill>
              </a:rPr>
              <a:t> </a:t>
            </a:r>
          </a:p>
          <a:p>
            <a:pPr>
              <a:lnSpc>
                <a:spcPct val="90000"/>
              </a:lnSpc>
              <a:spcAft>
                <a:spcPts val="600"/>
              </a:spcAft>
            </a:pPr>
            <a:r>
              <a:rPr lang="en-US" sz="2000" dirty="0">
                <a:gradFill>
                  <a:gsLst>
                    <a:gs pos="2917">
                      <a:schemeClr val="tx1"/>
                    </a:gs>
                    <a:gs pos="30000">
                      <a:schemeClr val="tx1"/>
                    </a:gs>
                  </a:gsLst>
                  <a:lin ang="5400000" scaled="0"/>
                </a:gradFill>
              </a:rPr>
              <a:t>click “See Power Bi In An App” </a:t>
            </a:r>
          </a:p>
        </p:txBody>
      </p:sp>
      <p:sp>
        <p:nvSpPr>
          <p:cNvPr id="5" name="Rectangle 4">
            <a:extLst>
              <a:ext uri="{FF2B5EF4-FFF2-40B4-BE49-F238E27FC236}">
                <a16:creationId xmlns:a16="http://schemas.microsoft.com/office/drawing/2014/main" id="{59F81BD2-A56D-4540-8F58-86E73F4B3BF6}"/>
              </a:ext>
            </a:extLst>
          </p:cNvPr>
          <p:cNvSpPr/>
          <p:nvPr/>
        </p:nvSpPr>
        <p:spPr>
          <a:xfrm>
            <a:off x="6523037" y="4183062"/>
            <a:ext cx="6216650" cy="2194447"/>
          </a:xfrm>
          <a:prstGeom prst="rect">
            <a:avLst/>
          </a:prstGeom>
        </p:spPr>
        <p:txBody>
          <a:bodyPr>
            <a:spAutoFit/>
          </a:bodyPr>
          <a:lstStyle/>
          <a:p>
            <a:pPr lvl="0">
              <a:lnSpc>
                <a:spcPct val="90000"/>
              </a:lnSpc>
              <a:spcAft>
                <a:spcPts val="600"/>
              </a:spcAft>
            </a:pPr>
            <a:r>
              <a:rPr lang="en-US" sz="2400" dirty="0">
                <a:gradFill>
                  <a:gsLst>
                    <a:gs pos="2917">
                      <a:srgbClr val="FFFFFF"/>
                    </a:gs>
                    <a:gs pos="30000">
                      <a:srgbClr val="FFFFFF"/>
                    </a:gs>
                  </a:gsLst>
                  <a:lin ang="5400000" scaled="0"/>
                </a:gradFill>
              </a:rPr>
              <a:t>Complete Demo:</a:t>
            </a:r>
          </a:p>
          <a:p>
            <a:pPr lvl="0">
              <a:lnSpc>
                <a:spcPct val="90000"/>
              </a:lnSpc>
              <a:spcAft>
                <a:spcPts val="600"/>
              </a:spcAft>
            </a:pPr>
            <a:r>
              <a:rPr lang="en-US" sz="2000" dirty="0">
                <a:gradFill>
                  <a:gsLst>
                    <a:gs pos="2917">
                      <a:srgbClr val="FFFFFF"/>
                    </a:gs>
                    <a:gs pos="30000">
                      <a:srgbClr val="FFFFFF"/>
                    </a:gs>
                  </a:gsLst>
                  <a:lin ang="5400000" scaled="0"/>
                </a:gradFill>
              </a:rPr>
              <a:t>Get instructions on </a:t>
            </a:r>
          </a:p>
          <a:p>
            <a:pPr lvl="0">
              <a:lnSpc>
                <a:spcPct val="90000"/>
              </a:lnSpc>
              <a:spcAft>
                <a:spcPts val="600"/>
              </a:spcAft>
            </a:pPr>
            <a:r>
              <a:rPr lang="en-US" sz="2000" dirty="0">
                <a:gradFill>
                  <a:gsLst>
                    <a:gs pos="2917">
                      <a:srgbClr val="FFFFFF"/>
                    </a:gs>
                    <a:gs pos="30000">
                      <a:srgbClr val="FFFFFF"/>
                    </a:gs>
                  </a:gsLst>
                  <a:lin ang="5400000" scaled="0"/>
                </a:gradFill>
                <a:hlinkClick r:id="rId4"/>
              </a:rPr>
              <a:t>https://aka.ms/bi</a:t>
            </a:r>
            <a:endParaRPr lang="en-US" sz="2000" dirty="0">
              <a:gradFill>
                <a:gsLst>
                  <a:gs pos="2917">
                    <a:srgbClr val="FFFFFF"/>
                  </a:gs>
                  <a:gs pos="30000">
                    <a:srgbClr val="FFFFFF"/>
                  </a:gs>
                </a:gsLst>
                <a:lin ang="5400000" scaled="0"/>
              </a:gradFill>
            </a:endParaRPr>
          </a:p>
          <a:p>
            <a:pPr lvl="0">
              <a:lnSpc>
                <a:spcPct val="90000"/>
              </a:lnSpc>
              <a:spcAft>
                <a:spcPts val="600"/>
              </a:spcAft>
            </a:pPr>
            <a:r>
              <a:rPr lang="en-US" sz="2000" dirty="0">
                <a:gradFill>
                  <a:gsLst>
                    <a:gs pos="2917">
                      <a:srgbClr val="FFFFFF"/>
                    </a:gs>
                    <a:gs pos="30000">
                      <a:srgbClr val="FFFFFF"/>
                    </a:gs>
                  </a:gsLst>
                  <a:lin ang="5400000" scaled="0"/>
                </a:gradFill>
              </a:rPr>
              <a:t>Click on “embedded”</a:t>
            </a:r>
          </a:p>
          <a:p>
            <a:pPr lvl="0">
              <a:lnSpc>
                <a:spcPct val="90000"/>
              </a:lnSpc>
              <a:spcAft>
                <a:spcPts val="600"/>
              </a:spcAft>
            </a:pPr>
            <a:r>
              <a:rPr lang="en-US" sz="2000" dirty="0">
                <a:gradFill>
                  <a:gsLst>
                    <a:gs pos="2917">
                      <a:srgbClr val="FFFFFF"/>
                    </a:gs>
                    <a:gs pos="30000">
                      <a:srgbClr val="FFFFFF"/>
                    </a:gs>
                  </a:gsLst>
                  <a:lin ang="5400000" scaled="0"/>
                </a:gradFill>
              </a:rPr>
              <a:t>Expand “Technical Resources”</a:t>
            </a:r>
          </a:p>
          <a:p>
            <a:pPr lvl="0">
              <a:lnSpc>
                <a:spcPct val="90000"/>
              </a:lnSpc>
              <a:spcAft>
                <a:spcPts val="600"/>
              </a:spcAft>
            </a:pPr>
            <a:r>
              <a:rPr lang="en-US" sz="2000" dirty="0">
                <a:gradFill>
                  <a:gsLst>
                    <a:gs pos="2917">
                      <a:srgbClr val="FFFFFF"/>
                    </a:gs>
                    <a:gs pos="30000">
                      <a:srgbClr val="FFFFFF"/>
                    </a:gs>
                  </a:gsLst>
                  <a:lin ang="5400000" scaled="0"/>
                </a:gradFill>
              </a:rPr>
              <a:t>Click “</a:t>
            </a:r>
            <a:r>
              <a:rPr lang="en-US" dirty="0">
                <a:hlinkClick r:id="rId5"/>
              </a:rPr>
              <a:t>Power BI Embedded - Airline Demo script</a:t>
            </a:r>
            <a:r>
              <a:rPr lang="en-US" dirty="0"/>
              <a:t>”</a:t>
            </a:r>
            <a:r>
              <a:rPr lang="en-US" sz="2000" dirty="0">
                <a:gradFill>
                  <a:gsLst>
                    <a:gs pos="2917">
                      <a:srgbClr val="FFFFFF"/>
                    </a:gs>
                    <a:gs pos="30000">
                      <a:srgbClr val="FFFFFF"/>
                    </a:gs>
                  </a:gsLst>
                  <a:lin ang="5400000" scaled="0"/>
                </a:gradFill>
              </a:rPr>
              <a:t> </a:t>
            </a:r>
          </a:p>
        </p:txBody>
      </p:sp>
    </p:spTree>
    <p:extLst>
      <p:ext uri="{BB962C8B-B14F-4D97-AF65-F5344CB8AC3E}">
        <p14:creationId xmlns:p14="http://schemas.microsoft.com/office/powerpoint/2010/main" val="863222689"/>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2125678"/>
            <a:ext cx="10363136" cy="1828786"/>
          </a:xfrm>
        </p:spPr>
        <p:txBody>
          <a:bodyPr/>
          <a:lstStyle/>
          <a:p>
            <a:r>
              <a:rPr lang="en-US" dirty="0"/>
              <a:t>Embedded analytics with </a:t>
            </a:r>
            <a:r>
              <a:rPr lang="en-US" dirty="0">
                <a:latin typeface="Segoe UI Black" panose="020B0A02040204020203" pitchFamily="34" charset="0"/>
                <a:ea typeface="Segoe UI Black" panose="020B0A02040204020203" pitchFamily="34" charset="0"/>
                <a:cs typeface="Segoe UI Black" panose="020B0A02040204020203" pitchFamily="34" charset="0"/>
              </a:rPr>
              <a:t>Power BI</a:t>
            </a:r>
          </a:p>
        </p:txBody>
      </p:sp>
      <p:sp>
        <p:nvSpPr>
          <p:cNvPr id="5" name="Text Placeholder 4"/>
          <p:cNvSpPr>
            <a:spLocks noGrp="1"/>
          </p:cNvSpPr>
          <p:nvPr>
            <p:ph type="body" sz="quarter" idx="12"/>
          </p:nvPr>
        </p:nvSpPr>
        <p:spPr/>
        <p:txBody>
          <a:bodyPr/>
          <a:lstStyle/>
          <a:p>
            <a:r>
              <a:rPr lang="en-US" dirty="0"/>
              <a:t>Lukasz Pawlowski</a:t>
            </a:r>
          </a:p>
          <a:p>
            <a:r>
              <a:rPr lang="en-US" dirty="0"/>
              <a:t>Senior Program Manager</a:t>
            </a:r>
          </a:p>
        </p:txBody>
      </p:sp>
      <p:sp>
        <p:nvSpPr>
          <p:cNvPr id="6" name="Text Placeholder 5"/>
          <p:cNvSpPr>
            <a:spLocks noGrp="1"/>
          </p:cNvSpPr>
          <p:nvPr>
            <p:ph type="body" sz="quarter" idx="13"/>
          </p:nvPr>
        </p:nvSpPr>
        <p:spPr/>
        <p:txBody>
          <a:bodyPr/>
          <a:lstStyle/>
          <a:p>
            <a:r>
              <a:rPr lang="en-US" dirty="0"/>
              <a:t>TECH-BAAI307</a:t>
            </a:r>
          </a:p>
        </p:txBody>
      </p:sp>
      <p:sp>
        <p:nvSpPr>
          <p:cNvPr id="7" name="Text Placeholder 6"/>
          <p:cNvSpPr>
            <a:spLocks noGrp="1"/>
          </p:cNvSpPr>
          <p:nvPr>
            <p:ph type="body" sz="quarter" idx="14"/>
          </p:nvPr>
        </p:nvSpPr>
        <p:spPr/>
        <p:txBody>
          <a:bodyPr/>
          <a:lstStyle/>
          <a:p>
            <a:r>
              <a:rPr lang="en-US" dirty="0"/>
              <a:t>TECH-BAAI307</a:t>
            </a:r>
          </a:p>
        </p:txBody>
      </p:sp>
    </p:spTree>
    <p:extLst>
      <p:ext uri="{BB962C8B-B14F-4D97-AF65-F5344CB8AC3E}">
        <p14:creationId xmlns:p14="http://schemas.microsoft.com/office/powerpoint/2010/main" val="3788647698"/>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913" y="928415"/>
            <a:ext cx="4737036" cy="693267"/>
          </a:xfrm>
        </p:spPr>
        <p:txBody>
          <a:bodyPr/>
          <a:lstStyle/>
          <a:p>
            <a:r>
              <a:rPr lang="en-US" b="1" dirty="0">
                <a:latin typeface="+mn-lt"/>
              </a:rPr>
              <a:t>Advanced topics</a:t>
            </a:r>
          </a:p>
        </p:txBody>
      </p:sp>
      <p:sp>
        <p:nvSpPr>
          <p:cNvPr id="5" name="Text Placeholder 10"/>
          <p:cNvSpPr txBox="1">
            <a:spLocks/>
          </p:cNvSpPr>
          <p:nvPr/>
        </p:nvSpPr>
        <p:spPr>
          <a:xfrm>
            <a:off x="487178" y="2998024"/>
            <a:ext cx="4033148" cy="3142252"/>
          </a:xfrm>
          <a:prstGeom prst="rect">
            <a:avLst/>
          </a:prstGeom>
        </p:spPr>
        <p:txBody>
          <a:bodyPr vert="horz" wrap="square" lIns="93247" tIns="0" rIns="93247" bIns="93247"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104" indent="-233104" defTabSz="932418">
              <a:spcAft>
                <a:spcPts val="612"/>
              </a:spcAft>
            </a:pPr>
            <a:r>
              <a:rPr lang="en-AU" sz="1836" kern="0" dirty="0">
                <a:solidFill>
                  <a:srgbClr val="FFFFFF"/>
                </a:solidFill>
                <a:ea typeface="Segoe UI Black" panose="020B0A02040204020203" pitchFamily="34" charset="0"/>
              </a:rPr>
              <a:t>Power BI Embedded setup flow</a:t>
            </a:r>
          </a:p>
          <a:p>
            <a:pPr marL="233104" indent="-233104" defTabSz="932418">
              <a:spcAft>
                <a:spcPts val="612"/>
              </a:spcAft>
            </a:pPr>
            <a:r>
              <a:rPr lang="en-AU" sz="1836" kern="0" dirty="0">
                <a:solidFill>
                  <a:srgbClr val="FFFFFF"/>
                </a:solidFill>
                <a:ea typeface="Segoe UI Black" panose="020B0A02040204020203" pitchFamily="34" charset="0"/>
              </a:rPr>
              <a:t>Report access with Embed Token</a:t>
            </a:r>
          </a:p>
          <a:p>
            <a:pPr marL="233104" indent="-233104" defTabSz="932418">
              <a:spcAft>
                <a:spcPts val="612"/>
              </a:spcAft>
            </a:pPr>
            <a:r>
              <a:rPr lang="en-AU" sz="1836" kern="0" dirty="0">
                <a:solidFill>
                  <a:srgbClr val="FFFFFF"/>
                </a:solidFill>
                <a:ea typeface="Segoe UI Black" panose="020B0A02040204020203" pitchFamily="34" charset="0"/>
              </a:rPr>
              <a:t>Row-level security (RLS)</a:t>
            </a:r>
          </a:p>
          <a:p>
            <a:pPr marL="233104" indent="-233104" defTabSz="932418">
              <a:spcAft>
                <a:spcPts val="612"/>
              </a:spcAft>
            </a:pPr>
            <a:r>
              <a:rPr lang="en-AU" sz="1836" kern="0" dirty="0">
                <a:solidFill>
                  <a:srgbClr val="FFFFFF"/>
                </a:solidFill>
                <a:ea typeface="Segoe UI Black" panose="020B0A02040204020203" pitchFamily="34" charset="0"/>
              </a:rPr>
              <a:t>API surface </a:t>
            </a:r>
          </a:p>
        </p:txBody>
      </p:sp>
    </p:spTree>
    <p:extLst>
      <p:ext uri="{BB962C8B-B14F-4D97-AF65-F5344CB8AC3E}">
        <p14:creationId xmlns:p14="http://schemas.microsoft.com/office/powerpoint/2010/main" val="1290601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Power BI embedded setup flow</a:t>
            </a:r>
          </a:p>
        </p:txBody>
      </p:sp>
      <p:sp>
        <p:nvSpPr>
          <p:cNvPr id="151" name="Arrow: Chevron 150"/>
          <p:cNvSpPr/>
          <p:nvPr/>
        </p:nvSpPr>
        <p:spPr>
          <a:xfrm>
            <a:off x="4451500" y="1579523"/>
            <a:ext cx="3910947" cy="905591"/>
          </a:xfrm>
          <a:prstGeom prst="chevron">
            <a:avLst>
              <a:gd name="adj" fmla="val 22517"/>
            </a:avLst>
          </a:prstGeom>
          <a:solidFill>
            <a:schemeClr val="accent1"/>
          </a:solidFill>
          <a:ln>
            <a:noFill/>
          </a:ln>
        </p:spPr>
        <p:txBody>
          <a:bodyPr vert="horz" wrap="square" lIns="182880" tIns="45720" rIns="91440" bIns="45720" rtlCol="0" anchor="ctr">
            <a:noAutofit/>
          </a:body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2917">
                      <a:schemeClr val="bg1"/>
                    </a:gs>
                    <a:gs pos="100000">
                      <a:schemeClr val="bg1"/>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Provision</a:t>
            </a:r>
            <a:endParaRPr kumimoji="0" lang="en-US" sz="2400" b="0" i="0" u="none" strike="noStrike" kern="1200" cap="none" spc="0" normalizeH="0" baseline="0" noProof="0">
              <a:ln w="3175">
                <a:noFill/>
              </a:ln>
              <a:gradFill>
                <a:gsLst>
                  <a:gs pos="2917">
                    <a:schemeClr val="bg1"/>
                  </a:gs>
                  <a:gs pos="100000">
                    <a:schemeClr val="bg1"/>
                  </a:gs>
                </a:gsLst>
                <a:lin ang="5400000" scaled="0"/>
              </a:gradFill>
              <a:effectLst/>
              <a:uLnTx/>
              <a:uFillTx/>
              <a:latin typeface="Segoe UI Semilight"/>
              <a:ea typeface="Segoe UI Black" panose="020B0A02040204020203" pitchFamily="34" charset="0"/>
              <a:cs typeface="Segoe UI Black" panose="020B0A02040204020203" pitchFamily="34" charset="0"/>
            </a:endParaRPr>
          </a:p>
        </p:txBody>
      </p:sp>
      <p:sp>
        <p:nvSpPr>
          <p:cNvPr id="154" name="Arrow: Pentagon 153"/>
          <p:cNvSpPr/>
          <p:nvPr/>
        </p:nvSpPr>
        <p:spPr>
          <a:xfrm>
            <a:off x="457200" y="1579524"/>
            <a:ext cx="4074251" cy="905590"/>
          </a:xfrm>
          <a:prstGeom prst="homePlate">
            <a:avLst>
              <a:gd name="adj" fmla="val 22517"/>
            </a:avLst>
          </a:prstGeom>
          <a:solidFill>
            <a:schemeClr val="accent1"/>
          </a:solidFill>
          <a:ln>
            <a:noFill/>
          </a:ln>
        </p:spPr>
        <p:txBody>
          <a:bodyPr vert="horz" wrap="square" lIns="182880" tIns="45720" rIns="91440" bIns="45720" rtlCol="0" anchor="ctr">
            <a:noAutofit/>
          </a:body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2917">
                      <a:schemeClr val="bg1"/>
                    </a:gs>
                    <a:gs pos="100000">
                      <a:schemeClr val="bg1"/>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Create</a:t>
            </a:r>
            <a:endParaRPr kumimoji="0" lang="en-US" sz="2400" b="0" i="0" u="none" strike="noStrike" kern="1200" cap="none" spc="0" normalizeH="0" baseline="0" noProof="0">
              <a:ln w="3175">
                <a:noFill/>
              </a:ln>
              <a:gradFill>
                <a:gsLst>
                  <a:gs pos="2917">
                    <a:schemeClr val="bg1"/>
                  </a:gs>
                  <a:gs pos="100000">
                    <a:schemeClr val="bg1"/>
                  </a:gs>
                </a:gsLst>
                <a:lin ang="5400000" scaled="0"/>
              </a:gradFill>
              <a:effectLst/>
              <a:uLnTx/>
              <a:uFillTx/>
              <a:latin typeface="Segoe UI Semilight"/>
              <a:ea typeface="Segoe UI Black" panose="020B0A02040204020203" pitchFamily="34" charset="0"/>
              <a:cs typeface="Segoe UI Black" panose="020B0A02040204020203" pitchFamily="34" charset="0"/>
            </a:endParaRPr>
          </a:p>
        </p:txBody>
      </p:sp>
      <p:sp>
        <p:nvSpPr>
          <p:cNvPr id="157" name="Arrow: Chevron 156"/>
          <p:cNvSpPr/>
          <p:nvPr/>
        </p:nvSpPr>
        <p:spPr>
          <a:xfrm>
            <a:off x="8282495" y="1579523"/>
            <a:ext cx="3910947" cy="905591"/>
          </a:xfrm>
          <a:prstGeom prst="chevron">
            <a:avLst>
              <a:gd name="adj" fmla="val 22517"/>
            </a:avLst>
          </a:prstGeom>
          <a:solidFill>
            <a:schemeClr val="accent1"/>
          </a:solidFill>
          <a:ln>
            <a:noFill/>
          </a:ln>
        </p:spPr>
        <p:txBody>
          <a:bodyPr vert="horz" wrap="square" lIns="182880" tIns="45720" rIns="91440" bIns="45720" rtlCol="0" anchor="ctr">
            <a:noAutofit/>
          </a:body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2917">
                      <a:schemeClr val="bg1"/>
                    </a:gs>
                    <a:gs pos="100000">
                      <a:schemeClr val="bg1"/>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Embed</a:t>
            </a:r>
            <a:endParaRPr kumimoji="0" lang="en-US" sz="2400" b="0" i="0" u="none" strike="noStrike" kern="1200" cap="none" spc="0" normalizeH="0" baseline="0" noProof="0">
              <a:ln w="3175">
                <a:noFill/>
              </a:ln>
              <a:gradFill>
                <a:gsLst>
                  <a:gs pos="2917">
                    <a:schemeClr val="bg1"/>
                  </a:gs>
                  <a:gs pos="100000">
                    <a:schemeClr val="bg1"/>
                  </a:gs>
                </a:gsLst>
                <a:lin ang="5400000" scaled="0"/>
              </a:gradFill>
              <a:effectLst/>
              <a:uLnTx/>
              <a:uFillTx/>
              <a:latin typeface="Segoe UI Semilight"/>
              <a:ea typeface="Segoe UI Black" panose="020B0A02040204020203" pitchFamily="34" charset="0"/>
              <a:cs typeface="Segoe UI Black" panose="020B0A02040204020203" pitchFamily="34" charset="0"/>
            </a:endParaRPr>
          </a:p>
        </p:txBody>
      </p:sp>
      <p:grpSp>
        <p:nvGrpSpPr>
          <p:cNvPr id="15" name="Group 14"/>
          <p:cNvGrpSpPr/>
          <p:nvPr/>
        </p:nvGrpSpPr>
        <p:grpSpPr>
          <a:xfrm>
            <a:off x="8282495" y="2485112"/>
            <a:ext cx="3712623" cy="4221190"/>
            <a:chOff x="8282495" y="2485112"/>
            <a:chExt cx="3712623" cy="4221190"/>
          </a:xfrm>
        </p:grpSpPr>
        <p:sp>
          <p:nvSpPr>
            <p:cNvPr id="158" name="Rectangle 157"/>
            <p:cNvSpPr/>
            <p:nvPr/>
          </p:nvSpPr>
          <p:spPr>
            <a:xfrm>
              <a:off x="8282495" y="2485112"/>
              <a:ext cx="3712623" cy="4207788"/>
            </a:xfrm>
            <a:prstGeom prst="rect">
              <a:avLst/>
            </a:prstGeom>
            <a:solidFill>
              <a:schemeClr val="bg1">
                <a:lumMod val="95000"/>
              </a:schemeClr>
            </a:solidFill>
            <a:ln>
              <a:noFill/>
            </a:ln>
          </p:spPr>
          <p:txBody>
            <a:bodyPr vert="horz" wrap="square" lIns="91440" tIns="45720" rIns="91440" bIns="45720" rtlCol="0" anchor="ctr">
              <a:noAutofit/>
            </a:bodyPr>
            <a:lstStyle/>
            <a:p>
              <a:pPr marL="0" marR="0" lvl="0" indent="0" algn="l" defTabSz="914225"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a:ln w="3175">
                  <a:noFill/>
                </a:ln>
                <a:solidFill>
                  <a:prstClr val="white"/>
                </a:solidFill>
                <a:effectLst/>
                <a:uLnTx/>
                <a:uFillTx/>
                <a:latin typeface="Segoe UI Semilight"/>
                <a:ea typeface="Segoe UI Black" panose="020B0A02040204020203" pitchFamily="34" charset="0"/>
                <a:cs typeface="Segoe UI Black" panose="020B0A02040204020203" pitchFamily="34" charset="0"/>
              </a:endParaRPr>
            </a:p>
          </p:txBody>
        </p:sp>
        <p:sp>
          <p:nvSpPr>
            <p:cNvPr id="159" name="Rectangle 158"/>
            <p:cNvSpPr/>
            <p:nvPr/>
          </p:nvSpPr>
          <p:spPr>
            <a:xfrm>
              <a:off x="8282495" y="6660582"/>
              <a:ext cx="3712623" cy="45720"/>
            </a:xfrm>
            <a:prstGeom prst="rect">
              <a:avLst/>
            </a:prstGeom>
            <a:solidFill>
              <a:schemeClr val="accent1"/>
            </a:solidFill>
            <a:ln>
              <a:noFill/>
            </a:ln>
          </p:spPr>
          <p:txBody>
            <a:bodyPr vert="horz" wrap="square" lIns="91440" tIns="45720" rIns="91440" bIns="45720" rtlCol="0" anchor="ctr">
              <a:noAutofit/>
            </a:bodyPr>
            <a:lstStyle/>
            <a:p>
              <a:pPr marL="0" marR="0" lvl="0" indent="0" algn="l" defTabSz="914225"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a:ln w="3175">
                  <a:noFill/>
                </a:ln>
                <a:solidFill>
                  <a:prstClr val="white"/>
                </a:solidFill>
                <a:effectLst/>
                <a:uLnTx/>
                <a:uFillTx/>
                <a:latin typeface="Segoe UI Semilight"/>
                <a:ea typeface="Segoe UI Black" panose="020B0A02040204020203" pitchFamily="34" charset="0"/>
                <a:cs typeface="Segoe UI Black" panose="020B0A02040204020203" pitchFamily="34" charset="0"/>
              </a:endParaRPr>
            </a:p>
          </p:txBody>
        </p:sp>
        <p:sp>
          <p:nvSpPr>
            <p:cNvPr id="162" name="TextBox 161"/>
            <p:cNvSpPr txBox="1"/>
            <p:nvPr/>
          </p:nvSpPr>
          <p:spPr>
            <a:xfrm>
              <a:off x="9833434" y="3801315"/>
              <a:ext cx="610744" cy="169149"/>
            </a:xfrm>
            <a:prstGeom prst="rect">
              <a:avLst/>
            </a:prstGeom>
            <a:noFill/>
          </p:spPr>
          <p:txBody>
            <a:bodyPr wrap="none" lIns="0" tIns="0" rIns="0" bIns="0" rtlCol="0" anchor="ctr">
              <a:spAutoFit/>
            </a:body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gradFill>
                    <a:gsLst>
                      <a:gs pos="2917">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End users</a:t>
              </a:r>
            </a:p>
          </p:txBody>
        </p:sp>
        <p:sp>
          <p:nvSpPr>
            <p:cNvPr id="163" name="Up Arrow 51"/>
            <p:cNvSpPr/>
            <p:nvPr/>
          </p:nvSpPr>
          <p:spPr>
            <a:xfrm>
              <a:off x="9994295" y="4215590"/>
              <a:ext cx="289023" cy="557947"/>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64" name="Group 163"/>
            <p:cNvGrpSpPr/>
            <p:nvPr/>
          </p:nvGrpSpPr>
          <p:grpSpPr>
            <a:xfrm>
              <a:off x="9483887" y="5043936"/>
              <a:ext cx="1309838" cy="1195547"/>
              <a:chOff x="9620411" y="4159423"/>
              <a:chExt cx="974126" cy="889128"/>
            </a:xfrm>
          </p:grpSpPr>
          <p:sp>
            <p:nvSpPr>
              <p:cNvPr id="165" name="TextBox 164"/>
              <p:cNvSpPr txBox="1"/>
              <p:nvPr/>
            </p:nvSpPr>
            <p:spPr>
              <a:xfrm>
                <a:off x="9890503" y="4922755"/>
                <a:ext cx="433944" cy="125796"/>
              </a:xfrm>
              <a:prstGeom prst="rect">
                <a:avLst/>
              </a:prstGeom>
              <a:noFill/>
            </p:spPr>
            <p:txBody>
              <a:bodyPr wrap="none" lIns="0" tIns="0" rIns="0" bIns="0" rtlCol="0" anchor="ctr">
                <a:spAutoFit/>
              </a:body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gradFill>
                      <a:gsLst>
                        <a:gs pos="2917">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Your app</a:t>
                </a:r>
              </a:p>
            </p:txBody>
          </p:sp>
          <p:grpSp>
            <p:nvGrpSpPr>
              <p:cNvPr id="171" name="Group 170"/>
              <p:cNvGrpSpPr/>
              <p:nvPr/>
            </p:nvGrpSpPr>
            <p:grpSpPr>
              <a:xfrm>
                <a:off x="9620411" y="4159423"/>
                <a:ext cx="974126" cy="729453"/>
                <a:chOff x="10467794" y="2369307"/>
                <a:chExt cx="1004386" cy="752113"/>
              </a:xfrm>
              <a:solidFill>
                <a:srgbClr val="282828"/>
              </a:solidFill>
            </p:grpSpPr>
            <p:sp>
              <p:nvSpPr>
                <p:cNvPr id="176" name="Freeform 64"/>
                <p:cNvSpPr>
                  <a:spLocks noChangeAspect="1"/>
                </p:cNvSpPr>
                <p:nvPr/>
              </p:nvSpPr>
              <p:spPr bwMode="auto">
                <a:xfrm>
                  <a:off x="10768048" y="2628306"/>
                  <a:ext cx="375318" cy="374098"/>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chemeClr val="accent1"/>
                </a:solidFill>
                <a:ln w="9525" cap="flat" cmpd="sng" algn="ctr">
                  <a:noFill/>
                  <a:prstDash val="soli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rtl="0" eaLnBrk="1" fontAlgn="auto" latinLnBrk="0" hangingPunct="1">
                    <a:lnSpc>
                      <a:spcPct val="100000"/>
                    </a:lnSpc>
                    <a:spcBef>
                      <a:spcPts val="0"/>
                    </a:spcBef>
                    <a:spcAft>
                      <a:spcPts val="0"/>
                    </a:spcAft>
                    <a:buClrTx/>
                    <a:buSzTx/>
                    <a:buFontTx/>
                    <a:buNone/>
                    <a:tabLst/>
                    <a:defRPr/>
                  </a:pPr>
                  <a:endParaRPr kumimoji="0" lang="en-US" sz="1397" b="0" i="0" u="none" strike="noStrike" kern="0" cap="none" spc="-50" normalizeH="0" baseline="0" noProof="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sp>
              <p:nvSpPr>
                <p:cNvPr id="177" name="Freeform 68"/>
                <p:cNvSpPr/>
                <p:nvPr/>
              </p:nvSpPr>
              <p:spPr>
                <a:xfrm>
                  <a:off x="10467794" y="2369307"/>
                  <a:ext cx="1004386" cy="752113"/>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1"/>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grpSp>
          <p:nvGrpSpPr>
            <p:cNvPr id="178" name="Group 177"/>
            <p:cNvGrpSpPr/>
            <p:nvPr/>
          </p:nvGrpSpPr>
          <p:grpSpPr>
            <a:xfrm>
              <a:off x="9932849" y="3002692"/>
              <a:ext cx="411914" cy="716503"/>
              <a:chOff x="10380304" y="1645920"/>
              <a:chExt cx="499254" cy="868426"/>
            </a:xfrm>
          </p:grpSpPr>
          <p:sp>
            <p:nvSpPr>
              <p:cNvPr id="179" name="Freeform: Shape 178"/>
              <p:cNvSpPr/>
              <p:nvPr/>
            </p:nvSpPr>
            <p:spPr bwMode="auto">
              <a:xfrm>
                <a:off x="10448158" y="1645920"/>
                <a:ext cx="431400" cy="868426"/>
              </a:xfrm>
              <a:custGeom>
                <a:avLst/>
                <a:gdLst>
                  <a:gd name="connsiteX0" fmla="*/ 1401018 w 2337139"/>
                  <a:gd name="connsiteY0" fmla="*/ 997547 h 4629524"/>
                  <a:gd name="connsiteX1" fmla="*/ 1511589 w 2337139"/>
                  <a:gd name="connsiteY1" fmla="*/ 997547 h 4629524"/>
                  <a:gd name="connsiteX2" fmla="*/ 1459157 w 2337139"/>
                  <a:gd name="connsiteY2" fmla="*/ 1188949 h 4629524"/>
                  <a:gd name="connsiteX3" fmla="*/ 1511590 w 2337139"/>
                  <a:gd name="connsiteY3" fmla="*/ 1730470 h 4629524"/>
                  <a:gd name="connsiteX4" fmla="*/ 1401018 w 2337139"/>
                  <a:gd name="connsiteY4" fmla="*/ 1730471 h 4629524"/>
                  <a:gd name="connsiteX5" fmla="*/ 1453450 w 2337139"/>
                  <a:gd name="connsiteY5" fmla="*/ 1188949 h 4629524"/>
                  <a:gd name="connsiteX6" fmla="*/ 1144602 w 2337139"/>
                  <a:gd name="connsiteY6" fmla="*/ 992850 h 4629524"/>
                  <a:gd name="connsiteX7" fmla="*/ 1174291 w 2337139"/>
                  <a:gd name="connsiteY7" fmla="*/ 997546 h 4629524"/>
                  <a:gd name="connsiteX8" fmla="*/ 1234932 w 2337139"/>
                  <a:gd name="connsiteY8" fmla="*/ 997546 h 4629524"/>
                  <a:gd name="connsiteX9" fmla="*/ 1334646 w 2337139"/>
                  <a:gd name="connsiteY9" fmla="*/ 1737723 h 4629524"/>
                  <a:gd name="connsiteX10" fmla="*/ 1577962 w 2337139"/>
                  <a:gd name="connsiteY10" fmla="*/ 1737723 h 4629524"/>
                  <a:gd name="connsiteX11" fmla="*/ 1677676 w 2337139"/>
                  <a:gd name="connsiteY11" fmla="*/ 997547 h 4629524"/>
                  <a:gd name="connsiteX12" fmla="*/ 1782193 w 2337139"/>
                  <a:gd name="connsiteY12" fmla="*/ 997547 h 4629524"/>
                  <a:gd name="connsiteX13" fmla="*/ 1814881 w 2337139"/>
                  <a:gd name="connsiteY13" fmla="*/ 995385 h 4629524"/>
                  <a:gd name="connsiteX14" fmla="*/ 1921588 w 2337139"/>
                  <a:gd name="connsiteY14" fmla="*/ 1080121 h 4629524"/>
                  <a:gd name="connsiteX15" fmla="*/ 2331068 w 2337139"/>
                  <a:gd name="connsiteY15" fmla="*/ 2339699 h 4629524"/>
                  <a:gd name="connsiteX16" fmla="*/ 2251953 w 2337139"/>
                  <a:gd name="connsiteY16" fmla="*/ 2495029 h 4629524"/>
                  <a:gd name="connsiteX17" fmla="*/ 2096624 w 2337139"/>
                  <a:gd name="connsiteY17" fmla="*/ 2415914 h 4629524"/>
                  <a:gd name="connsiteX18" fmla="*/ 1900346 w 2337139"/>
                  <a:gd name="connsiteY18" fmla="*/ 1812157 h 4629524"/>
                  <a:gd name="connsiteX19" fmla="*/ 1900346 w 2337139"/>
                  <a:gd name="connsiteY19" fmla="*/ 3177764 h 4629524"/>
                  <a:gd name="connsiteX20" fmla="*/ 1900346 w 2337139"/>
                  <a:gd name="connsiteY20" fmla="*/ 4413670 h 4629524"/>
                  <a:gd name="connsiteX21" fmla="*/ 1900346 w 2337139"/>
                  <a:gd name="connsiteY21" fmla="*/ 4493865 h 4629524"/>
                  <a:gd name="connsiteX22" fmla="*/ 1764689 w 2337139"/>
                  <a:gd name="connsiteY22" fmla="*/ 4629524 h 4629524"/>
                  <a:gd name="connsiteX23" fmla="*/ 1685477 w 2337139"/>
                  <a:gd name="connsiteY23" fmla="*/ 4629524 h 4629524"/>
                  <a:gd name="connsiteX24" fmla="*/ 1550703 w 2337139"/>
                  <a:gd name="connsiteY24" fmla="*/ 4502637 h 4629524"/>
                  <a:gd name="connsiteX25" fmla="*/ 1543433 w 2337139"/>
                  <a:gd name="connsiteY25" fmla="*/ 4502638 h 4629524"/>
                  <a:gd name="connsiteX26" fmla="*/ 1549819 w 2337139"/>
                  <a:gd name="connsiteY26" fmla="*/ 4477571 h 4629524"/>
                  <a:gd name="connsiteX27" fmla="*/ 1549817 w 2337139"/>
                  <a:gd name="connsiteY27" fmla="*/ 3177764 h 4629524"/>
                  <a:gd name="connsiteX28" fmla="*/ 1549818 w 2337139"/>
                  <a:gd name="connsiteY28" fmla="*/ 3073428 h 4629524"/>
                  <a:gd name="connsiteX29" fmla="*/ 1492620 w 2337139"/>
                  <a:gd name="connsiteY29" fmla="*/ 3016230 h 4629524"/>
                  <a:gd name="connsiteX30" fmla="*/ 1459221 w 2337139"/>
                  <a:gd name="connsiteY30" fmla="*/ 3016230 h 4629524"/>
                  <a:gd name="connsiteX31" fmla="*/ 1402024 w 2337139"/>
                  <a:gd name="connsiteY31" fmla="*/ 3073428 h 4629524"/>
                  <a:gd name="connsiteX32" fmla="*/ 1402024 w 2337139"/>
                  <a:gd name="connsiteY32" fmla="*/ 4477571 h 4629524"/>
                  <a:gd name="connsiteX33" fmla="*/ 1408409 w 2337139"/>
                  <a:gd name="connsiteY33" fmla="*/ 4502637 h 4629524"/>
                  <a:gd name="connsiteX34" fmla="*/ 1401282 w 2337139"/>
                  <a:gd name="connsiteY34" fmla="*/ 4502638 h 4629524"/>
                  <a:gd name="connsiteX35" fmla="*/ 1267791 w 2337139"/>
                  <a:gd name="connsiteY35" fmla="*/ 4629524 h 4629524"/>
                  <a:gd name="connsiteX36" fmla="*/ 1189412 w 2337139"/>
                  <a:gd name="connsiteY36" fmla="*/ 4629524 h 4629524"/>
                  <a:gd name="connsiteX37" fmla="*/ 1055181 w 2337139"/>
                  <a:gd name="connsiteY37" fmla="*/ 4495292 h 4629524"/>
                  <a:gd name="connsiteX38" fmla="*/ 1055181 w 2337139"/>
                  <a:gd name="connsiteY38" fmla="*/ 4464100 h 4629524"/>
                  <a:gd name="connsiteX39" fmla="*/ 1051494 w 2337139"/>
                  <a:gd name="connsiteY39" fmla="*/ 4435145 h 4629524"/>
                  <a:gd name="connsiteX40" fmla="*/ 1051495 w 2337139"/>
                  <a:gd name="connsiteY40" fmla="*/ 4413670 h 4629524"/>
                  <a:gd name="connsiteX41" fmla="*/ 1051495 w 2337139"/>
                  <a:gd name="connsiteY41" fmla="*/ 3167603 h 4629524"/>
                  <a:gd name="connsiteX42" fmla="*/ 1051495 w 2337139"/>
                  <a:gd name="connsiteY42" fmla="*/ 1628526 h 4629524"/>
                  <a:gd name="connsiteX43" fmla="*/ 976935 w 2337139"/>
                  <a:gd name="connsiteY43" fmla="*/ 1793984 h 4629524"/>
                  <a:gd name="connsiteX44" fmla="*/ 976611 w 2337139"/>
                  <a:gd name="connsiteY44" fmla="*/ 1798516 h 4629524"/>
                  <a:gd name="connsiteX45" fmla="*/ 829903 w 2337139"/>
                  <a:gd name="connsiteY45" fmla="*/ 1901845 h 4629524"/>
                  <a:gd name="connsiteX46" fmla="*/ 555091 w 2337139"/>
                  <a:gd name="connsiteY46" fmla="*/ 1854168 h 4629524"/>
                  <a:gd name="connsiteX47" fmla="*/ 555091 w 2337139"/>
                  <a:gd name="connsiteY47" fmla="*/ 1926962 h 4629524"/>
                  <a:gd name="connsiteX48" fmla="*/ 479905 w 2337139"/>
                  <a:gd name="connsiteY48" fmla="*/ 1926962 h 4629524"/>
                  <a:gd name="connsiteX49" fmla="*/ 479905 w 2337139"/>
                  <a:gd name="connsiteY49" fmla="*/ 1841124 h 4629524"/>
                  <a:gd name="connsiteX50" fmla="*/ 142590 w 2337139"/>
                  <a:gd name="connsiteY50" fmla="*/ 1782604 h 4629524"/>
                  <a:gd name="connsiteX51" fmla="*/ 39261 w 2337139"/>
                  <a:gd name="connsiteY51" fmla="*/ 1635896 h 4629524"/>
                  <a:gd name="connsiteX52" fmla="*/ 64977 w 2337139"/>
                  <a:gd name="connsiteY52" fmla="*/ 1581178 h 4629524"/>
                  <a:gd name="connsiteX53" fmla="*/ 0 w 2337139"/>
                  <a:gd name="connsiteY53" fmla="*/ 1523738 h 4629524"/>
                  <a:gd name="connsiteX54" fmla="*/ 78820 w 2337139"/>
                  <a:gd name="connsiteY54" fmla="*/ 1523738 h 4629524"/>
                  <a:gd name="connsiteX55" fmla="*/ 104119 w 2337139"/>
                  <a:gd name="connsiteY55" fmla="*/ 1546103 h 4629524"/>
                  <a:gd name="connsiteX56" fmla="*/ 104268 w 2337139"/>
                  <a:gd name="connsiteY56" fmla="*/ 1546407 h 4629524"/>
                  <a:gd name="connsiteX57" fmla="*/ 185969 w 2337139"/>
                  <a:gd name="connsiteY57" fmla="*/ 1532567 h 4629524"/>
                  <a:gd name="connsiteX58" fmla="*/ 479905 w 2337139"/>
                  <a:gd name="connsiteY58" fmla="*/ 1583562 h 4629524"/>
                  <a:gd name="connsiteX59" fmla="*/ 479905 w 2337139"/>
                  <a:gd name="connsiteY59" fmla="*/ 1523738 h 4629524"/>
                  <a:gd name="connsiteX60" fmla="*/ 555091 w 2337139"/>
                  <a:gd name="connsiteY60" fmla="*/ 1523738 h 4629524"/>
                  <a:gd name="connsiteX61" fmla="*/ 555091 w 2337139"/>
                  <a:gd name="connsiteY61" fmla="*/ 1596606 h 4629524"/>
                  <a:gd name="connsiteX62" fmla="*/ 770676 w 2337139"/>
                  <a:gd name="connsiteY62" fmla="*/ 1634007 h 4629524"/>
                  <a:gd name="connsiteX63" fmla="*/ 1025914 w 2337139"/>
                  <a:gd name="connsiteY63" fmla="*/ 1067603 h 4629524"/>
                  <a:gd name="connsiteX64" fmla="*/ 1144602 w 2337139"/>
                  <a:gd name="connsiteY64" fmla="*/ 992850 h 4629524"/>
                  <a:gd name="connsiteX65" fmla="*/ 1475921 w 2337139"/>
                  <a:gd name="connsiteY65" fmla="*/ 0 h 4629524"/>
                  <a:gd name="connsiteX66" fmla="*/ 1885783 w 2337139"/>
                  <a:gd name="connsiteY66" fmla="*/ 443590 h 4629524"/>
                  <a:gd name="connsiteX67" fmla="*/ 1475921 w 2337139"/>
                  <a:gd name="connsiteY67" fmla="*/ 887180 h 4629524"/>
                  <a:gd name="connsiteX68" fmla="*/ 1066058 w 2337139"/>
                  <a:gd name="connsiteY68" fmla="*/ 443590 h 4629524"/>
                  <a:gd name="connsiteX69" fmla="*/ 1475921 w 2337139"/>
                  <a:gd name="connsiteY69" fmla="*/ 0 h 4629524"/>
                  <a:gd name="connsiteX0" fmla="*/ 1401018 w 2337139"/>
                  <a:gd name="connsiteY0" fmla="*/ 997547 h 4629524"/>
                  <a:gd name="connsiteX1" fmla="*/ 1511589 w 2337139"/>
                  <a:gd name="connsiteY1" fmla="*/ 997547 h 4629524"/>
                  <a:gd name="connsiteX2" fmla="*/ 1459157 w 2337139"/>
                  <a:gd name="connsiteY2" fmla="*/ 1188949 h 4629524"/>
                  <a:gd name="connsiteX3" fmla="*/ 1511590 w 2337139"/>
                  <a:gd name="connsiteY3" fmla="*/ 1730470 h 4629524"/>
                  <a:gd name="connsiteX4" fmla="*/ 1401018 w 2337139"/>
                  <a:gd name="connsiteY4" fmla="*/ 1730471 h 4629524"/>
                  <a:gd name="connsiteX5" fmla="*/ 1453450 w 2337139"/>
                  <a:gd name="connsiteY5" fmla="*/ 1188949 h 4629524"/>
                  <a:gd name="connsiteX6" fmla="*/ 1401018 w 2337139"/>
                  <a:gd name="connsiteY6" fmla="*/ 997547 h 4629524"/>
                  <a:gd name="connsiteX7" fmla="*/ 1144602 w 2337139"/>
                  <a:gd name="connsiteY7" fmla="*/ 992850 h 4629524"/>
                  <a:gd name="connsiteX8" fmla="*/ 1174291 w 2337139"/>
                  <a:gd name="connsiteY8" fmla="*/ 997546 h 4629524"/>
                  <a:gd name="connsiteX9" fmla="*/ 1234932 w 2337139"/>
                  <a:gd name="connsiteY9" fmla="*/ 997546 h 4629524"/>
                  <a:gd name="connsiteX10" fmla="*/ 1334646 w 2337139"/>
                  <a:gd name="connsiteY10" fmla="*/ 1737723 h 4629524"/>
                  <a:gd name="connsiteX11" fmla="*/ 1577962 w 2337139"/>
                  <a:gd name="connsiteY11" fmla="*/ 1737723 h 4629524"/>
                  <a:gd name="connsiteX12" fmla="*/ 1677676 w 2337139"/>
                  <a:gd name="connsiteY12" fmla="*/ 997547 h 4629524"/>
                  <a:gd name="connsiteX13" fmla="*/ 1782193 w 2337139"/>
                  <a:gd name="connsiteY13" fmla="*/ 997547 h 4629524"/>
                  <a:gd name="connsiteX14" fmla="*/ 1814881 w 2337139"/>
                  <a:gd name="connsiteY14" fmla="*/ 995385 h 4629524"/>
                  <a:gd name="connsiteX15" fmla="*/ 1921588 w 2337139"/>
                  <a:gd name="connsiteY15" fmla="*/ 1080121 h 4629524"/>
                  <a:gd name="connsiteX16" fmla="*/ 2331068 w 2337139"/>
                  <a:gd name="connsiteY16" fmla="*/ 2339699 h 4629524"/>
                  <a:gd name="connsiteX17" fmla="*/ 2251953 w 2337139"/>
                  <a:gd name="connsiteY17" fmla="*/ 2495029 h 4629524"/>
                  <a:gd name="connsiteX18" fmla="*/ 2096624 w 2337139"/>
                  <a:gd name="connsiteY18" fmla="*/ 2415914 h 4629524"/>
                  <a:gd name="connsiteX19" fmla="*/ 1900346 w 2337139"/>
                  <a:gd name="connsiteY19" fmla="*/ 1812157 h 4629524"/>
                  <a:gd name="connsiteX20" fmla="*/ 1900346 w 2337139"/>
                  <a:gd name="connsiteY20" fmla="*/ 3177764 h 4629524"/>
                  <a:gd name="connsiteX21" fmla="*/ 1900346 w 2337139"/>
                  <a:gd name="connsiteY21" fmla="*/ 4413670 h 4629524"/>
                  <a:gd name="connsiteX22" fmla="*/ 1900346 w 2337139"/>
                  <a:gd name="connsiteY22" fmla="*/ 4493865 h 4629524"/>
                  <a:gd name="connsiteX23" fmla="*/ 1764689 w 2337139"/>
                  <a:gd name="connsiteY23" fmla="*/ 4629524 h 4629524"/>
                  <a:gd name="connsiteX24" fmla="*/ 1685477 w 2337139"/>
                  <a:gd name="connsiteY24" fmla="*/ 4629524 h 4629524"/>
                  <a:gd name="connsiteX25" fmla="*/ 1550703 w 2337139"/>
                  <a:gd name="connsiteY25" fmla="*/ 4502637 h 4629524"/>
                  <a:gd name="connsiteX26" fmla="*/ 1543433 w 2337139"/>
                  <a:gd name="connsiteY26" fmla="*/ 4502638 h 4629524"/>
                  <a:gd name="connsiteX27" fmla="*/ 1549819 w 2337139"/>
                  <a:gd name="connsiteY27" fmla="*/ 4477571 h 4629524"/>
                  <a:gd name="connsiteX28" fmla="*/ 1549817 w 2337139"/>
                  <a:gd name="connsiteY28" fmla="*/ 3177764 h 4629524"/>
                  <a:gd name="connsiteX29" fmla="*/ 1549818 w 2337139"/>
                  <a:gd name="connsiteY29" fmla="*/ 3073428 h 4629524"/>
                  <a:gd name="connsiteX30" fmla="*/ 1492620 w 2337139"/>
                  <a:gd name="connsiteY30" fmla="*/ 3016230 h 4629524"/>
                  <a:gd name="connsiteX31" fmla="*/ 1459221 w 2337139"/>
                  <a:gd name="connsiteY31" fmla="*/ 3016230 h 4629524"/>
                  <a:gd name="connsiteX32" fmla="*/ 1402024 w 2337139"/>
                  <a:gd name="connsiteY32" fmla="*/ 3073428 h 4629524"/>
                  <a:gd name="connsiteX33" fmla="*/ 1402024 w 2337139"/>
                  <a:gd name="connsiteY33" fmla="*/ 4477571 h 4629524"/>
                  <a:gd name="connsiteX34" fmla="*/ 1408409 w 2337139"/>
                  <a:gd name="connsiteY34" fmla="*/ 4502637 h 4629524"/>
                  <a:gd name="connsiteX35" fmla="*/ 1401282 w 2337139"/>
                  <a:gd name="connsiteY35" fmla="*/ 4502638 h 4629524"/>
                  <a:gd name="connsiteX36" fmla="*/ 1267791 w 2337139"/>
                  <a:gd name="connsiteY36" fmla="*/ 4629524 h 4629524"/>
                  <a:gd name="connsiteX37" fmla="*/ 1189412 w 2337139"/>
                  <a:gd name="connsiteY37" fmla="*/ 4629524 h 4629524"/>
                  <a:gd name="connsiteX38" fmla="*/ 1055181 w 2337139"/>
                  <a:gd name="connsiteY38" fmla="*/ 4495292 h 4629524"/>
                  <a:gd name="connsiteX39" fmla="*/ 1055181 w 2337139"/>
                  <a:gd name="connsiteY39" fmla="*/ 4464100 h 4629524"/>
                  <a:gd name="connsiteX40" fmla="*/ 1051494 w 2337139"/>
                  <a:gd name="connsiteY40" fmla="*/ 4435145 h 4629524"/>
                  <a:gd name="connsiteX41" fmla="*/ 1051495 w 2337139"/>
                  <a:gd name="connsiteY41" fmla="*/ 4413670 h 4629524"/>
                  <a:gd name="connsiteX42" fmla="*/ 1051495 w 2337139"/>
                  <a:gd name="connsiteY42" fmla="*/ 3167603 h 4629524"/>
                  <a:gd name="connsiteX43" fmla="*/ 1051495 w 2337139"/>
                  <a:gd name="connsiteY43" fmla="*/ 1628526 h 4629524"/>
                  <a:gd name="connsiteX44" fmla="*/ 976935 w 2337139"/>
                  <a:gd name="connsiteY44" fmla="*/ 1793984 h 4629524"/>
                  <a:gd name="connsiteX45" fmla="*/ 976611 w 2337139"/>
                  <a:gd name="connsiteY45" fmla="*/ 1798516 h 4629524"/>
                  <a:gd name="connsiteX46" fmla="*/ 829903 w 2337139"/>
                  <a:gd name="connsiteY46" fmla="*/ 1901845 h 4629524"/>
                  <a:gd name="connsiteX47" fmla="*/ 555091 w 2337139"/>
                  <a:gd name="connsiteY47" fmla="*/ 1854168 h 4629524"/>
                  <a:gd name="connsiteX48" fmla="*/ 555091 w 2337139"/>
                  <a:gd name="connsiteY48" fmla="*/ 1926962 h 4629524"/>
                  <a:gd name="connsiteX49" fmla="*/ 479905 w 2337139"/>
                  <a:gd name="connsiteY49" fmla="*/ 1926962 h 4629524"/>
                  <a:gd name="connsiteX50" fmla="*/ 479905 w 2337139"/>
                  <a:gd name="connsiteY50" fmla="*/ 1841124 h 4629524"/>
                  <a:gd name="connsiteX51" fmla="*/ 142590 w 2337139"/>
                  <a:gd name="connsiteY51" fmla="*/ 1782604 h 4629524"/>
                  <a:gd name="connsiteX52" fmla="*/ 39261 w 2337139"/>
                  <a:gd name="connsiteY52" fmla="*/ 1635896 h 4629524"/>
                  <a:gd name="connsiteX53" fmla="*/ 64977 w 2337139"/>
                  <a:gd name="connsiteY53" fmla="*/ 1581178 h 4629524"/>
                  <a:gd name="connsiteX54" fmla="*/ 0 w 2337139"/>
                  <a:gd name="connsiteY54" fmla="*/ 1523738 h 4629524"/>
                  <a:gd name="connsiteX55" fmla="*/ 78820 w 2337139"/>
                  <a:gd name="connsiteY55" fmla="*/ 1523738 h 4629524"/>
                  <a:gd name="connsiteX56" fmla="*/ 104119 w 2337139"/>
                  <a:gd name="connsiteY56" fmla="*/ 1546103 h 4629524"/>
                  <a:gd name="connsiteX57" fmla="*/ 104268 w 2337139"/>
                  <a:gd name="connsiteY57" fmla="*/ 1546407 h 4629524"/>
                  <a:gd name="connsiteX58" fmla="*/ 185969 w 2337139"/>
                  <a:gd name="connsiteY58" fmla="*/ 1532567 h 4629524"/>
                  <a:gd name="connsiteX59" fmla="*/ 479905 w 2337139"/>
                  <a:gd name="connsiteY59" fmla="*/ 1583562 h 4629524"/>
                  <a:gd name="connsiteX60" fmla="*/ 555091 w 2337139"/>
                  <a:gd name="connsiteY60" fmla="*/ 1523738 h 4629524"/>
                  <a:gd name="connsiteX61" fmla="*/ 555091 w 2337139"/>
                  <a:gd name="connsiteY61" fmla="*/ 1596606 h 4629524"/>
                  <a:gd name="connsiteX62" fmla="*/ 770676 w 2337139"/>
                  <a:gd name="connsiteY62" fmla="*/ 1634007 h 4629524"/>
                  <a:gd name="connsiteX63" fmla="*/ 1025914 w 2337139"/>
                  <a:gd name="connsiteY63" fmla="*/ 1067603 h 4629524"/>
                  <a:gd name="connsiteX64" fmla="*/ 1144602 w 2337139"/>
                  <a:gd name="connsiteY64" fmla="*/ 992850 h 4629524"/>
                  <a:gd name="connsiteX65" fmla="*/ 1475921 w 2337139"/>
                  <a:gd name="connsiteY65" fmla="*/ 0 h 4629524"/>
                  <a:gd name="connsiteX66" fmla="*/ 1885783 w 2337139"/>
                  <a:gd name="connsiteY66" fmla="*/ 443590 h 4629524"/>
                  <a:gd name="connsiteX67" fmla="*/ 1475921 w 2337139"/>
                  <a:gd name="connsiteY67" fmla="*/ 887180 h 4629524"/>
                  <a:gd name="connsiteX68" fmla="*/ 1066058 w 2337139"/>
                  <a:gd name="connsiteY68" fmla="*/ 443590 h 4629524"/>
                  <a:gd name="connsiteX69" fmla="*/ 1475921 w 2337139"/>
                  <a:gd name="connsiteY69" fmla="*/ 0 h 4629524"/>
                  <a:gd name="connsiteX0" fmla="*/ 1401018 w 2337139"/>
                  <a:gd name="connsiteY0" fmla="*/ 997547 h 4629524"/>
                  <a:gd name="connsiteX1" fmla="*/ 1511589 w 2337139"/>
                  <a:gd name="connsiteY1" fmla="*/ 997547 h 4629524"/>
                  <a:gd name="connsiteX2" fmla="*/ 1459157 w 2337139"/>
                  <a:gd name="connsiteY2" fmla="*/ 1188949 h 4629524"/>
                  <a:gd name="connsiteX3" fmla="*/ 1511590 w 2337139"/>
                  <a:gd name="connsiteY3" fmla="*/ 1730470 h 4629524"/>
                  <a:gd name="connsiteX4" fmla="*/ 1401018 w 2337139"/>
                  <a:gd name="connsiteY4" fmla="*/ 1730471 h 4629524"/>
                  <a:gd name="connsiteX5" fmla="*/ 1453450 w 2337139"/>
                  <a:gd name="connsiteY5" fmla="*/ 1188949 h 4629524"/>
                  <a:gd name="connsiteX6" fmla="*/ 1401018 w 2337139"/>
                  <a:gd name="connsiteY6" fmla="*/ 997547 h 4629524"/>
                  <a:gd name="connsiteX7" fmla="*/ 1144602 w 2337139"/>
                  <a:gd name="connsiteY7" fmla="*/ 992850 h 4629524"/>
                  <a:gd name="connsiteX8" fmla="*/ 1174291 w 2337139"/>
                  <a:gd name="connsiteY8" fmla="*/ 997546 h 4629524"/>
                  <a:gd name="connsiteX9" fmla="*/ 1234932 w 2337139"/>
                  <a:gd name="connsiteY9" fmla="*/ 997546 h 4629524"/>
                  <a:gd name="connsiteX10" fmla="*/ 1334646 w 2337139"/>
                  <a:gd name="connsiteY10" fmla="*/ 1737723 h 4629524"/>
                  <a:gd name="connsiteX11" fmla="*/ 1577962 w 2337139"/>
                  <a:gd name="connsiteY11" fmla="*/ 1737723 h 4629524"/>
                  <a:gd name="connsiteX12" fmla="*/ 1677676 w 2337139"/>
                  <a:gd name="connsiteY12" fmla="*/ 997547 h 4629524"/>
                  <a:gd name="connsiteX13" fmla="*/ 1782193 w 2337139"/>
                  <a:gd name="connsiteY13" fmla="*/ 997547 h 4629524"/>
                  <a:gd name="connsiteX14" fmla="*/ 1814881 w 2337139"/>
                  <a:gd name="connsiteY14" fmla="*/ 995385 h 4629524"/>
                  <a:gd name="connsiteX15" fmla="*/ 1921588 w 2337139"/>
                  <a:gd name="connsiteY15" fmla="*/ 1080121 h 4629524"/>
                  <a:gd name="connsiteX16" fmla="*/ 2331068 w 2337139"/>
                  <a:gd name="connsiteY16" fmla="*/ 2339699 h 4629524"/>
                  <a:gd name="connsiteX17" fmla="*/ 2251953 w 2337139"/>
                  <a:gd name="connsiteY17" fmla="*/ 2495029 h 4629524"/>
                  <a:gd name="connsiteX18" fmla="*/ 2096624 w 2337139"/>
                  <a:gd name="connsiteY18" fmla="*/ 2415914 h 4629524"/>
                  <a:gd name="connsiteX19" fmla="*/ 1900346 w 2337139"/>
                  <a:gd name="connsiteY19" fmla="*/ 1812157 h 4629524"/>
                  <a:gd name="connsiteX20" fmla="*/ 1900346 w 2337139"/>
                  <a:gd name="connsiteY20" fmla="*/ 3177764 h 4629524"/>
                  <a:gd name="connsiteX21" fmla="*/ 1900346 w 2337139"/>
                  <a:gd name="connsiteY21" fmla="*/ 4413670 h 4629524"/>
                  <a:gd name="connsiteX22" fmla="*/ 1900346 w 2337139"/>
                  <a:gd name="connsiteY22" fmla="*/ 4493865 h 4629524"/>
                  <a:gd name="connsiteX23" fmla="*/ 1764689 w 2337139"/>
                  <a:gd name="connsiteY23" fmla="*/ 4629524 h 4629524"/>
                  <a:gd name="connsiteX24" fmla="*/ 1685477 w 2337139"/>
                  <a:gd name="connsiteY24" fmla="*/ 4629524 h 4629524"/>
                  <a:gd name="connsiteX25" fmla="*/ 1550703 w 2337139"/>
                  <a:gd name="connsiteY25" fmla="*/ 4502637 h 4629524"/>
                  <a:gd name="connsiteX26" fmla="*/ 1543433 w 2337139"/>
                  <a:gd name="connsiteY26" fmla="*/ 4502638 h 4629524"/>
                  <a:gd name="connsiteX27" fmla="*/ 1549819 w 2337139"/>
                  <a:gd name="connsiteY27" fmla="*/ 4477571 h 4629524"/>
                  <a:gd name="connsiteX28" fmla="*/ 1549817 w 2337139"/>
                  <a:gd name="connsiteY28" fmla="*/ 3177764 h 4629524"/>
                  <a:gd name="connsiteX29" fmla="*/ 1549818 w 2337139"/>
                  <a:gd name="connsiteY29" fmla="*/ 3073428 h 4629524"/>
                  <a:gd name="connsiteX30" fmla="*/ 1492620 w 2337139"/>
                  <a:gd name="connsiteY30" fmla="*/ 3016230 h 4629524"/>
                  <a:gd name="connsiteX31" fmla="*/ 1459221 w 2337139"/>
                  <a:gd name="connsiteY31" fmla="*/ 3016230 h 4629524"/>
                  <a:gd name="connsiteX32" fmla="*/ 1402024 w 2337139"/>
                  <a:gd name="connsiteY32" fmla="*/ 3073428 h 4629524"/>
                  <a:gd name="connsiteX33" fmla="*/ 1402024 w 2337139"/>
                  <a:gd name="connsiteY33" fmla="*/ 4477571 h 4629524"/>
                  <a:gd name="connsiteX34" fmla="*/ 1408409 w 2337139"/>
                  <a:gd name="connsiteY34" fmla="*/ 4502637 h 4629524"/>
                  <a:gd name="connsiteX35" fmla="*/ 1401282 w 2337139"/>
                  <a:gd name="connsiteY35" fmla="*/ 4502638 h 4629524"/>
                  <a:gd name="connsiteX36" fmla="*/ 1267791 w 2337139"/>
                  <a:gd name="connsiteY36" fmla="*/ 4629524 h 4629524"/>
                  <a:gd name="connsiteX37" fmla="*/ 1189412 w 2337139"/>
                  <a:gd name="connsiteY37" fmla="*/ 4629524 h 4629524"/>
                  <a:gd name="connsiteX38" fmla="*/ 1055181 w 2337139"/>
                  <a:gd name="connsiteY38" fmla="*/ 4495292 h 4629524"/>
                  <a:gd name="connsiteX39" fmla="*/ 1055181 w 2337139"/>
                  <a:gd name="connsiteY39" fmla="*/ 4464100 h 4629524"/>
                  <a:gd name="connsiteX40" fmla="*/ 1051494 w 2337139"/>
                  <a:gd name="connsiteY40" fmla="*/ 4435145 h 4629524"/>
                  <a:gd name="connsiteX41" fmla="*/ 1051495 w 2337139"/>
                  <a:gd name="connsiteY41" fmla="*/ 4413670 h 4629524"/>
                  <a:gd name="connsiteX42" fmla="*/ 1051495 w 2337139"/>
                  <a:gd name="connsiteY42" fmla="*/ 3167603 h 4629524"/>
                  <a:gd name="connsiteX43" fmla="*/ 1051495 w 2337139"/>
                  <a:gd name="connsiteY43" fmla="*/ 1628526 h 4629524"/>
                  <a:gd name="connsiteX44" fmla="*/ 976935 w 2337139"/>
                  <a:gd name="connsiteY44" fmla="*/ 1793984 h 4629524"/>
                  <a:gd name="connsiteX45" fmla="*/ 976611 w 2337139"/>
                  <a:gd name="connsiteY45" fmla="*/ 1798516 h 4629524"/>
                  <a:gd name="connsiteX46" fmla="*/ 829903 w 2337139"/>
                  <a:gd name="connsiteY46" fmla="*/ 1901845 h 4629524"/>
                  <a:gd name="connsiteX47" fmla="*/ 555091 w 2337139"/>
                  <a:gd name="connsiteY47" fmla="*/ 1854168 h 4629524"/>
                  <a:gd name="connsiteX48" fmla="*/ 555091 w 2337139"/>
                  <a:gd name="connsiteY48" fmla="*/ 1926962 h 4629524"/>
                  <a:gd name="connsiteX49" fmla="*/ 479905 w 2337139"/>
                  <a:gd name="connsiteY49" fmla="*/ 1926962 h 4629524"/>
                  <a:gd name="connsiteX50" fmla="*/ 479905 w 2337139"/>
                  <a:gd name="connsiteY50" fmla="*/ 1841124 h 4629524"/>
                  <a:gd name="connsiteX51" fmla="*/ 142590 w 2337139"/>
                  <a:gd name="connsiteY51" fmla="*/ 1782604 h 4629524"/>
                  <a:gd name="connsiteX52" fmla="*/ 39261 w 2337139"/>
                  <a:gd name="connsiteY52" fmla="*/ 1635896 h 4629524"/>
                  <a:gd name="connsiteX53" fmla="*/ 64977 w 2337139"/>
                  <a:gd name="connsiteY53" fmla="*/ 1581178 h 4629524"/>
                  <a:gd name="connsiteX54" fmla="*/ 0 w 2337139"/>
                  <a:gd name="connsiteY54" fmla="*/ 1523738 h 4629524"/>
                  <a:gd name="connsiteX55" fmla="*/ 78820 w 2337139"/>
                  <a:gd name="connsiteY55" fmla="*/ 1523738 h 4629524"/>
                  <a:gd name="connsiteX56" fmla="*/ 104119 w 2337139"/>
                  <a:gd name="connsiteY56" fmla="*/ 1546103 h 4629524"/>
                  <a:gd name="connsiteX57" fmla="*/ 104268 w 2337139"/>
                  <a:gd name="connsiteY57" fmla="*/ 1546407 h 4629524"/>
                  <a:gd name="connsiteX58" fmla="*/ 185969 w 2337139"/>
                  <a:gd name="connsiteY58" fmla="*/ 1532567 h 4629524"/>
                  <a:gd name="connsiteX59" fmla="*/ 479905 w 2337139"/>
                  <a:gd name="connsiteY59" fmla="*/ 1583562 h 4629524"/>
                  <a:gd name="connsiteX60" fmla="*/ 555091 w 2337139"/>
                  <a:gd name="connsiteY60" fmla="*/ 1596606 h 4629524"/>
                  <a:gd name="connsiteX61" fmla="*/ 770676 w 2337139"/>
                  <a:gd name="connsiteY61" fmla="*/ 1634007 h 4629524"/>
                  <a:gd name="connsiteX62" fmla="*/ 1025914 w 2337139"/>
                  <a:gd name="connsiteY62" fmla="*/ 1067603 h 4629524"/>
                  <a:gd name="connsiteX63" fmla="*/ 1144602 w 2337139"/>
                  <a:gd name="connsiteY63" fmla="*/ 992850 h 4629524"/>
                  <a:gd name="connsiteX64" fmla="*/ 1475921 w 2337139"/>
                  <a:gd name="connsiteY64" fmla="*/ 0 h 4629524"/>
                  <a:gd name="connsiteX65" fmla="*/ 1885783 w 2337139"/>
                  <a:gd name="connsiteY65" fmla="*/ 443590 h 4629524"/>
                  <a:gd name="connsiteX66" fmla="*/ 1475921 w 2337139"/>
                  <a:gd name="connsiteY66" fmla="*/ 887180 h 4629524"/>
                  <a:gd name="connsiteX67" fmla="*/ 1066058 w 2337139"/>
                  <a:gd name="connsiteY67" fmla="*/ 443590 h 4629524"/>
                  <a:gd name="connsiteX68" fmla="*/ 1475921 w 2337139"/>
                  <a:gd name="connsiteY68" fmla="*/ 0 h 4629524"/>
                  <a:gd name="connsiteX0" fmla="*/ 1401018 w 2337139"/>
                  <a:gd name="connsiteY0" fmla="*/ 997547 h 4629524"/>
                  <a:gd name="connsiteX1" fmla="*/ 1511589 w 2337139"/>
                  <a:gd name="connsiteY1" fmla="*/ 997547 h 4629524"/>
                  <a:gd name="connsiteX2" fmla="*/ 1459157 w 2337139"/>
                  <a:gd name="connsiteY2" fmla="*/ 1188949 h 4629524"/>
                  <a:gd name="connsiteX3" fmla="*/ 1511590 w 2337139"/>
                  <a:gd name="connsiteY3" fmla="*/ 1730470 h 4629524"/>
                  <a:gd name="connsiteX4" fmla="*/ 1401018 w 2337139"/>
                  <a:gd name="connsiteY4" fmla="*/ 1730471 h 4629524"/>
                  <a:gd name="connsiteX5" fmla="*/ 1453450 w 2337139"/>
                  <a:gd name="connsiteY5" fmla="*/ 1188949 h 4629524"/>
                  <a:gd name="connsiteX6" fmla="*/ 1401018 w 2337139"/>
                  <a:gd name="connsiteY6" fmla="*/ 997547 h 4629524"/>
                  <a:gd name="connsiteX7" fmla="*/ 1144602 w 2337139"/>
                  <a:gd name="connsiteY7" fmla="*/ 992850 h 4629524"/>
                  <a:gd name="connsiteX8" fmla="*/ 1174291 w 2337139"/>
                  <a:gd name="connsiteY8" fmla="*/ 997546 h 4629524"/>
                  <a:gd name="connsiteX9" fmla="*/ 1234932 w 2337139"/>
                  <a:gd name="connsiteY9" fmla="*/ 997546 h 4629524"/>
                  <a:gd name="connsiteX10" fmla="*/ 1334646 w 2337139"/>
                  <a:gd name="connsiteY10" fmla="*/ 1737723 h 4629524"/>
                  <a:gd name="connsiteX11" fmla="*/ 1577962 w 2337139"/>
                  <a:gd name="connsiteY11" fmla="*/ 1737723 h 4629524"/>
                  <a:gd name="connsiteX12" fmla="*/ 1677676 w 2337139"/>
                  <a:gd name="connsiteY12" fmla="*/ 997547 h 4629524"/>
                  <a:gd name="connsiteX13" fmla="*/ 1782193 w 2337139"/>
                  <a:gd name="connsiteY13" fmla="*/ 997547 h 4629524"/>
                  <a:gd name="connsiteX14" fmla="*/ 1814881 w 2337139"/>
                  <a:gd name="connsiteY14" fmla="*/ 995385 h 4629524"/>
                  <a:gd name="connsiteX15" fmla="*/ 1921588 w 2337139"/>
                  <a:gd name="connsiteY15" fmla="*/ 1080121 h 4629524"/>
                  <a:gd name="connsiteX16" fmla="*/ 2331068 w 2337139"/>
                  <a:gd name="connsiteY16" fmla="*/ 2339699 h 4629524"/>
                  <a:gd name="connsiteX17" fmla="*/ 2251953 w 2337139"/>
                  <a:gd name="connsiteY17" fmla="*/ 2495029 h 4629524"/>
                  <a:gd name="connsiteX18" fmla="*/ 2096624 w 2337139"/>
                  <a:gd name="connsiteY18" fmla="*/ 2415914 h 4629524"/>
                  <a:gd name="connsiteX19" fmla="*/ 1900346 w 2337139"/>
                  <a:gd name="connsiteY19" fmla="*/ 1812157 h 4629524"/>
                  <a:gd name="connsiteX20" fmla="*/ 1900346 w 2337139"/>
                  <a:gd name="connsiteY20" fmla="*/ 3177764 h 4629524"/>
                  <a:gd name="connsiteX21" fmla="*/ 1900346 w 2337139"/>
                  <a:gd name="connsiteY21" fmla="*/ 4413670 h 4629524"/>
                  <a:gd name="connsiteX22" fmla="*/ 1900346 w 2337139"/>
                  <a:gd name="connsiteY22" fmla="*/ 4493865 h 4629524"/>
                  <a:gd name="connsiteX23" fmla="*/ 1764689 w 2337139"/>
                  <a:gd name="connsiteY23" fmla="*/ 4629524 h 4629524"/>
                  <a:gd name="connsiteX24" fmla="*/ 1685477 w 2337139"/>
                  <a:gd name="connsiteY24" fmla="*/ 4629524 h 4629524"/>
                  <a:gd name="connsiteX25" fmla="*/ 1550703 w 2337139"/>
                  <a:gd name="connsiteY25" fmla="*/ 4502637 h 4629524"/>
                  <a:gd name="connsiteX26" fmla="*/ 1543433 w 2337139"/>
                  <a:gd name="connsiteY26" fmla="*/ 4502638 h 4629524"/>
                  <a:gd name="connsiteX27" fmla="*/ 1549819 w 2337139"/>
                  <a:gd name="connsiteY27" fmla="*/ 4477571 h 4629524"/>
                  <a:gd name="connsiteX28" fmla="*/ 1549817 w 2337139"/>
                  <a:gd name="connsiteY28" fmla="*/ 3177764 h 4629524"/>
                  <a:gd name="connsiteX29" fmla="*/ 1549818 w 2337139"/>
                  <a:gd name="connsiteY29" fmla="*/ 3073428 h 4629524"/>
                  <a:gd name="connsiteX30" fmla="*/ 1492620 w 2337139"/>
                  <a:gd name="connsiteY30" fmla="*/ 3016230 h 4629524"/>
                  <a:gd name="connsiteX31" fmla="*/ 1459221 w 2337139"/>
                  <a:gd name="connsiteY31" fmla="*/ 3016230 h 4629524"/>
                  <a:gd name="connsiteX32" fmla="*/ 1402024 w 2337139"/>
                  <a:gd name="connsiteY32" fmla="*/ 3073428 h 4629524"/>
                  <a:gd name="connsiteX33" fmla="*/ 1402024 w 2337139"/>
                  <a:gd name="connsiteY33" fmla="*/ 4477571 h 4629524"/>
                  <a:gd name="connsiteX34" fmla="*/ 1408409 w 2337139"/>
                  <a:gd name="connsiteY34" fmla="*/ 4502637 h 4629524"/>
                  <a:gd name="connsiteX35" fmla="*/ 1401282 w 2337139"/>
                  <a:gd name="connsiteY35" fmla="*/ 4502638 h 4629524"/>
                  <a:gd name="connsiteX36" fmla="*/ 1267791 w 2337139"/>
                  <a:gd name="connsiteY36" fmla="*/ 4629524 h 4629524"/>
                  <a:gd name="connsiteX37" fmla="*/ 1189412 w 2337139"/>
                  <a:gd name="connsiteY37" fmla="*/ 4629524 h 4629524"/>
                  <a:gd name="connsiteX38" fmla="*/ 1055181 w 2337139"/>
                  <a:gd name="connsiteY38" fmla="*/ 4495292 h 4629524"/>
                  <a:gd name="connsiteX39" fmla="*/ 1055181 w 2337139"/>
                  <a:gd name="connsiteY39" fmla="*/ 4464100 h 4629524"/>
                  <a:gd name="connsiteX40" fmla="*/ 1051494 w 2337139"/>
                  <a:gd name="connsiteY40" fmla="*/ 4435145 h 4629524"/>
                  <a:gd name="connsiteX41" fmla="*/ 1051495 w 2337139"/>
                  <a:gd name="connsiteY41" fmla="*/ 4413670 h 4629524"/>
                  <a:gd name="connsiteX42" fmla="*/ 1051495 w 2337139"/>
                  <a:gd name="connsiteY42" fmla="*/ 3167603 h 4629524"/>
                  <a:gd name="connsiteX43" fmla="*/ 1051495 w 2337139"/>
                  <a:gd name="connsiteY43" fmla="*/ 1628526 h 4629524"/>
                  <a:gd name="connsiteX44" fmla="*/ 976935 w 2337139"/>
                  <a:gd name="connsiteY44" fmla="*/ 1793984 h 4629524"/>
                  <a:gd name="connsiteX45" fmla="*/ 976611 w 2337139"/>
                  <a:gd name="connsiteY45" fmla="*/ 1798516 h 4629524"/>
                  <a:gd name="connsiteX46" fmla="*/ 829903 w 2337139"/>
                  <a:gd name="connsiteY46" fmla="*/ 1901845 h 4629524"/>
                  <a:gd name="connsiteX47" fmla="*/ 555091 w 2337139"/>
                  <a:gd name="connsiteY47" fmla="*/ 1854168 h 4629524"/>
                  <a:gd name="connsiteX48" fmla="*/ 479905 w 2337139"/>
                  <a:gd name="connsiteY48" fmla="*/ 1926962 h 4629524"/>
                  <a:gd name="connsiteX49" fmla="*/ 479905 w 2337139"/>
                  <a:gd name="connsiteY49" fmla="*/ 1841124 h 4629524"/>
                  <a:gd name="connsiteX50" fmla="*/ 142590 w 2337139"/>
                  <a:gd name="connsiteY50" fmla="*/ 1782604 h 4629524"/>
                  <a:gd name="connsiteX51" fmla="*/ 39261 w 2337139"/>
                  <a:gd name="connsiteY51" fmla="*/ 1635896 h 4629524"/>
                  <a:gd name="connsiteX52" fmla="*/ 64977 w 2337139"/>
                  <a:gd name="connsiteY52" fmla="*/ 1581178 h 4629524"/>
                  <a:gd name="connsiteX53" fmla="*/ 0 w 2337139"/>
                  <a:gd name="connsiteY53" fmla="*/ 1523738 h 4629524"/>
                  <a:gd name="connsiteX54" fmla="*/ 78820 w 2337139"/>
                  <a:gd name="connsiteY54" fmla="*/ 1523738 h 4629524"/>
                  <a:gd name="connsiteX55" fmla="*/ 104119 w 2337139"/>
                  <a:gd name="connsiteY55" fmla="*/ 1546103 h 4629524"/>
                  <a:gd name="connsiteX56" fmla="*/ 104268 w 2337139"/>
                  <a:gd name="connsiteY56" fmla="*/ 1546407 h 4629524"/>
                  <a:gd name="connsiteX57" fmla="*/ 185969 w 2337139"/>
                  <a:gd name="connsiteY57" fmla="*/ 1532567 h 4629524"/>
                  <a:gd name="connsiteX58" fmla="*/ 479905 w 2337139"/>
                  <a:gd name="connsiteY58" fmla="*/ 1583562 h 4629524"/>
                  <a:gd name="connsiteX59" fmla="*/ 555091 w 2337139"/>
                  <a:gd name="connsiteY59" fmla="*/ 1596606 h 4629524"/>
                  <a:gd name="connsiteX60" fmla="*/ 770676 w 2337139"/>
                  <a:gd name="connsiteY60" fmla="*/ 1634007 h 4629524"/>
                  <a:gd name="connsiteX61" fmla="*/ 1025914 w 2337139"/>
                  <a:gd name="connsiteY61" fmla="*/ 1067603 h 4629524"/>
                  <a:gd name="connsiteX62" fmla="*/ 1144602 w 2337139"/>
                  <a:gd name="connsiteY62" fmla="*/ 992850 h 4629524"/>
                  <a:gd name="connsiteX63" fmla="*/ 1475921 w 2337139"/>
                  <a:gd name="connsiteY63" fmla="*/ 0 h 4629524"/>
                  <a:gd name="connsiteX64" fmla="*/ 1885783 w 2337139"/>
                  <a:gd name="connsiteY64" fmla="*/ 443590 h 4629524"/>
                  <a:gd name="connsiteX65" fmla="*/ 1475921 w 2337139"/>
                  <a:gd name="connsiteY65" fmla="*/ 887180 h 4629524"/>
                  <a:gd name="connsiteX66" fmla="*/ 1066058 w 2337139"/>
                  <a:gd name="connsiteY66" fmla="*/ 443590 h 4629524"/>
                  <a:gd name="connsiteX67" fmla="*/ 1475921 w 2337139"/>
                  <a:gd name="connsiteY67" fmla="*/ 0 h 4629524"/>
                  <a:gd name="connsiteX0" fmla="*/ 1401018 w 2337139"/>
                  <a:gd name="connsiteY0" fmla="*/ 997547 h 4629524"/>
                  <a:gd name="connsiteX1" fmla="*/ 1511589 w 2337139"/>
                  <a:gd name="connsiteY1" fmla="*/ 997547 h 4629524"/>
                  <a:gd name="connsiteX2" fmla="*/ 1459157 w 2337139"/>
                  <a:gd name="connsiteY2" fmla="*/ 1188949 h 4629524"/>
                  <a:gd name="connsiteX3" fmla="*/ 1511590 w 2337139"/>
                  <a:gd name="connsiteY3" fmla="*/ 1730470 h 4629524"/>
                  <a:gd name="connsiteX4" fmla="*/ 1401018 w 2337139"/>
                  <a:gd name="connsiteY4" fmla="*/ 1730471 h 4629524"/>
                  <a:gd name="connsiteX5" fmla="*/ 1453450 w 2337139"/>
                  <a:gd name="connsiteY5" fmla="*/ 1188949 h 4629524"/>
                  <a:gd name="connsiteX6" fmla="*/ 1401018 w 2337139"/>
                  <a:gd name="connsiteY6" fmla="*/ 997547 h 4629524"/>
                  <a:gd name="connsiteX7" fmla="*/ 1144602 w 2337139"/>
                  <a:gd name="connsiteY7" fmla="*/ 992850 h 4629524"/>
                  <a:gd name="connsiteX8" fmla="*/ 1174291 w 2337139"/>
                  <a:gd name="connsiteY8" fmla="*/ 997546 h 4629524"/>
                  <a:gd name="connsiteX9" fmla="*/ 1234932 w 2337139"/>
                  <a:gd name="connsiteY9" fmla="*/ 997546 h 4629524"/>
                  <a:gd name="connsiteX10" fmla="*/ 1334646 w 2337139"/>
                  <a:gd name="connsiteY10" fmla="*/ 1737723 h 4629524"/>
                  <a:gd name="connsiteX11" fmla="*/ 1577962 w 2337139"/>
                  <a:gd name="connsiteY11" fmla="*/ 1737723 h 4629524"/>
                  <a:gd name="connsiteX12" fmla="*/ 1677676 w 2337139"/>
                  <a:gd name="connsiteY12" fmla="*/ 997547 h 4629524"/>
                  <a:gd name="connsiteX13" fmla="*/ 1782193 w 2337139"/>
                  <a:gd name="connsiteY13" fmla="*/ 997547 h 4629524"/>
                  <a:gd name="connsiteX14" fmla="*/ 1814881 w 2337139"/>
                  <a:gd name="connsiteY14" fmla="*/ 995385 h 4629524"/>
                  <a:gd name="connsiteX15" fmla="*/ 1921588 w 2337139"/>
                  <a:gd name="connsiteY15" fmla="*/ 1080121 h 4629524"/>
                  <a:gd name="connsiteX16" fmla="*/ 2331068 w 2337139"/>
                  <a:gd name="connsiteY16" fmla="*/ 2339699 h 4629524"/>
                  <a:gd name="connsiteX17" fmla="*/ 2251953 w 2337139"/>
                  <a:gd name="connsiteY17" fmla="*/ 2495029 h 4629524"/>
                  <a:gd name="connsiteX18" fmla="*/ 2096624 w 2337139"/>
                  <a:gd name="connsiteY18" fmla="*/ 2415914 h 4629524"/>
                  <a:gd name="connsiteX19" fmla="*/ 1900346 w 2337139"/>
                  <a:gd name="connsiteY19" fmla="*/ 1812157 h 4629524"/>
                  <a:gd name="connsiteX20" fmla="*/ 1900346 w 2337139"/>
                  <a:gd name="connsiteY20" fmla="*/ 3177764 h 4629524"/>
                  <a:gd name="connsiteX21" fmla="*/ 1900346 w 2337139"/>
                  <a:gd name="connsiteY21" fmla="*/ 4413670 h 4629524"/>
                  <a:gd name="connsiteX22" fmla="*/ 1900346 w 2337139"/>
                  <a:gd name="connsiteY22" fmla="*/ 4493865 h 4629524"/>
                  <a:gd name="connsiteX23" fmla="*/ 1764689 w 2337139"/>
                  <a:gd name="connsiteY23" fmla="*/ 4629524 h 4629524"/>
                  <a:gd name="connsiteX24" fmla="*/ 1685477 w 2337139"/>
                  <a:gd name="connsiteY24" fmla="*/ 4629524 h 4629524"/>
                  <a:gd name="connsiteX25" fmla="*/ 1550703 w 2337139"/>
                  <a:gd name="connsiteY25" fmla="*/ 4502637 h 4629524"/>
                  <a:gd name="connsiteX26" fmla="*/ 1543433 w 2337139"/>
                  <a:gd name="connsiteY26" fmla="*/ 4502638 h 4629524"/>
                  <a:gd name="connsiteX27" fmla="*/ 1549819 w 2337139"/>
                  <a:gd name="connsiteY27" fmla="*/ 4477571 h 4629524"/>
                  <a:gd name="connsiteX28" fmla="*/ 1549817 w 2337139"/>
                  <a:gd name="connsiteY28" fmla="*/ 3177764 h 4629524"/>
                  <a:gd name="connsiteX29" fmla="*/ 1549818 w 2337139"/>
                  <a:gd name="connsiteY29" fmla="*/ 3073428 h 4629524"/>
                  <a:gd name="connsiteX30" fmla="*/ 1492620 w 2337139"/>
                  <a:gd name="connsiteY30" fmla="*/ 3016230 h 4629524"/>
                  <a:gd name="connsiteX31" fmla="*/ 1459221 w 2337139"/>
                  <a:gd name="connsiteY31" fmla="*/ 3016230 h 4629524"/>
                  <a:gd name="connsiteX32" fmla="*/ 1402024 w 2337139"/>
                  <a:gd name="connsiteY32" fmla="*/ 3073428 h 4629524"/>
                  <a:gd name="connsiteX33" fmla="*/ 1402024 w 2337139"/>
                  <a:gd name="connsiteY33" fmla="*/ 4477571 h 4629524"/>
                  <a:gd name="connsiteX34" fmla="*/ 1408409 w 2337139"/>
                  <a:gd name="connsiteY34" fmla="*/ 4502637 h 4629524"/>
                  <a:gd name="connsiteX35" fmla="*/ 1401282 w 2337139"/>
                  <a:gd name="connsiteY35" fmla="*/ 4502638 h 4629524"/>
                  <a:gd name="connsiteX36" fmla="*/ 1267791 w 2337139"/>
                  <a:gd name="connsiteY36" fmla="*/ 4629524 h 4629524"/>
                  <a:gd name="connsiteX37" fmla="*/ 1189412 w 2337139"/>
                  <a:gd name="connsiteY37" fmla="*/ 4629524 h 4629524"/>
                  <a:gd name="connsiteX38" fmla="*/ 1055181 w 2337139"/>
                  <a:gd name="connsiteY38" fmla="*/ 4495292 h 4629524"/>
                  <a:gd name="connsiteX39" fmla="*/ 1055181 w 2337139"/>
                  <a:gd name="connsiteY39" fmla="*/ 4464100 h 4629524"/>
                  <a:gd name="connsiteX40" fmla="*/ 1051494 w 2337139"/>
                  <a:gd name="connsiteY40" fmla="*/ 4435145 h 4629524"/>
                  <a:gd name="connsiteX41" fmla="*/ 1051495 w 2337139"/>
                  <a:gd name="connsiteY41" fmla="*/ 4413670 h 4629524"/>
                  <a:gd name="connsiteX42" fmla="*/ 1051495 w 2337139"/>
                  <a:gd name="connsiteY42" fmla="*/ 3167603 h 4629524"/>
                  <a:gd name="connsiteX43" fmla="*/ 1051495 w 2337139"/>
                  <a:gd name="connsiteY43" fmla="*/ 1628526 h 4629524"/>
                  <a:gd name="connsiteX44" fmla="*/ 976935 w 2337139"/>
                  <a:gd name="connsiteY44" fmla="*/ 1793984 h 4629524"/>
                  <a:gd name="connsiteX45" fmla="*/ 976611 w 2337139"/>
                  <a:gd name="connsiteY45" fmla="*/ 1798516 h 4629524"/>
                  <a:gd name="connsiteX46" fmla="*/ 829903 w 2337139"/>
                  <a:gd name="connsiteY46" fmla="*/ 1901845 h 4629524"/>
                  <a:gd name="connsiteX47" fmla="*/ 555091 w 2337139"/>
                  <a:gd name="connsiteY47" fmla="*/ 1854168 h 4629524"/>
                  <a:gd name="connsiteX48" fmla="*/ 479905 w 2337139"/>
                  <a:gd name="connsiteY48" fmla="*/ 1841124 h 4629524"/>
                  <a:gd name="connsiteX49" fmla="*/ 142590 w 2337139"/>
                  <a:gd name="connsiteY49" fmla="*/ 1782604 h 4629524"/>
                  <a:gd name="connsiteX50" fmla="*/ 39261 w 2337139"/>
                  <a:gd name="connsiteY50" fmla="*/ 1635896 h 4629524"/>
                  <a:gd name="connsiteX51" fmla="*/ 64977 w 2337139"/>
                  <a:gd name="connsiteY51" fmla="*/ 1581178 h 4629524"/>
                  <a:gd name="connsiteX52" fmla="*/ 0 w 2337139"/>
                  <a:gd name="connsiteY52" fmla="*/ 1523738 h 4629524"/>
                  <a:gd name="connsiteX53" fmla="*/ 78820 w 2337139"/>
                  <a:gd name="connsiteY53" fmla="*/ 1523738 h 4629524"/>
                  <a:gd name="connsiteX54" fmla="*/ 104119 w 2337139"/>
                  <a:gd name="connsiteY54" fmla="*/ 1546103 h 4629524"/>
                  <a:gd name="connsiteX55" fmla="*/ 104268 w 2337139"/>
                  <a:gd name="connsiteY55" fmla="*/ 1546407 h 4629524"/>
                  <a:gd name="connsiteX56" fmla="*/ 185969 w 2337139"/>
                  <a:gd name="connsiteY56" fmla="*/ 1532567 h 4629524"/>
                  <a:gd name="connsiteX57" fmla="*/ 479905 w 2337139"/>
                  <a:gd name="connsiteY57" fmla="*/ 1583562 h 4629524"/>
                  <a:gd name="connsiteX58" fmla="*/ 555091 w 2337139"/>
                  <a:gd name="connsiteY58" fmla="*/ 1596606 h 4629524"/>
                  <a:gd name="connsiteX59" fmla="*/ 770676 w 2337139"/>
                  <a:gd name="connsiteY59" fmla="*/ 1634007 h 4629524"/>
                  <a:gd name="connsiteX60" fmla="*/ 1025914 w 2337139"/>
                  <a:gd name="connsiteY60" fmla="*/ 1067603 h 4629524"/>
                  <a:gd name="connsiteX61" fmla="*/ 1144602 w 2337139"/>
                  <a:gd name="connsiteY61" fmla="*/ 992850 h 4629524"/>
                  <a:gd name="connsiteX62" fmla="*/ 1475921 w 2337139"/>
                  <a:gd name="connsiteY62" fmla="*/ 0 h 4629524"/>
                  <a:gd name="connsiteX63" fmla="*/ 1885783 w 2337139"/>
                  <a:gd name="connsiteY63" fmla="*/ 443590 h 4629524"/>
                  <a:gd name="connsiteX64" fmla="*/ 1475921 w 2337139"/>
                  <a:gd name="connsiteY64" fmla="*/ 887180 h 4629524"/>
                  <a:gd name="connsiteX65" fmla="*/ 1066058 w 2337139"/>
                  <a:gd name="connsiteY65" fmla="*/ 443590 h 4629524"/>
                  <a:gd name="connsiteX66" fmla="*/ 1475921 w 2337139"/>
                  <a:gd name="connsiteY66" fmla="*/ 0 h 4629524"/>
                  <a:gd name="connsiteX0" fmla="*/ 1363646 w 2299767"/>
                  <a:gd name="connsiteY0" fmla="*/ 997547 h 4629524"/>
                  <a:gd name="connsiteX1" fmla="*/ 1474217 w 2299767"/>
                  <a:gd name="connsiteY1" fmla="*/ 997547 h 4629524"/>
                  <a:gd name="connsiteX2" fmla="*/ 1421785 w 2299767"/>
                  <a:gd name="connsiteY2" fmla="*/ 1188949 h 4629524"/>
                  <a:gd name="connsiteX3" fmla="*/ 1474218 w 2299767"/>
                  <a:gd name="connsiteY3" fmla="*/ 1730470 h 4629524"/>
                  <a:gd name="connsiteX4" fmla="*/ 1363646 w 2299767"/>
                  <a:gd name="connsiteY4" fmla="*/ 1730471 h 4629524"/>
                  <a:gd name="connsiteX5" fmla="*/ 1416078 w 2299767"/>
                  <a:gd name="connsiteY5" fmla="*/ 1188949 h 4629524"/>
                  <a:gd name="connsiteX6" fmla="*/ 1363646 w 2299767"/>
                  <a:gd name="connsiteY6" fmla="*/ 997547 h 4629524"/>
                  <a:gd name="connsiteX7" fmla="*/ 1107230 w 2299767"/>
                  <a:gd name="connsiteY7" fmla="*/ 992850 h 4629524"/>
                  <a:gd name="connsiteX8" fmla="*/ 1136919 w 2299767"/>
                  <a:gd name="connsiteY8" fmla="*/ 997546 h 4629524"/>
                  <a:gd name="connsiteX9" fmla="*/ 1197560 w 2299767"/>
                  <a:gd name="connsiteY9" fmla="*/ 997546 h 4629524"/>
                  <a:gd name="connsiteX10" fmla="*/ 1297274 w 2299767"/>
                  <a:gd name="connsiteY10" fmla="*/ 1737723 h 4629524"/>
                  <a:gd name="connsiteX11" fmla="*/ 1540590 w 2299767"/>
                  <a:gd name="connsiteY11" fmla="*/ 1737723 h 4629524"/>
                  <a:gd name="connsiteX12" fmla="*/ 1640304 w 2299767"/>
                  <a:gd name="connsiteY12" fmla="*/ 997547 h 4629524"/>
                  <a:gd name="connsiteX13" fmla="*/ 1744821 w 2299767"/>
                  <a:gd name="connsiteY13" fmla="*/ 997547 h 4629524"/>
                  <a:gd name="connsiteX14" fmla="*/ 1777509 w 2299767"/>
                  <a:gd name="connsiteY14" fmla="*/ 995385 h 4629524"/>
                  <a:gd name="connsiteX15" fmla="*/ 1884216 w 2299767"/>
                  <a:gd name="connsiteY15" fmla="*/ 1080121 h 4629524"/>
                  <a:gd name="connsiteX16" fmla="*/ 2293696 w 2299767"/>
                  <a:gd name="connsiteY16" fmla="*/ 2339699 h 4629524"/>
                  <a:gd name="connsiteX17" fmla="*/ 2214581 w 2299767"/>
                  <a:gd name="connsiteY17" fmla="*/ 2495029 h 4629524"/>
                  <a:gd name="connsiteX18" fmla="*/ 2059252 w 2299767"/>
                  <a:gd name="connsiteY18" fmla="*/ 2415914 h 4629524"/>
                  <a:gd name="connsiteX19" fmla="*/ 1862974 w 2299767"/>
                  <a:gd name="connsiteY19" fmla="*/ 1812157 h 4629524"/>
                  <a:gd name="connsiteX20" fmla="*/ 1862974 w 2299767"/>
                  <a:gd name="connsiteY20" fmla="*/ 3177764 h 4629524"/>
                  <a:gd name="connsiteX21" fmla="*/ 1862974 w 2299767"/>
                  <a:gd name="connsiteY21" fmla="*/ 4413670 h 4629524"/>
                  <a:gd name="connsiteX22" fmla="*/ 1862974 w 2299767"/>
                  <a:gd name="connsiteY22" fmla="*/ 4493865 h 4629524"/>
                  <a:gd name="connsiteX23" fmla="*/ 1727317 w 2299767"/>
                  <a:gd name="connsiteY23" fmla="*/ 4629524 h 4629524"/>
                  <a:gd name="connsiteX24" fmla="*/ 1648105 w 2299767"/>
                  <a:gd name="connsiteY24" fmla="*/ 4629524 h 4629524"/>
                  <a:gd name="connsiteX25" fmla="*/ 1513331 w 2299767"/>
                  <a:gd name="connsiteY25" fmla="*/ 4502637 h 4629524"/>
                  <a:gd name="connsiteX26" fmla="*/ 1506061 w 2299767"/>
                  <a:gd name="connsiteY26" fmla="*/ 4502638 h 4629524"/>
                  <a:gd name="connsiteX27" fmla="*/ 1512447 w 2299767"/>
                  <a:gd name="connsiteY27" fmla="*/ 4477571 h 4629524"/>
                  <a:gd name="connsiteX28" fmla="*/ 1512445 w 2299767"/>
                  <a:gd name="connsiteY28" fmla="*/ 3177764 h 4629524"/>
                  <a:gd name="connsiteX29" fmla="*/ 1512446 w 2299767"/>
                  <a:gd name="connsiteY29" fmla="*/ 3073428 h 4629524"/>
                  <a:gd name="connsiteX30" fmla="*/ 1455248 w 2299767"/>
                  <a:gd name="connsiteY30" fmla="*/ 3016230 h 4629524"/>
                  <a:gd name="connsiteX31" fmla="*/ 1421849 w 2299767"/>
                  <a:gd name="connsiteY31" fmla="*/ 3016230 h 4629524"/>
                  <a:gd name="connsiteX32" fmla="*/ 1364652 w 2299767"/>
                  <a:gd name="connsiteY32" fmla="*/ 3073428 h 4629524"/>
                  <a:gd name="connsiteX33" fmla="*/ 1364652 w 2299767"/>
                  <a:gd name="connsiteY33" fmla="*/ 4477571 h 4629524"/>
                  <a:gd name="connsiteX34" fmla="*/ 1371037 w 2299767"/>
                  <a:gd name="connsiteY34" fmla="*/ 4502637 h 4629524"/>
                  <a:gd name="connsiteX35" fmla="*/ 1363910 w 2299767"/>
                  <a:gd name="connsiteY35" fmla="*/ 4502638 h 4629524"/>
                  <a:gd name="connsiteX36" fmla="*/ 1230419 w 2299767"/>
                  <a:gd name="connsiteY36" fmla="*/ 4629524 h 4629524"/>
                  <a:gd name="connsiteX37" fmla="*/ 1152040 w 2299767"/>
                  <a:gd name="connsiteY37" fmla="*/ 4629524 h 4629524"/>
                  <a:gd name="connsiteX38" fmla="*/ 1017809 w 2299767"/>
                  <a:gd name="connsiteY38" fmla="*/ 4495292 h 4629524"/>
                  <a:gd name="connsiteX39" fmla="*/ 1017809 w 2299767"/>
                  <a:gd name="connsiteY39" fmla="*/ 4464100 h 4629524"/>
                  <a:gd name="connsiteX40" fmla="*/ 1014122 w 2299767"/>
                  <a:gd name="connsiteY40" fmla="*/ 4435145 h 4629524"/>
                  <a:gd name="connsiteX41" fmla="*/ 1014123 w 2299767"/>
                  <a:gd name="connsiteY41" fmla="*/ 4413670 h 4629524"/>
                  <a:gd name="connsiteX42" fmla="*/ 1014123 w 2299767"/>
                  <a:gd name="connsiteY42" fmla="*/ 3167603 h 4629524"/>
                  <a:gd name="connsiteX43" fmla="*/ 1014123 w 2299767"/>
                  <a:gd name="connsiteY43" fmla="*/ 1628526 h 4629524"/>
                  <a:gd name="connsiteX44" fmla="*/ 939563 w 2299767"/>
                  <a:gd name="connsiteY44" fmla="*/ 1793984 h 4629524"/>
                  <a:gd name="connsiteX45" fmla="*/ 939239 w 2299767"/>
                  <a:gd name="connsiteY45" fmla="*/ 1798516 h 4629524"/>
                  <a:gd name="connsiteX46" fmla="*/ 792531 w 2299767"/>
                  <a:gd name="connsiteY46" fmla="*/ 1901845 h 4629524"/>
                  <a:gd name="connsiteX47" fmla="*/ 517719 w 2299767"/>
                  <a:gd name="connsiteY47" fmla="*/ 1854168 h 4629524"/>
                  <a:gd name="connsiteX48" fmla="*/ 442533 w 2299767"/>
                  <a:gd name="connsiteY48" fmla="*/ 1841124 h 4629524"/>
                  <a:gd name="connsiteX49" fmla="*/ 105218 w 2299767"/>
                  <a:gd name="connsiteY49" fmla="*/ 1782604 h 4629524"/>
                  <a:gd name="connsiteX50" fmla="*/ 1889 w 2299767"/>
                  <a:gd name="connsiteY50" fmla="*/ 1635896 h 4629524"/>
                  <a:gd name="connsiteX51" fmla="*/ 27605 w 2299767"/>
                  <a:gd name="connsiteY51" fmla="*/ 1581178 h 4629524"/>
                  <a:gd name="connsiteX52" fmla="*/ 41448 w 2299767"/>
                  <a:gd name="connsiteY52" fmla="*/ 1523738 h 4629524"/>
                  <a:gd name="connsiteX53" fmla="*/ 66747 w 2299767"/>
                  <a:gd name="connsiteY53" fmla="*/ 1546103 h 4629524"/>
                  <a:gd name="connsiteX54" fmla="*/ 66896 w 2299767"/>
                  <a:gd name="connsiteY54" fmla="*/ 1546407 h 4629524"/>
                  <a:gd name="connsiteX55" fmla="*/ 148597 w 2299767"/>
                  <a:gd name="connsiteY55" fmla="*/ 1532567 h 4629524"/>
                  <a:gd name="connsiteX56" fmla="*/ 442533 w 2299767"/>
                  <a:gd name="connsiteY56" fmla="*/ 1583562 h 4629524"/>
                  <a:gd name="connsiteX57" fmla="*/ 517719 w 2299767"/>
                  <a:gd name="connsiteY57" fmla="*/ 1596606 h 4629524"/>
                  <a:gd name="connsiteX58" fmla="*/ 733304 w 2299767"/>
                  <a:gd name="connsiteY58" fmla="*/ 1634007 h 4629524"/>
                  <a:gd name="connsiteX59" fmla="*/ 988542 w 2299767"/>
                  <a:gd name="connsiteY59" fmla="*/ 1067603 h 4629524"/>
                  <a:gd name="connsiteX60" fmla="*/ 1107230 w 2299767"/>
                  <a:gd name="connsiteY60" fmla="*/ 992850 h 4629524"/>
                  <a:gd name="connsiteX61" fmla="*/ 1438549 w 2299767"/>
                  <a:gd name="connsiteY61" fmla="*/ 0 h 4629524"/>
                  <a:gd name="connsiteX62" fmla="*/ 1848411 w 2299767"/>
                  <a:gd name="connsiteY62" fmla="*/ 443590 h 4629524"/>
                  <a:gd name="connsiteX63" fmla="*/ 1438549 w 2299767"/>
                  <a:gd name="connsiteY63" fmla="*/ 887180 h 4629524"/>
                  <a:gd name="connsiteX64" fmla="*/ 1028686 w 2299767"/>
                  <a:gd name="connsiteY64" fmla="*/ 443590 h 4629524"/>
                  <a:gd name="connsiteX65" fmla="*/ 1438549 w 2299767"/>
                  <a:gd name="connsiteY65" fmla="*/ 0 h 4629524"/>
                  <a:gd name="connsiteX0" fmla="*/ 1363646 w 2299767"/>
                  <a:gd name="connsiteY0" fmla="*/ 997547 h 4629524"/>
                  <a:gd name="connsiteX1" fmla="*/ 1474217 w 2299767"/>
                  <a:gd name="connsiteY1" fmla="*/ 997547 h 4629524"/>
                  <a:gd name="connsiteX2" fmla="*/ 1421785 w 2299767"/>
                  <a:gd name="connsiteY2" fmla="*/ 1188949 h 4629524"/>
                  <a:gd name="connsiteX3" fmla="*/ 1474218 w 2299767"/>
                  <a:gd name="connsiteY3" fmla="*/ 1730470 h 4629524"/>
                  <a:gd name="connsiteX4" fmla="*/ 1363646 w 2299767"/>
                  <a:gd name="connsiteY4" fmla="*/ 1730471 h 4629524"/>
                  <a:gd name="connsiteX5" fmla="*/ 1416078 w 2299767"/>
                  <a:gd name="connsiteY5" fmla="*/ 1188949 h 4629524"/>
                  <a:gd name="connsiteX6" fmla="*/ 1363646 w 2299767"/>
                  <a:gd name="connsiteY6" fmla="*/ 997547 h 4629524"/>
                  <a:gd name="connsiteX7" fmla="*/ 1107230 w 2299767"/>
                  <a:gd name="connsiteY7" fmla="*/ 992850 h 4629524"/>
                  <a:gd name="connsiteX8" fmla="*/ 1136919 w 2299767"/>
                  <a:gd name="connsiteY8" fmla="*/ 997546 h 4629524"/>
                  <a:gd name="connsiteX9" fmla="*/ 1197560 w 2299767"/>
                  <a:gd name="connsiteY9" fmla="*/ 997546 h 4629524"/>
                  <a:gd name="connsiteX10" fmla="*/ 1297274 w 2299767"/>
                  <a:gd name="connsiteY10" fmla="*/ 1737723 h 4629524"/>
                  <a:gd name="connsiteX11" fmla="*/ 1540590 w 2299767"/>
                  <a:gd name="connsiteY11" fmla="*/ 1737723 h 4629524"/>
                  <a:gd name="connsiteX12" fmla="*/ 1640304 w 2299767"/>
                  <a:gd name="connsiteY12" fmla="*/ 997547 h 4629524"/>
                  <a:gd name="connsiteX13" fmla="*/ 1744821 w 2299767"/>
                  <a:gd name="connsiteY13" fmla="*/ 997547 h 4629524"/>
                  <a:gd name="connsiteX14" fmla="*/ 1777509 w 2299767"/>
                  <a:gd name="connsiteY14" fmla="*/ 995385 h 4629524"/>
                  <a:gd name="connsiteX15" fmla="*/ 1884216 w 2299767"/>
                  <a:gd name="connsiteY15" fmla="*/ 1080121 h 4629524"/>
                  <a:gd name="connsiteX16" fmla="*/ 2293696 w 2299767"/>
                  <a:gd name="connsiteY16" fmla="*/ 2339699 h 4629524"/>
                  <a:gd name="connsiteX17" fmla="*/ 2214581 w 2299767"/>
                  <a:gd name="connsiteY17" fmla="*/ 2495029 h 4629524"/>
                  <a:gd name="connsiteX18" fmla="*/ 2059252 w 2299767"/>
                  <a:gd name="connsiteY18" fmla="*/ 2415914 h 4629524"/>
                  <a:gd name="connsiteX19" fmla="*/ 1862974 w 2299767"/>
                  <a:gd name="connsiteY19" fmla="*/ 1812157 h 4629524"/>
                  <a:gd name="connsiteX20" fmla="*/ 1862974 w 2299767"/>
                  <a:gd name="connsiteY20" fmla="*/ 3177764 h 4629524"/>
                  <a:gd name="connsiteX21" fmla="*/ 1862974 w 2299767"/>
                  <a:gd name="connsiteY21" fmla="*/ 4413670 h 4629524"/>
                  <a:gd name="connsiteX22" fmla="*/ 1862974 w 2299767"/>
                  <a:gd name="connsiteY22" fmla="*/ 4493865 h 4629524"/>
                  <a:gd name="connsiteX23" fmla="*/ 1727317 w 2299767"/>
                  <a:gd name="connsiteY23" fmla="*/ 4629524 h 4629524"/>
                  <a:gd name="connsiteX24" fmla="*/ 1648105 w 2299767"/>
                  <a:gd name="connsiteY24" fmla="*/ 4629524 h 4629524"/>
                  <a:gd name="connsiteX25" fmla="*/ 1513331 w 2299767"/>
                  <a:gd name="connsiteY25" fmla="*/ 4502637 h 4629524"/>
                  <a:gd name="connsiteX26" fmla="*/ 1506061 w 2299767"/>
                  <a:gd name="connsiteY26" fmla="*/ 4502638 h 4629524"/>
                  <a:gd name="connsiteX27" fmla="*/ 1512447 w 2299767"/>
                  <a:gd name="connsiteY27" fmla="*/ 4477571 h 4629524"/>
                  <a:gd name="connsiteX28" fmla="*/ 1512445 w 2299767"/>
                  <a:gd name="connsiteY28" fmla="*/ 3177764 h 4629524"/>
                  <a:gd name="connsiteX29" fmla="*/ 1512446 w 2299767"/>
                  <a:gd name="connsiteY29" fmla="*/ 3073428 h 4629524"/>
                  <a:gd name="connsiteX30" fmla="*/ 1455248 w 2299767"/>
                  <a:gd name="connsiteY30" fmla="*/ 3016230 h 4629524"/>
                  <a:gd name="connsiteX31" fmla="*/ 1421849 w 2299767"/>
                  <a:gd name="connsiteY31" fmla="*/ 3016230 h 4629524"/>
                  <a:gd name="connsiteX32" fmla="*/ 1364652 w 2299767"/>
                  <a:gd name="connsiteY32" fmla="*/ 3073428 h 4629524"/>
                  <a:gd name="connsiteX33" fmla="*/ 1364652 w 2299767"/>
                  <a:gd name="connsiteY33" fmla="*/ 4477571 h 4629524"/>
                  <a:gd name="connsiteX34" fmla="*/ 1371037 w 2299767"/>
                  <a:gd name="connsiteY34" fmla="*/ 4502637 h 4629524"/>
                  <a:gd name="connsiteX35" fmla="*/ 1363910 w 2299767"/>
                  <a:gd name="connsiteY35" fmla="*/ 4502638 h 4629524"/>
                  <a:gd name="connsiteX36" fmla="*/ 1230419 w 2299767"/>
                  <a:gd name="connsiteY36" fmla="*/ 4629524 h 4629524"/>
                  <a:gd name="connsiteX37" fmla="*/ 1152040 w 2299767"/>
                  <a:gd name="connsiteY37" fmla="*/ 4629524 h 4629524"/>
                  <a:gd name="connsiteX38" fmla="*/ 1017809 w 2299767"/>
                  <a:gd name="connsiteY38" fmla="*/ 4495292 h 4629524"/>
                  <a:gd name="connsiteX39" fmla="*/ 1017809 w 2299767"/>
                  <a:gd name="connsiteY39" fmla="*/ 4464100 h 4629524"/>
                  <a:gd name="connsiteX40" fmla="*/ 1014122 w 2299767"/>
                  <a:gd name="connsiteY40" fmla="*/ 4435145 h 4629524"/>
                  <a:gd name="connsiteX41" fmla="*/ 1014123 w 2299767"/>
                  <a:gd name="connsiteY41" fmla="*/ 4413670 h 4629524"/>
                  <a:gd name="connsiteX42" fmla="*/ 1014123 w 2299767"/>
                  <a:gd name="connsiteY42" fmla="*/ 3167603 h 4629524"/>
                  <a:gd name="connsiteX43" fmla="*/ 1014123 w 2299767"/>
                  <a:gd name="connsiteY43" fmla="*/ 1628526 h 4629524"/>
                  <a:gd name="connsiteX44" fmla="*/ 939563 w 2299767"/>
                  <a:gd name="connsiteY44" fmla="*/ 1793984 h 4629524"/>
                  <a:gd name="connsiteX45" fmla="*/ 939239 w 2299767"/>
                  <a:gd name="connsiteY45" fmla="*/ 1798516 h 4629524"/>
                  <a:gd name="connsiteX46" fmla="*/ 792531 w 2299767"/>
                  <a:gd name="connsiteY46" fmla="*/ 1901845 h 4629524"/>
                  <a:gd name="connsiteX47" fmla="*/ 517719 w 2299767"/>
                  <a:gd name="connsiteY47" fmla="*/ 1854168 h 4629524"/>
                  <a:gd name="connsiteX48" fmla="*/ 442533 w 2299767"/>
                  <a:gd name="connsiteY48" fmla="*/ 1841124 h 4629524"/>
                  <a:gd name="connsiteX49" fmla="*/ 105218 w 2299767"/>
                  <a:gd name="connsiteY49" fmla="*/ 1782604 h 4629524"/>
                  <a:gd name="connsiteX50" fmla="*/ 1889 w 2299767"/>
                  <a:gd name="connsiteY50" fmla="*/ 1635896 h 4629524"/>
                  <a:gd name="connsiteX51" fmla="*/ 27605 w 2299767"/>
                  <a:gd name="connsiteY51" fmla="*/ 1581178 h 4629524"/>
                  <a:gd name="connsiteX52" fmla="*/ 66747 w 2299767"/>
                  <a:gd name="connsiteY52" fmla="*/ 1546103 h 4629524"/>
                  <a:gd name="connsiteX53" fmla="*/ 66896 w 2299767"/>
                  <a:gd name="connsiteY53" fmla="*/ 1546407 h 4629524"/>
                  <a:gd name="connsiteX54" fmla="*/ 148597 w 2299767"/>
                  <a:gd name="connsiteY54" fmla="*/ 1532567 h 4629524"/>
                  <a:gd name="connsiteX55" fmla="*/ 442533 w 2299767"/>
                  <a:gd name="connsiteY55" fmla="*/ 1583562 h 4629524"/>
                  <a:gd name="connsiteX56" fmla="*/ 517719 w 2299767"/>
                  <a:gd name="connsiteY56" fmla="*/ 1596606 h 4629524"/>
                  <a:gd name="connsiteX57" fmla="*/ 733304 w 2299767"/>
                  <a:gd name="connsiteY57" fmla="*/ 1634007 h 4629524"/>
                  <a:gd name="connsiteX58" fmla="*/ 988542 w 2299767"/>
                  <a:gd name="connsiteY58" fmla="*/ 1067603 h 4629524"/>
                  <a:gd name="connsiteX59" fmla="*/ 1107230 w 2299767"/>
                  <a:gd name="connsiteY59" fmla="*/ 992850 h 4629524"/>
                  <a:gd name="connsiteX60" fmla="*/ 1438549 w 2299767"/>
                  <a:gd name="connsiteY60" fmla="*/ 0 h 4629524"/>
                  <a:gd name="connsiteX61" fmla="*/ 1848411 w 2299767"/>
                  <a:gd name="connsiteY61" fmla="*/ 443590 h 4629524"/>
                  <a:gd name="connsiteX62" fmla="*/ 1438549 w 2299767"/>
                  <a:gd name="connsiteY62" fmla="*/ 887180 h 4629524"/>
                  <a:gd name="connsiteX63" fmla="*/ 1028686 w 2299767"/>
                  <a:gd name="connsiteY63" fmla="*/ 443590 h 4629524"/>
                  <a:gd name="connsiteX64" fmla="*/ 1438549 w 2299767"/>
                  <a:gd name="connsiteY64" fmla="*/ 0 h 46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99767" h="4629524">
                    <a:moveTo>
                      <a:pt x="1363646" y="997547"/>
                    </a:moveTo>
                    <a:lnTo>
                      <a:pt x="1474217" y="997547"/>
                    </a:lnTo>
                    <a:lnTo>
                      <a:pt x="1421785" y="1188949"/>
                    </a:lnTo>
                    <a:lnTo>
                      <a:pt x="1474218" y="1730470"/>
                    </a:lnTo>
                    <a:lnTo>
                      <a:pt x="1363646" y="1730471"/>
                    </a:lnTo>
                    <a:lnTo>
                      <a:pt x="1416078" y="1188949"/>
                    </a:lnTo>
                    <a:lnTo>
                      <a:pt x="1363646" y="997547"/>
                    </a:lnTo>
                    <a:close/>
                    <a:moveTo>
                      <a:pt x="1107230" y="992850"/>
                    </a:moveTo>
                    <a:cubicBezTo>
                      <a:pt x="1117157" y="993081"/>
                      <a:pt x="1127155" y="994486"/>
                      <a:pt x="1136919" y="997546"/>
                    </a:cubicBezTo>
                    <a:lnTo>
                      <a:pt x="1197560" y="997546"/>
                    </a:lnTo>
                    <a:lnTo>
                      <a:pt x="1297274" y="1737723"/>
                    </a:lnTo>
                    <a:lnTo>
                      <a:pt x="1540590" y="1737723"/>
                    </a:lnTo>
                    <a:lnTo>
                      <a:pt x="1640304" y="997547"/>
                    </a:lnTo>
                    <a:lnTo>
                      <a:pt x="1744821" y="997547"/>
                    </a:lnTo>
                    <a:cubicBezTo>
                      <a:pt x="1755719" y="994948"/>
                      <a:pt x="1766736" y="994459"/>
                      <a:pt x="1777509" y="995385"/>
                    </a:cubicBezTo>
                    <a:cubicBezTo>
                      <a:pt x="1825368" y="999503"/>
                      <a:pt x="1868432" y="1031567"/>
                      <a:pt x="1884216" y="1080121"/>
                    </a:cubicBezTo>
                    <a:lnTo>
                      <a:pt x="2293696" y="2339699"/>
                    </a:lnTo>
                    <a:cubicBezTo>
                      <a:pt x="2314742" y="2404438"/>
                      <a:pt x="2279321" y="2473983"/>
                      <a:pt x="2214581" y="2495029"/>
                    </a:cubicBezTo>
                    <a:cubicBezTo>
                      <a:pt x="2149841" y="2516076"/>
                      <a:pt x="2080298" y="2480655"/>
                      <a:pt x="2059252" y="2415914"/>
                    </a:cubicBezTo>
                    <a:lnTo>
                      <a:pt x="1862974" y="1812157"/>
                    </a:lnTo>
                    <a:lnTo>
                      <a:pt x="1862974" y="3177764"/>
                    </a:lnTo>
                    <a:lnTo>
                      <a:pt x="1862974" y="4413670"/>
                    </a:lnTo>
                    <a:lnTo>
                      <a:pt x="1862974" y="4493865"/>
                    </a:lnTo>
                    <a:cubicBezTo>
                      <a:pt x="1862975" y="4568787"/>
                      <a:pt x="1802239" y="4629524"/>
                      <a:pt x="1727317" y="4629524"/>
                    </a:cubicBezTo>
                    <a:lnTo>
                      <a:pt x="1648105" y="4629524"/>
                    </a:lnTo>
                    <a:cubicBezTo>
                      <a:pt x="1576142" y="4629524"/>
                      <a:pt x="1517267" y="4573491"/>
                      <a:pt x="1513331" y="4502637"/>
                    </a:cubicBezTo>
                    <a:lnTo>
                      <a:pt x="1506061" y="4502638"/>
                    </a:lnTo>
                    <a:cubicBezTo>
                      <a:pt x="1510327" y="4495252"/>
                      <a:pt x="1512447" y="4486660"/>
                      <a:pt x="1512447" y="4477571"/>
                    </a:cubicBezTo>
                    <a:cubicBezTo>
                      <a:pt x="1512446" y="4044302"/>
                      <a:pt x="1512446" y="3611033"/>
                      <a:pt x="1512445" y="3177764"/>
                    </a:cubicBezTo>
                    <a:cubicBezTo>
                      <a:pt x="1512445" y="3142985"/>
                      <a:pt x="1512446" y="3108207"/>
                      <a:pt x="1512446" y="3073428"/>
                    </a:cubicBezTo>
                    <a:cubicBezTo>
                      <a:pt x="1512446" y="3041839"/>
                      <a:pt x="1486838" y="3016231"/>
                      <a:pt x="1455248" y="3016230"/>
                    </a:cubicBezTo>
                    <a:lnTo>
                      <a:pt x="1421849" y="3016230"/>
                    </a:lnTo>
                    <a:cubicBezTo>
                      <a:pt x="1390260" y="3016231"/>
                      <a:pt x="1364652" y="3041839"/>
                      <a:pt x="1364652" y="3073428"/>
                    </a:cubicBezTo>
                    <a:lnTo>
                      <a:pt x="1364652" y="4477571"/>
                    </a:lnTo>
                    <a:cubicBezTo>
                      <a:pt x="1364652" y="4486658"/>
                      <a:pt x="1366771" y="4495250"/>
                      <a:pt x="1371037" y="4502637"/>
                    </a:cubicBezTo>
                    <a:lnTo>
                      <a:pt x="1363910" y="4502638"/>
                    </a:lnTo>
                    <a:cubicBezTo>
                      <a:pt x="1360624" y="4573372"/>
                      <a:pt x="1302079" y="4629523"/>
                      <a:pt x="1230419" y="4629524"/>
                    </a:cubicBezTo>
                    <a:lnTo>
                      <a:pt x="1152040" y="4629524"/>
                    </a:lnTo>
                    <a:cubicBezTo>
                      <a:pt x="1077907" y="4629524"/>
                      <a:pt x="1017809" y="4569426"/>
                      <a:pt x="1017809" y="4495292"/>
                    </a:cubicBezTo>
                    <a:lnTo>
                      <a:pt x="1017809" y="4464100"/>
                    </a:lnTo>
                    <a:cubicBezTo>
                      <a:pt x="1015290" y="4454856"/>
                      <a:pt x="1014122" y="4445137"/>
                      <a:pt x="1014122" y="4435145"/>
                    </a:cubicBezTo>
                    <a:cubicBezTo>
                      <a:pt x="1014122" y="4427987"/>
                      <a:pt x="1014123" y="4420828"/>
                      <a:pt x="1014123" y="4413670"/>
                    </a:cubicBezTo>
                    <a:lnTo>
                      <a:pt x="1014123" y="3167603"/>
                    </a:lnTo>
                    <a:lnTo>
                      <a:pt x="1014123" y="1628526"/>
                    </a:lnTo>
                    <a:lnTo>
                      <a:pt x="939563" y="1793984"/>
                    </a:lnTo>
                    <a:cubicBezTo>
                      <a:pt x="939730" y="1795527"/>
                      <a:pt x="939498" y="1797021"/>
                      <a:pt x="939239" y="1798516"/>
                    </a:cubicBezTo>
                    <a:cubicBezTo>
                      <a:pt x="927260" y="1867562"/>
                      <a:pt x="861577" y="1913824"/>
                      <a:pt x="792531" y="1901845"/>
                    </a:cubicBezTo>
                    <a:lnTo>
                      <a:pt x="517719" y="1854168"/>
                    </a:lnTo>
                    <a:lnTo>
                      <a:pt x="442533" y="1841124"/>
                    </a:lnTo>
                    <a:lnTo>
                      <a:pt x="105218" y="1782604"/>
                    </a:lnTo>
                    <a:cubicBezTo>
                      <a:pt x="36172" y="1770625"/>
                      <a:pt x="-10090" y="1704942"/>
                      <a:pt x="1889" y="1635896"/>
                    </a:cubicBezTo>
                    <a:cubicBezTo>
                      <a:pt x="5534" y="1614886"/>
                      <a:pt x="14152" y="1595984"/>
                      <a:pt x="27605" y="1581178"/>
                    </a:cubicBezTo>
                    <a:lnTo>
                      <a:pt x="66747" y="1546103"/>
                    </a:lnTo>
                    <a:cubicBezTo>
                      <a:pt x="66797" y="1546204"/>
                      <a:pt x="66846" y="1546306"/>
                      <a:pt x="66896" y="1546407"/>
                    </a:cubicBezTo>
                    <a:cubicBezTo>
                      <a:pt x="90818" y="1532848"/>
                      <a:pt x="119407" y="1527503"/>
                      <a:pt x="148597" y="1532567"/>
                    </a:cubicBezTo>
                    <a:lnTo>
                      <a:pt x="442533" y="1583562"/>
                    </a:lnTo>
                    <a:lnTo>
                      <a:pt x="517719" y="1596606"/>
                    </a:lnTo>
                    <a:lnTo>
                      <a:pt x="733304" y="1634007"/>
                    </a:lnTo>
                    <a:lnTo>
                      <a:pt x="988542" y="1067603"/>
                    </a:lnTo>
                    <a:cubicBezTo>
                      <a:pt x="1010135" y="1019686"/>
                      <a:pt x="1057796" y="991701"/>
                      <a:pt x="1107230" y="992850"/>
                    </a:cubicBezTo>
                    <a:close/>
                    <a:moveTo>
                      <a:pt x="1438549" y="0"/>
                    </a:moveTo>
                    <a:cubicBezTo>
                      <a:pt x="1664909" y="0"/>
                      <a:pt x="1848411" y="198602"/>
                      <a:pt x="1848411" y="443590"/>
                    </a:cubicBezTo>
                    <a:cubicBezTo>
                      <a:pt x="1848411" y="688578"/>
                      <a:pt x="1664909" y="887180"/>
                      <a:pt x="1438549" y="887180"/>
                    </a:cubicBezTo>
                    <a:cubicBezTo>
                      <a:pt x="1212188" y="887180"/>
                      <a:pt x="1028687" y="688578"/>
                      <a:pt x="1028686" y="443590"/>
                    </a:cubicBezTo>
                    <a:cubicBezTo>
                      <a:pt x="1028686" y="198602"/>
                      <a:pt x="1212188" y="0"/>
                      <a:pt x="1438549" y="0"/>
                    </a:cubicBezTo>
                    <a:close/>
                  </a:path>
                </a:pathLst>
              </a:custGeom>
              <a:solidFill>
                <a:schemeClr val="accent1"/>
              </a:solidFill>
              <a:ln>
                <a:noFill/>
              </a:ln>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180" name="Group 179"/>
              <p:cNvGrpSpPr/>
              <p:nvPr/>
            </p:nvGrpSpPr>
            <p:grpSpPr>
              <a:xfrm>
                <a:off x="10380304" y="1767585"/>
                <a:ext cx="105870" cy="203456"/>
                <a:chOff x="10466663" y="1859024"/>
                <a:chExt cx="358357" cy="688675"/>
              </a:xfrm>
            </p:grpSpPr>
            <p:sp>
              <p:nvSpPr>
                <p:cNvPr id="181" name="Freeform: Shape 180"/>
                <p:cNvSpPr/>
                <p:nvPr/>
              </p:nvSpPr>
              <p:spPr bwMode="auto">
                <a:xfrm>
                  <a:off x="10466663" y="1859024"/>
                  <a:ext cx="358357" cy="688675"/>
                </a:xfrm>
                <a:custGeom>
                  <a:avLst/>
                  <a:gdLst>
                    <a:gd name="connsiteX0" fmla="*/ 55812 w 442366"/>
                    <a:gd name="connsiteY0" fmla="*/ 56539 h 850120"/>
                    <a:gd name="connsiteX1" fmla="*/ 41588 w 442366"/>
                    <a:gd name="connsiteY1" fmla="*/ 70764 h 850120"/>
                    <a:gd name="connsiteX2" fmla="*/ 41588 w 442366"/>
                    <a:gd name="connsiteY2" fmla="*/ 662393 h 850120"/>
                    <a:gd name="connsiteX3" fmla="*/ 55812 w 442366"/>
                    <a:gd name="connsiteY3" fmla="*/ 676617 h 850120"/>
                    <a:gd name="connsiteX4" fmla="*/ 386555 w 442366"/>
                    <a:gd name="connsiteY4" fmla="*/ 676617 h 850120"/>
                    <a:gd name="connsiteX5" fmla="*/ 400779 w 442366"/>
                    <a:gd name="connsiteY5" fmla="*/ 662393 h 850120"/>
                    <a:gd name="connsiteX6" fmla="*/ 400779 w 442366"/>
                    <a:gd name="connsiteY6" fmla="*/ 70764 h 850120"/>
                    <a:gd name="connsiteX7" fmla="*/ 386555 w 442366"/>
                    <a:gd name="connsiteY7" fmla="*/ 56539 h 850120"/>
                    <a:gd name="connsiteX8" fmla="*/ 24105 w 442366"/>
                    <a:gd name="connsiteY8" fmla="*/ 0 h 850120"/>
                    <a:gd name="connsiteX9" fmla="*/ 418262 w 442366"/>
                    <a:gd name="connsiteY9" fmla="*/ 0 h 850120"/>
                    <a:gd name="connsiteX10" fmla="*/ 442366 w 442366"/>
                    <a:gd name="connsiteY10" fmla="*/ 24105 h 850120"/>
                    <a:gd name="connsiteX11" fmla="*/ 442366 w 442366"/>
                    <a:gd name="connsiteY11" fmla="*/ 826015 h 850120"/>
                    <a:gd name="connsiteX12" fmla="*/ 418262 w 442366"/>
                    <a:gd name="connsiteY12" fmla="*/ 850120 h 850120"/>
                    <a:gd name="connsiteX13" fmla="*/ 24105 w 442366"/>
                    <a:gd name="connsiteY13" fmla="*/ 850120 h 850120"/>
                    <a:gd name="connsiteX14" fmla="*/ 0 w 442366"/>
                    <a:gd name="connsiteY14" fmla="*/ 826015 h 850120"/>
                    <a:gd name="connsiteX15" fmla="*/ 0 w 442366"/>
                    <a:gd name="connsiteY15" fmla="*/ 24105 h 850120"/>
                    <a:gd name="connsiteX16" fmla="*/ 24105 w 442366"/>
                    <a:gd name="connsiteY16" fmla="*/ 0 h 85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366" h="850120">
                      <a:moveTo>
                        <a:pt x="55812" y="56539"/>
                      </a:moveTo>
                      <a:cubicBezTo>
                        <a:pt x="47956" y="56539"/>
                        <a:pt x="41588" y="62908"/>
                        <a:pt x="41588" y="70764"/>
                      </a:cubicBezTo>
                      <a:lnTo>
                        <a:pt x="41588" y="662393"/>
                      </a:lnTo>
                      <a:cubicBezTo>
                        <a:pt x="41588" y="670249"/>
                        <a:pt x="47956" y="676617"/>
                        <a:pt x="55812" y="676617"/>
                      </a:cubicBezTo>
                      <a:lnTo>
                        <a:pt x="386555" y="676617"/>
                      </a:lnTo>
                      <a:cubicBezTo>
                        <a:pt x="394411" y="676617"/>
                        <a:pt x="400779" y="670249"/>
                        <a:pt x="400779" y="662393"/>
                      </a:cubicBezTo>
                      <a:lnTo>
                        <a:pt x="400779" y="70764"/>
                      </a:lnTo>
                      <a:cubicBezTo>
                        <a:pt x="400779" y="62908"/>
                        <a:pt x="394411" y="56539"/>
                        <a:pt x="386555" y="56539"/>
                      </a:cubicBezTo>
                      <a:close/>
                      <a:moveTo>
                        <a:pt x="24105" y="0"/>
                      </a:moveTo>
                      <a:lnTo>
                        <a:pt x="418262" y="0"/>
                      </a:lnTo>
                      <a:cubicBezTo>
                        <a:pt x="431574" y="0"/>
                        <a:pt x="442366" y="10792"/>
                        <a:pt x="442366" y="24105"/>
                      </a:cubicBezTo>
                      <a:lnTo>
                        <a:pt x="442366" y="826015"/>
                      </a:lnTo>
                      <a:cubicBezTo>
                        <a:pt x="442366" y="839328"/>
                        <a:pt x="431574" y="850120"/>
                        <a:pt x="418262" y="850120"/>
                      </a:cubicBezTo>
                      <a:lnTo>
                        <a:pt x="24105" y="850120"/>
                      </a:lnTo>
                      <a:cubicBezTo>
                        <a:pt x="10792" y="850120"/>
                        <a:pt x="0" y="839328"/>
                        <a:pt x="0" y="826015"/>
                      </a:cubicBezTo>
                      <a:lnTo>
                        <a:pt x="0" y="24105"/>
                      </a:lnTo>
                      <a:cubicBezTo>
                        <a:pt x="0" y="10792"/>
                        <a:pt x="10792" y="0"/>
                        <a:pt x="24105" y="0"/>
                      </a:cubicBezTo>
                      <a:close/>
                    </a:path>
                  </a:pathLst>
                </a:custGeom>
                <a:solidFill>
                  <a:schemeClr val="accent1"/>
                </a:solidFill>
                <a:ln>
                  <a:noFill/>
                </a:ln>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82" name="Rectangle: Rounded Corners 181"/>
                <p:cNvSpPr/>
                <p:nvPr/>
              </p:nvSpPr>
              <p:spPr bwMode="auto">
                <a:xfrm>
                  <a:off x="10600468" y="2461064"/>
                  <a:ext cx="90747" cy="35899"/>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4" name="Rectangle: Rounded Corners 183"/>
                <p:cNvSpPr/>
                <p:nvPr/>
              </p:nvSpPr>
              <p:spPr bwMode="auto">
                <a:xfrm>
                  <a:off x="10580274" y="1876247"/>
                  <a:ext cx="131134" cy="12134"/>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grpSp>
        <p:nvGrpSpPr>
          <p:cNvPr id="13" name="Group 12"/>
          <p:cNvGrpSpPr/>
          <p:nvPr/>
        </p:nvGrpSpPr>
        <p:grpSpPr>
          <a:xfrm>
            <a:off x="460527" y="2485112"/>
            <a:ext cx="3858079" cy="4221190"/>
            <a:chOff x="460527" y="2485112"/>
            <a:chExt cx="3858079" cy="4221190"/>
          </a:xfrm>
        </p:grpSpPr>
        <p:sp>
          <p:nvSpPr>
            <p:cNvPr id="155" name="Rectangle 154"/>
            <p:cNvSpPr/>
            <p:nvPr/>
          </p:nvSpPr>
          <p:spPr>
            <a:xfrm>
              <a:off x="460527" y="2485112"/>
              <a:ext cx="3858079" cy="4207788"/>
            </a:xfrm>
            <a:prstGeom prst="rect">
              <a:avLst/>
            </a:prstGeom>
            <a:solidFill>
              <a:schemeClr val="bg1">
                <a:lumMod val="95000"/>
              </a:schemeClr>
            </a:solidFill>
            <a:ln>
              <a:noFill/>
            </a:ln>
          </p:spPr>
          <p:txBody>
            <a:bodyPr vert="horz" wrap="square" lIns="91440" tIns="45720" rIns="91440" bIns="45720" rtlCol="0" anchor="ctr">
              <a:noAutofit/>
            </a:bodyPr>
            <a:lstStyle/>
            <a:p>
              <a:pPr marL="0" marR="0" lvl="0" indent="0" algn="l" defTabSz="914225"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a:ln w="3175">
                  <a:noFill/>
                </a:ln>
                <a:solidFill>
                  <a:prstClr val="white"/>
                </a:solidFill>
                <a:effectLst/>
                <a:uLnTx/>
                <a:uFillTx/>
                <a:latin typeface="Segoe UI Semilight"/>
                <a:ea typeface="Segoe UI Black" panose="020B0A02040204020203" pitchFamily="34" charset="0"/>
                <a:cs typeface="Segoe UI Black" panose="020B0A02040204020203" pitchFamily="34" charset="0"/>
              </a:endParaRPr>
            </a:p>
          </p:txBody>
        </p:sp>
        <p:sp>
          <p:nvSpPr>
            <p:cNvPr id="156" name="Rectangle 155"/>
            <p:cNvSpPr/>
            <p:nvPr/>
          </p:nvSpPr>
          <p:spPr>
            <a:xfrm>
              <a:off x="460527" y="6660582"/>
              <a:ext cx="3858079" cy="45720"/>
            </a:xfrm>
            <a:prstGeom prst="rect">
              <a:avLst/>
            </a:prstGeom>
            <a:solidFill>
              <a:schemeClr val="accent1"/>
            </a:solidFill>
            <a:ln>
              <a:noFill/>
            </a:ln>
          </p:spPr>
          <p:txBody>
            <a:bodyPr vert="horz" wrap="square" lIns="91440" tIns="45720" rIns="91440" bIns="45720" rtlCol="0" anchor="ctr">
              <a:noAutofit/>
            </a:bodyPr>
            <a:lstStyle/>
            <a:p>
              <a:pPr marL="0" marR="0" lvl="0" indent="0" algn="l" defTabSz="914225"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a:ln w="3175">
                  <a:noFill/>
                </a:ln>
                <a:solidFill>
                  <a:prstClr val="white"/>
                </a:solidFill>
                <a:effectLst/>
                <a:uLnTx/>
                <a:uFillTx/>
                <a:latin typeface="Segoe UI Semilight"/>
                <a:ea typeface="Segoe UI Black" panose="020B0A02040204020203" pitchFamily="34" charset="0"/>
                <a:cs typeface="Segoe UI Black" panose="020B0A02040204020203" pitchFamily="34" charset="0"/>
              </a:endParaRPr>
            </a:p>
          </p:txBody>
        </p:sp>
        <p:sp>
          <p:nvSpPr>
            <p:cNvPr id="160" name="TextBox 159"/>
            <p:cNvSpPr txBox="1"/>
            <p:nvPr/>
          </p:nvSpPr>
          <p:spPr>
            <a:xfrm>
              <a:off x="2006192" y="3537777"/>
              <a:ext cx="766749" cy="261482"/>
            </a:xfrm>
            <a:prstGeom prst="rect">
              <a:avLst/>
            </a:prstGeom>
            <a:noFill/>
          </p:spPr>
          <p:txBody>
            <a:bodyPr wrap="none" lIns="146304" rIns="146304" rtlCol="0" anchor="ctr">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gradFill>
                    <a:gsLst>
                      <a:gs pos="2917">
                        <a:schemeClr val="tx1"/>
                      </a:gs>
                      <a:gs pos="100000">
                        <a:schemeClr val="tx1"/>
                      </a:gs>
                    </a:gsLst>
                  </a:gradFill>
                  <a:effectLst/>
                  <a:uLnTx/>
                  <a:uFillTx/>
                  <a:latin typeface="Segoe UI Semibold" panose="020B0702040204020203" pitchFamily="34" charset="0"/>
                  <a:ea typeface="+mn-ea"/>
                  <a:cs typeface="Segoe UI Semibold" panose="020B0702040204020203" pitchFamily="34" charset="0"/>
                </a:rPr>
                <a:t>Analyst</a:t>
              </a:r>
            </a:p>
          </p:txBody>
        </p:sp>
        <p:sp>
          <p:nvSpPr>
            <p:cNvPr id="161" name="Freeform: Shape 160"/>
            <p:cNvSpPr/>
            <p:nvPr/>
          </p:nvSpPr>
          <p:spPr>
            <a:xfrm>
              <a:off x="2134939" y="2925509"/>
              <a:ext cx="509255" cy="612268"/>
            </a:xfrm>
            <a:custGeom>
              <a:avLst/>
              <a:gdLst>
                <a:gd name="connsiteX0" fmla="*/ 239662 w 479324"/>
                <a:gd name="connsiteY0" fmla="*/ 278848 h 576282"/>
                <a:gd name="connsiteX1" fmla="*/ 296592 w 479324"/>
                <a:gd name="connsiteY1" fmla="*/ 322698 h 576282"/>
                <a:gd name="connsiteX2" fmla="*/ 239661 w 479324"/>
                <a:gd name="connsiteY2" fmla="*/ 510648 h 576282"/>
                <a:gd name="connsiteX3" fmla="*/ 182732 w 479324"/>
                <a:gd name="connsiteY3" fmla="*/ 322698 h 576282"/>
                <a:gd name="connsiteX4" fmla="*/ 355416 w 479324"/>
                <a:gd name="connsiteY4" fmla="*/ 255778 h 576282"/>
                <a:gd name="connsiteX5" fmla="*/ 425906 w 479324"/>
                <a:gd name="connsiteY5" fmla="*/ 255778 h 576282"/>
                <a:gd name="connsiteX6" fmla="*/ 479324 w 479324"/>
                <a:gd name="connsiteY6" fmla="*/ 309197 h 576282"/>
                <a:gd name="connsiteX7" fmla="*/ 479324 w 479324"/>
                <a:gd name="connsiteY7" fmla="*/ 522864 h 576282"/>
                <a:gd name="connsiteX8" fmla="*/ 425906 w 479324"/>
                <a:gd name="connsiteY8" fmla="*/ 576282 h 576282"/>
                <a:gd name="connsiteX9" fmla="*/ 258440 w 479324"/>
                <a:gd name="connsiteY9" fmla="*/ 576282 h 576282"/>
                <a:gd name="connsiteX10" fmla="*/ 53419 w 479324"/>
                <a:gd name="connsiteY10" fmla="*/ 255778 h 576282"/>
                <a:gd name="connsiteX11" fmla="*/ 123908 w 479324"/>
                <a:gd name="connsiteY11" fmla="*/ 255778 h 576282"/>
                <a:gd name="connsiteX12" fmla="*/ 220884 w 479324"/>
                <a:gd name="connsiteY12" fmla="*/ 576282 h 576282"/>
                <a:gd name="connsiteX13" fmla="*/ 53419 w 479324"/>
                <a:gd name="connsiteY13" fmla="*/ 576282 h 576282"/>
                <a:gd name="connsiteX14" fmla="*/ 0 w 479324"/>
                <a:gd name="connsiteY14" fmla="*/ 522864 h 576282"/>
                <a:gd name="connsiteX15" fmla="*/ 0 w 479324"/>
                <a:gd name="connsiteY15" fmla="*/ 309197 h 576282"/>
                <a:gd name="connsiteX16" fmla="*/ 53419 w 479324"/>
                <a:gd name="connsiteY16" fmla="*/ 255778 h 576282"/>
                <a:gd name="connsiteX17" fmla="*/ 239662 w 479324"/>
                <a:gd name="connsiteY17" fmla="*/ 0 h 576282"/>
                <a:gd name="connsiteX18" fmla="*/ 359991 w 479324"/>
                <a:gd name="connsiteY18" fmla="*/ 120328 h 576282"/>
                <a:gd name="connsiteX19" fmla="*/ 239662 w 479324"/>
                <a:gd name="connsiteY19" fmla="*/ 240657 h 576282"/>
                <a:gd name="connsiteX20" fmla="*/ 119333 w 479324"/>
                <a:gd name="connsiteY20" fmla="*/ 120328 h 576282"/>
                <a:gd name="connsiteX21" fmla="*/ 239662 w 479324"/>
                <a:gd name="connsiteY21" fmla="*/ 0 h 576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9324" h="576282">
                  <a:moveTo>
                    <a:pt x="239662" y="278848"/>
                  </a:moveTo>
                  <a:lnTo>
                    <a:pt x="296592" y="322698"/>
                  </a:lnTo>
                  <a:lnTo>
                    <a:pt x="239661" y="510648"/>
                  </a:lnTo>
                  <a:lnTo>
                    <a:pt x="182732" y="322698"/>
                  </a:lnTo>
                  <a:close/>
                  <a:moveTo>
                    <a:pt x="355416" y="255778"/>
                  </a:moveTo>
                  <a:lnTo>
                    <a:pt x="425906" y="255778"/>
                  </a:lnTo>
                  <a:cubicBezTo>
                    <a:pt x="455408" y="255778"/>
                    <a:pt x="479324" y="279695"/>
                    <a:pt x="479324" y="309197"/>
                  </a:cubicBezTo>
                  <a:lnTo>
                    <a:pt x="479324" y="522864"/>
                  </a:lnTo>
                  <a:cubicBezTo>
                    <a:pt x="479324" y="552366"/>
                    <a:pt x="455408" y="576282"/>
                    <a:pt x="425906" y="576282"/>
                  </a:cubicBezTo>
                  <a:lnTo>
                    <a:pt x="258440" y="576282"/>
                  </a:lnTo>
                  <a:close/>
                  <a:moveTo>
                    <a:pt x="53419" y="255778"/>
                  </a:moveTo>
                  <a:lnTo>
                    <a:pt x="123908" y="255778"/>
                  </a:lnTo>
                  <a:lnTo>
                    <a:pt x="220884" y="576282"/>
                  </a:lnTo>
                  <a:lnTo>
                    <a:pt x="53419" y="576282"/>
                  </a:lnTo>
                  <a:cubicBezTo>
                    <a:pt x="23917" y="576282"/>
                    <a:pt x="0" y="552366"/>
                    <a:pt x="0" y="522864"/>
                  </a:cubicBezTo>
                  <a:lnTo>
                    <a:pt x="0" y="309197"/>
                  </a:lnTo>
                  <a:cubicBezTo>
                    <a:pt x="0" y="279695"/>
                    <a:pt x="23917" y="255778"/>
                    <a:pt x="53419" y="255778"/>
                  </a:cubicBezTo>
                  <a:close/>
                  <a:moveTo>
                    <a:pt x="239662" y="0"/>
                  </a:moveTo>
                  <a:cubicBezTo>
                    <a:pt x="306118" y="0"/>
                    <a:pt x="359991" y="53873"/>
                    <a:pt x="359991" y="120328"/>
                  </a:cubicBezTo>
                  <a:cubicBezTo>
                    <a:pt x="359991" y="186784"/>
                    <a:pt x="306118" y="240657"/>
                    <a:pt x="239662" y="240657"/>
                  </a:cubicBezTo>
                  <a:cubicBezTo>
                    <a:pt x="173206" y="240657"/>
                    <a:pt x="119333" y="186784"/>
                    <a:pt x="119333" y="120328"/>
                  </a:cubicBezTo>
                  <a:cubicBezTo>
                    <a:pt x="119333" y="53873"/>
                    <a:pt x="173206" y="0"/>
                    <a:pt x="23966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TextBox 213"/>
            <p:cNvSpPr txBox="1"/>
            <p:nvPr/>
          </p:nvSpPr>
          <p:spPr>
            <a:xfrm>
              <a:off x="1299320" y="5700378"/>
              <a:ext cx="2180492" cy="464614"/>
            </a:xfrm>
            <a:prstGeom prst="rect">
              <a:avLst/>
            </a:prstGeom>
            <a:noFill/>
          </p:spPr>
          <p:txBody>
            <a:bodyPr wrap="square" lIns="182880" tIns="146304" rIns="182880" bIns="146304" rtlCol="0">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gradFill>
                    <a:gsLst>
                      <a:gs pos="2917">
                        <a:schemeClr val="tx1"/>
                      </a:gs>
                      <a:gs pos="100000">
                        <a:schemeClr val="tx1"/>
                      </a:gs>
                    </a:gsLst>
                    <a:lin ang="5400000" scaled="0"/>
                  </a:gradFill>
                  <a:effectLst/>
                  <a:uLnTx/>
                  <a:uFillTx/>
                  <a:latin typeface="Segoe UI Semibold" panose="020B0702040204020203" pitchFamily="34" charset="0"/>
                  <a:ea typeface="+mn-ea"/>
                  <a:cs typeface="Segoe UI Semibold" panose="020B0702040204020203" pitchFamily="34" charset="0"/>
                </a:rPr>
                <a:t>Power BI Desktop</a:t>
              </a:r>
            </a:p>
          </p:txBody>
        </p:sp>
        <p:grpSp>
          <p:nvGrpSpPr>
            <p:cNvPr id="215" name="Group 214"/>
            <p:cNvGrpSpPr/>
            <p:nvPr/>
          </p:nvGrpSpPr>
          <p:grpSpPr>
            <a:xfrm>
              <a:off x="819668" y="3998912"/>
              <a:ext cx="3139796" cy="1698278"/>
              <a:chOff x="784177" y="-3726558"/>
              <a:chExt cx="3139796" cy="1698278"/>
            </a:xfrm>
          </p:grpSpPr>
          <p:grpSp>
            <p:nvGrpSpPr>
              <p:cNvPr id="216" name="Group 215"/>
              <p:cNvGrpSpPr/>
              <p:nvPr/>
            </p:nvGrpSpPr>
            <p:grpSpPr>
              <a:xfrm>
                <a:off x="784177" y="-3726558"/>
                <a:ext cx="3139796" cy="1698278"/>
                <a:chOff x="655638" y="2219210"/>
                <a:chExt cx="5615620" cy="3054837"/>
              </a:xfrm>
            </p:grpSpPr>
            <p:sp>
              <p:nvSpPr>
                <p:cNvPr id="218" name="Rectangle 217"/>
                <p:cNvSpPr/>
                <p:nvPr/>
              </p:nvSpPr>
              <p:spPr bwMode="auto">
                <a:xfrm>
                  <a:off x="1173983" y="2219210"/>
                  <a:ext cx="4663464" cy="283845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353535"/>
                    </a:solidFill>
                    <a:effectLst/>
                    <a:uLnTx/>
                    <a:uFillTx/>
                    <a:latin typeface="Segoe UI Semilight"/>
                    <a:ea typeface="+mn-ea"/>
                    <a:cs typeface="+mn-cs"/>
                  </a:endParaRPr>
                </a:p>
              </p:txBody>
            </p:sp>
            <p:sp>
              <p:nvSpPr>
                <p:cNvPr id="219" name="Freeform 51"/>
                <p:cNvSpPr>
                  <a:spLocks/>
                </p:cNvSpPr>
                <p:nvPr/>
              </p:nvSpPr>
              <p:spPr bwMode="auto">
                <a:xfrm>
                  <a:off x="655638" y="5050334"/>
                  <a:ext cx="5615620" cy="22371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0" name="Rectangle 219"/>
                <p:cNvSpPr/>
                <p:nvPr/>
              </p:nvSpPr>
              <p:spPr bwMode="auto">
                <a:xfrm>
                  <a:off x="1397461" y="2452255"/>
                  <a:ext cx="4216508" cy="235180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Freeform: Shape 220"/>
                <p:cNvSpPr/>
                <p:nvPr/>
              </p:nvSpPr>
              <p:spPr bwMode="auto">
                <a:xfrm>
                  <a:off x="2622804" y="2219210"/>
                  <a:ext cx="3207041" cy="294737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353535"/>
                    </a:solidFill>
                    <a:effectLst/>
                    <a:uLnTx/>
                    <a:uFillTx/>
                    <a:latin typeface="Segoe UI Semilight"/>
                    <a:ea typeface="+mn-ea"/>
                    <a:cs typeface="+mn-cs"/>
                  </a:endParaRPr>
                </a:p>
              </p:txBody>
            </p:sp>
          </p:grpSp>
          <p:pic>
            <p:nvPicPr>
              <p:cNvPr id="217" name="Picture 216"/>
              <p:cNvPicPr>
                <a:picLocks noChangeAspect="1"/>
              </p:cNvPicPr>
              <p:nvPr/>
            </p:nvPicPr>
            <p:blipFill rotWithShape="1">
              <a:blip r:embed="rId3"/>
              <a:srcRect t="-214" r="-2" b="2870"/>
              <a:stretch/>
            </p:blipFill>
            <p:spPr>
              <a:xfrm>
                <a:off x="1198944" y="-3600812"/>
                <a:ext cx="2357527" cy="1311250"/>
              </a:xfrm>
              <a:prstGeom prst="rect">
                <a:avLst/>
              </a:prstGeom>
              <a:ln>
                <a:noFill/>
              </a:ln>
            </p:spPr>
          </p:pic>
        </p:grpSp>
      </p:grpSp>
      <p:grpSp>
        <p:nvGrpSpPr>
          <p:cNvPr id="14" name="Group 13"/>
          <p:cNvGrpSpPr/>
          <p:nvPr/>
        </p:nvGrpSpPr>
        <p:grpSpPr>
          <a:xfrm>
            <a:off x="4451500" y="2504679"/>
            <a:ext cx="3713412" cy="4207788"/>
            <a:chOff x="4451500" y="2504679"/>
            <a:chExt cx="3713412" cy="4207788"/>
          </a:xfrm>
        </p:grpSpPr>
        <p:sp>
          <p:nvSpPr>
            <p:cNvPr id="152" name="Rectangle 151"/>
            <p:cNvSpPr/>
            <p:nvPr/>
          </p:nvSpPr>
          <p:spPr>
            <a:xfrm>
              <a:off x="4452289" y="2504679"/>
              <a:ext cx="3712623" cy="4207788"/>
            </a:xfrm>
            <a:prstGeom prst="rect">
              <a:avLst/>
            </a:prstGeom>
            <a:solidFill>
              <a:schemeClr val="bg1">
                <a:lumMod val="95000"/>
              </a:schemeClr>
            </a:solidFill>
            <a:ln>
              <a:noFill/>
            </a:ln>
          </p:spPr>
          <p:txBody>
            <a:bodyPr vert="horz" wrap="square" lIns="91440" tIns="45720" rIns="91440" bIns="45720" rtlCol="0" anchor="ctr">
              <a:noAutofit/>
            </a:bodyPr>
            <a:lstStyle/>
            <a:p>
              <a:pPr marL="0" marR="0" lvl="0" indent="0" algn="l" defTabSz="914225"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a:ln w="3175">
                  <a:noFill/>
                </a:ln>
                <a:solidFill>
                  <a:prstClr val="white"/>
                </a:solidFill>
                <a:effectLst/>
                <a:uLnTx/>
                <a:uFillTx/>
                <a:latin typeface="Segoe UI Semilight"/>
                <a:ea typeface="Segoe UI Black" panose="020B0A02040204020203" pitchFamily="34" charset="0"/>
                <a:cs typeface="Segoe UI Black" panose="020B0A02040204020203" pitchFamily="34" charset="0"/>
              </a:endParaRPr>
            </a:p>
          </p:txBody>
        </p:sp>
        <p:sp>
          <p:nvSpPr>
            <p:cNvPr id="153" name="Rectangle 152"/>
            <p:cNvSpPr/>
            <p:nvPr/>
          </p:nvSpPr>
          <p:spPr>
            <a:xfrm>
              <a:off x="4451500" y="6660582"/>
              <a:ext cx="3712623" cy="45720"/>
            </a:xfrm>
            <a:prstGeom prst="rect">
              <a:avLst/>
            </a:prstGeom>
            <a:solidFill>
              <a:schemeClr val="accent1"/>
            </a:solidFill>
            <a:ln>
              <a:noFill/>
            </a:ln>
          </p:spPr>
          <p:txBody>
            <a:bodyPr vert="horz" wrap="square" lIns="91440" tIns="45720" rIns="91440" bIns="45720" rtlCol="0" anchor="ctr">
              <a:noAutofit/>
            </a:bodyPr>
            <a:lstStyle/>
            <a:p>
              <a:pPr marL="0" marR="0" lvl="0" indent="0" algn="l" defTabSz="914225"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a:ln w="3175">
                  <a:noFill/>
                </a:ln>
                <a:solidFill>
                  <a:prstClr val="white"/>
                </a:solidFill>
                <a:effectLst/>
                <a:uLnTx/>
                <a:uFillTx/>
                <a:latin typeface="Segoe UI Semilight"/>
                <a:ea typeface="Segoe UI Black" panose="020B0A02040204020203" pitchFamily="34" charset="0"/>
                <a:cs typeface="Segoe UI Black" panose="020B0A02040204020203" pitchFamily="34" charset="0"/>
              </a:endParaRPr>
            </a:p>
          </p:txBody>
        </p:sp>
        <p:sp>
          <p:nvSpPr>
            <p:cNvPr id="194" name="TextBox 193"/>
            <p:cNvSpPr txBox="1"/>
            <p:nvPr/>
          </p:nvSpPr>
          <p:spPr>
            <a:xfrm>
              <a:off x="4843416" y="3338386"/>
              <a:ext cx="658835" cy="169277"/>
            </a:xfrm>
            <a:prstGeom prst="rect">
              <a:avLst/>
            </a:prstGeom>
            <a:noFill/>
          </p:spPr>
          <p:txBody>
            <a:bodyPr wrap="none" lIns="0" tIns="0" rIns="0" bIns="0" rtlCol="0">
              <a:spAutoFit/>
            </a:body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gradFill>
                    <a:gsLst>
                      <a:gs pos="2917">
                        <a:schemeClr val="tx1"/>
                      </a:gs>
                      <a:gs pos="100000">
                        <a:schemeClr val="tx1"/>
                      </a:gs>
                    </a:gsLst>
                  </a:gradFill>
                  <a:effectLst/>
                  <a:uLnTx/>
                  <a:uFillTx/>
                  <a:latin typeface="Segoe UI Semibold" panose="020B0702040204020203" pitchFamily="34" charset="0"/>
                  <a:cs typeface="Segoe UI Semibold" panose="020B0702040204020203" pitchFamily="34" charset="0"/>
                </a:rPr>
                <a:t>Developer</a:t>
              </a:r>
            </a:p>
          </p:txBody>
        </p:sp>
        <p:grpSp>
          <p:nvGrpSpPr>
            <p:cNvPr id="195" name="Group 194"/>
            <p:cNvGrpSpPr>
              <a:grpSpLocks noChangeAspect="1"/>
            </p:cNvGrpSpPr>
            <p:nvPr/>
          </p:nvGrpSpPr>
          <p:grpSpPr>
            <a:xfrm flipH="1">
              <a:off x="4903591" y="2723315"/>
              <a:ext cx="537395" cy="567574"/>
              <a:chOff x="3807371" y="2914650"/>
              <a:chExt cx="638916" cy="674797"/>
            </a:xfrm>
            <a:solidFill>
              <a:schemeClr val="tx1"/>
            </a:solidFill>
          </p:grpSpPr>
          <p:sp>
            <p:nvSpPr>
              <p:cNvPr id="196" name="Oval 195"/>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latin typeface="Segoe UI Semilight"/>
                  <a:ea typeface="+mn-ea"/>
                  <a:cs typeface="+mn-cs"/>
                </a:endParaRPr>
              </a:p>
            </p:txBody>
          </p:sp>
          <p:sp>
            <p:nvSpPr>
              <p:cNvPr id="197" name="Freeform 31"/>
              <p:cNvSpPr/>
              <p:nvPr/>
            </p:nvSpPr>
            <p:spPr>
              <a:xfrm>
                <a:off x="3889600" y="32160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latin typeface="Segoe UI Semilight"/>
                  <a:ea typeface="+mn-ea"/>
                  <a:cs typeface="+mn-cs"/>
                </a:endParaRPr>
              </a:p>
            </p:txBody>
          </p:sp>
          <p:sp>
            <p:nvSpPr>
              <p:cNvPr id="198" name="Freeform 33"/>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138" name="TextBox 137"/>
            <p:cNvSpPr txBox="1"/>
            <p:nvPr/>
          </p:nvSpPr>
          <p:spPr>
            <a:xfrm>
              <a:off x="6897391" y="4347334"/>
              <a:ext cx="573875" cy="169149"/>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2"/>
                  </a:solidFill>
                  <a:effectLst/>
                  <a:uLnTx/>
                  <a:uFillTx/>
                </a:defRPr>
              </a:lvl1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gradFill>
                    <a:gsLst>
                      <a:gs pos="2917">
                        <a:schemeClr val="tx1"/>
                      </a:gs>
                      <a:gs pos="100000">
                        <a:schemeClr val="tx1"/>
                      </a:gs>
                    </a:gsLst>
                  </a:gradFill>
                  <a:effectLst/>
                  <a:uLnTx/>
                  <a:uFillTx/>
                  <a:latin typeface="Segoe UI Semibold" panose="020B0702040204020203" pitchFamily="34" charset="0"/>
                  <a:cs typeface="Segoe UI Semibold" panose="020B0702040204020203" pitchFamily="34" charset="0"/>
                </a:rPr>
                <a:t>Purchase</a:t>
              </a:r>
            </a:p>
          </p:txBody>
        </p:sp>
        <p:grpSp>
          <p:nvGrpSpPr>
            <p:cNvPr id="12" name="Group 11"/>
            <p:cNvGrpSpPr/>
            <p:nvPr/>
          </p:nvGrpSpPr>
          <p:grpSpPr>
            <a:xfrm>
              <a:off x="6286245" y="3160604"/>
              <a:ext cx="387152" cy="242319"/>
              <a:chOff x="6362445" y="3358972"/>
              <a:chExt cx="387152" cy="242319"/>
            </a:xfrm>
          </p:grpSpPr>
          <p:sp>
            <p:nvSpPr>
              <p:cNvPr id="139" name="TextBox 138"/>
              <p:cNvSpPr txBox="1"/>
              <p:nvPr/>
            </p:nvSpPr>
            <p:spPr>
              <a:xfrm>
                <a:off x="6362445" y="3387139"/>
                <a:ext cx="197170" cy="169149"/>
              </a:xfrm>
              <a:prstGeom prst="rect">
                <a:avLst/>
              </a:prstGeom>
              <a:noFill/>
            </p:spPr>
            <p:txBody>
              <a:bodyPr wrap="none" lIns="0" tIns="0" rIns="0" bIns="0" rtlCol="0">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gradFill>
                      <a:gsLst>
                        <a:gs pos="2917">
                          <a:schemeClr val="tx2"/>
                        </a:gs>
                        <a:gs pos="100000">
                          <a:schemeClr val="tx2"/>
                        </a:gs>
                      </a:gsLst>
                      <a:lin ang="0" scaled="0"/>
                    </a:gradFill>
                    <a:effectLst/>
                    <a:uLnTx/>
                    <a:uFillTx/>
                    <a:latin typeface="Segoe UI Semibold" panose="020B0702040204020203" pitchFamily="34" charset="0"/>
                    <a:cs typeface="Segoe UI Semibold" panose="020B0702040204020203" pitchFamily="34" charset="0"/>
                  </a:rPr>
                  <a:t>1,N</a:t>
                </a:r>
              </a:p>
            </p:txBody>
          </p:sp>
          <p:sp>
            <p:nvSpPr>
              <p:cNvPr id="147" name="Down Arrow 84"/>
              <p:cNvSpPr/>
              <p:nvPr/>
            </p:nvSpPr>
            <p:spPr>
              <a:xfrm>
                <a:off x="6613451" y="3358972"/>
                <a:ext cx="136146" cy="242319"/>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48" name="TextBox 147"/>
            <p:cNvSpPr txBox="1"/>
            <p:nvPr/>
          </p:nvSpPr>
          <p:spPr>
            <a:xfrm>
              <a:off x="6209881" y="4775986"/>
              <a:ext cx="617157" cy="169149"/>
            </a:xfrm>
            <a:prstGeom prst="rect">
              <a:avLst/>
            </a:prstGeom>
            <a:noFill/>
          </p:spPr>
          <p:txBody>
            <a:bodyPr wrap="none" lIns="0" tIns="0" rIns="0" bIns="0" rtlCol="0">
              <a:spAutoFit/>
            </a:body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gradFill>
                    <a:gsLst>
                      <a:gs pos="2917">
                        <a:schemeClr val="tx1"/>
                      </a:gs>
                      <a:gs pos="100000">
                        <a:schemeClr val="tx1"/>
                      </a:gs>
                    </a:gsLst>
                  </a:gradFill>
                  <a:effectLst/>
                  <a:uLnTx/>
                  <a:uFillTx/>
                  <a:latin typeface="Segoe UI Semibold" panose="020B0702040204020203" pitchFamily="34" charset="0"/>
                  <a:cs typeface="Segoe UI Semibold" panose="020B0702040204020203" pitchFamily="34" charset="0"/>
                </a:rPr>
                <a:t>AAD User</a:t>
              </a:r>
            </a:p>
          </p:txBody>
        </p:sp>
        <p:sp>
          <p:nvSpPr>
            <p:cNvPr id="149" name="TextBox 148"/>
            <p:cNvSpPr txBox="1"/>
            <p:nvPr/>
          </p:nvSpPr>
          <p:spPr>
            <a:xfrm>
              <a:off x="6082874" y="3465267"/>
              <a:ext cx="871170" cy="169149"/>
            </a:xfrm>
            <a:prstGeom prst="rect">
              <a:avLst/>
            </a:prstGeom>
            <a:noFill/>
          </p:spPr>
          <p:txBody>
            <a:bodyPr wrap="square" lIns="0" tIns="0" rIns="0" bIns="0" rtlCol="0">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gradFill>
                    <a:gsLst>
                      <a:gs pos="2917">
                        <a:schemeClr val="tx1"/>
                      </a:gs>
                      <a:gs pos="100000">
                        <a:schemeClr val="tx1"/>
                      </a:gs>
                    </a:gsLst>
                  </a:gradFill>
                  <a:effectLst/>
                  <a:uLnTx/>
                  <a:uFillTx/>
                  <a:latin typeface="Segoe UI Semibold" panose="020B0702040204020203" pitchFamily="34" charset="0"/>
                  <a:cs typeface="Segoe UI Semibold" panose="020B0702040204020203" pitchFamily="34" charset="0"/>
                </a:rPr>
                <a:t>AAD Tenant</a:t>
              </a:r>
            </a:p>
          </p:txBody>
        </p:sp>
        <p:sp>
          <p:nvSpPr>
            <p:cNvPr id="150" name="TextBox 149"/>
            <p:cNvSpPr txBox="1"/>
            <p:nvPr/>
          </p:nvSpPr>
          <p:spPr>
            <a:xfrm>
              <a:off x="6976752" y="4855258"/>
              <a:ext cx="1178760" cy="304442"/>
            </a:xfrm>
            <a:prstGeom prst="rect">
              <a:avLst/>
            </a:prstGeom>
            <a:noFill/>
          </p:spPr>
          <p:txBody>
            <a:bodyPr wrap="square" lIns="0" tIns="0" rIns="0" bIns="0" rtlCol="0">
              <a:spAutoFit/>
            </a:body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099" b="0" i="0" u="none" strike="noStrike" kern="0" cap="none" spc="0" normalizeH="0" baseline="0" noProof="0">
                  <a:ln>
                    <a:noFill/>
                  </a:ln>
                  <a:gradFill>
                    <a:gsLst>
                      <a:gs pos="2917">
                        <a:schemeClr val="tx1"/>
                      </a:gs>
                      <a:gs pos="100000">
                        <a:schemeClr val="tx1"/>
                      </a:gs>
                    </a:gsLst>
                  </a:gradFill>
                  <a:effectLst/>
                  <a:uLnTx/>
                  <a:uFillTx/>
                  <a:latin typeface="Segoe UI Semibold" panose="020B0702040204020203" pitchFamily="34" charset="0"/>
                  <a:cs typeface="Segoe UI Semibold" panose="020B0702040204020203" pitchFamily="34" charset="0"/>
                </a:rPr>
                <a:t>Power BI Pro </a:t>
              </a:r>
            </a:p>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099" b="0" i="0" u="none" strike="noStrike" kern="0" cap="none" spc="0" normalizeH="0" baseline="0" noProof="0">
                  <a:ln>
                    <a:noFill/>
                  </a:ln>
                  <a:gradFill>
                    <a:gsLst>
                      <a:gs pos="2917">
                        <a:schemeClr val="tx1"/>
                      </a:gs>
                      <a:gs pos="100000">
                        <a:schemeClr val="tx1"/>
                      </a:gs>
                    </a:gsLst>
                  </a:gradFill>
                  <a:effectLst/>
                  <a:uLnTx/>
                  <a:uFillTx/>
                  <a:latin typeface="Segoe UI Semibold" panose="020B0702040204020203" pitchFamily="34" charset="0"/>
                  <a:cs typeface="Segoe UI Semibold" panose="020B0702040204020203" pitchFamily="34" charset="0"/>
                </a:rPr>
                <a:t>Power BI Premium</a:t>
              </a:r>
            </a:p>
          </p:txBody>
        </p:sp>
        <p:sp>
          <p:nvSpPr>
            <p:cNvPr id="174" name="TextBox 173"/>
            <p:cNvSpPr txBox="1"/>
            <p:nvPr/>
          </p:nvSpPr>
          <p:spPr>
            <a:xfrm>
              <a:off x="6015116" y="5648910"/>
              <a:ext cx="1006687" cy="169149"/>
            </a:xfrm>
            <a:prstGeom prst="rect">
              <a:avLst/>
            </a:prstGeom>
            <a:noFill/>
          </p:spPr>
          <p:txBody>
            <a:bodyPr wrap="none" lIns="0" tIns="0" rIns="0" bIns="0" rtlCol="0">
              <a:spAutoFit/>
            </a:body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gradFill>
                    <a:gsLst>
                      <a:gs pos="2917">
                        <a:schemeClr val="tx1"/>
                      </a:gs>
                      <a:gs pos="100000">
                        <a:schemeClr val="tx1"/>
                      </a:gs>
                    </a:gsLst>
                  </a:gradFill>
                  <a:effectLst/>
                  <a:uLnTx/>
                  <a:uFillTx/>
                  <a:latin typeface="Segoe UI Semibold" panose="020B0702040204020203" pitchFamily="34" charset="0"/>
                  <a:cs typeface="Segoe UI Semibold" panose="020B0702040204020203" pitchFamily="34" charset="0"/>
                </a:rPr>
                <a:t>Power BI Group</a:t>
              </a:r>
            </a:p>
          </p:txBody>
        </p:sp>
        <p:pic>
          <p:nvPicPr>
            <p:cNvPr id="175" name="Picture 8" descr="Related image"/>
            <p:cNvPicPr>
              <a:picLocks noChangeAspect="1" noChangeArrowheads="1"/>
            </p:cNvPicPr>
            <p:nvPr/>
          </p:nvPicPr>
          <p:blipFill>
            <a:blip r:embed="rId4" cstate="hqprint">
              <a:extLst>
                <a:ext uri="{28A0092B-C50C-407E-A947-70E740481C1C}">
                  <a14:useLocalDpi xmlns:a14="http://schemas.microsoft.com/office/drawing/2010/main"/>
                </a:ext>
              </a:extLst>
            </a:blip>
            <a:stretch>
              <a:fillRect/>
            </a:stretch>
          </p:blipFill>
          <p:spPr bwMode="auto">
            <a:xfrm>
              <a:off x="7469708" y="4458757"/>
              <a:ext cx="346163" cy="332641"/>
            </a:xfrm>
            <a:prstGeom prst="rect">
              <a:avLst/>
            </a:prstGeom>
            <a:extLst>
              <a:ext uri="{909E8E84-426E-40DD-AFC4-6F175D3DCCD1}">
                <a14:hiddenFill xmlns:a14="http://schemas.microsoft.com/office/drawing/2010/main">
                  <a:solidFill>
                    <a:srgbClr val="FFFFFF"/>
                  </a:solidFill>
                </a14:hiddenFill>
              </a:ext>
            </a:extLst>
          </p:spPr>
        </p:pic>
        <p:sp>
          <p:nvSpPr>
            <p:cNvPr id="188" name="Down Arrow 86"/>
            <p:cNvSpPr/>
            <p:nvPr/>
          </p:nvSpPr>
          <p:spPr>
            <a:xfrm rot="5400000">
              <a:off x="5799096" y="5948759"/>
              <a:ext cx="137160" cy="246888"/>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90" name="Group 189"/>
            <p:cNvGrpSpPr/>
            <p:nvPr/>
          </p:nvGrpSpPr>
          <p:grpSpPr>
            <a:xfrm>
              <a:off x="4634895" y="3977988"/>
              <a:ext cx="1025109" cy="2398231"/>
              <a:chOff x="3791619" y="3166110"/>
              <a:chExt cx="1666369" cy="3318510"/>
            </a:xfrm>
          </p:grpSpPr>
          <p:sp>
            <p:nvSpPr>
              <p:cNvPr id="191" name="Rectangle 190"/>
              <p:cNvSpPr/>
              <p:nvPr/>
            </p:nvSpPr>
            <p:spPr bwMode="auto">
              <a:xfrm>
                <a:off x="3791619" y="3166110"/>
                <a:ext cx="1666369" cy="3318510"/>
              </a:xfrm>
              <a:prstGeom prst="rect">
                <a:avLst/>
              </a:prstGeom>
              <a:solidFill>
                <a:schemeClr val="accent3"/>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17">
                        <a:srgbClr val="000000"/>
                      </a:gs>
                      <a:gs pos="100000">
                        <a:srgbClr val="000000"/>
                      </a:gs>
                    </a:gsLst>
                    <a:lin ang="5400000" scaled="0"/>
                  </a:gradFill>
                  <a:effectLst/>
                  <a:uLnTx/>
                  <a:uFillTx/>
                  <a:latin typeface="Segoe UI Semilight"/>
                  <a:ea typeface="+mn-ea"/>
                  <a:cs typeface="+mn-cs"/>
                </a:endParaRPr>
              </a:p>
            </p:txBody>
          </p:sp>
          <p:grpSp>
            <p:nvGrpSpPr>
              <p:cNvPr id="192" name="Group 191"/>
              <p:cNvGrpSpPr/>
              <p:nvPr/>
            </p:nvGrpSpPr>
            <p:grpSpPr>
              <a:xfrm>
                <a:off x="3888674" y="4229096"/>
                <a:ext cx="1472259" cy="978933"/>
                <a:chOff x="3363366" y="4206235"/>
                <a:chExt cx="1472259" cy="978933"/>
              </a:xfrm>
            </p:grpSpPr>
            <p:grpSp>
              <p:nvGrpSpPr>
                <p:cNvPr id="282" name="Group 281"/>
                <p:cNvGrpSpPr/>
                <p:nvPr/>
              </p:nvGrpSpPr>
              <p:grpSpPr>
                <a:xfrm>
                  <a:off x="3366744" y="4405379"/>
                  <a:ext cx="1465503" cy="779789"/>
                  <a:chOff x="3360113" y="4405379"/>
                  <a:chExt cx="1465503" cy="779789"/>
                </a:xfrm>
              </p:grpSpPr>
              <p:pic>
                <p:nvPicPr>
                  <p:cNvPr id="284" name="Picture 283"/>
                  <p:cNvPicPr>
                    <a:picLocks noChangeAspect="1"/>
                  </p:cNvPicPr>
                  <p:nvPr/>
                </p:nvPicPr>
                <p:blipFill>
                  <a:blip r:embed="rId5" cstate="hq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168062" y="4746423"/>
                    <a:ext cx="657554" cy="118953"/>
                  </a:xfrm>
                  <a:prstGeom prst="rect">
                    <a:avLst/>
                  </a:prstGeom>
                </p:spPr>
              </p:pic>
              <p:pic>
                <p:nvPicPr>
                  <p:cNvPr id="285" name="Picture 284"/>
                  <p:cNvPicPr>
                    <a:picLocks noChangeAspect="1"/>
                  </p:cNvPicPr>
                  <p:nvPr/>
                </p:nvPicPr>
                <p:blipFill rotWithShape="1">
                  <a:blip r:embed="rId7" cstate="hq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a:ext>
                    </a:extLst>
                  </a:blip>
                  <a:srcRect/>
                  <a:stretch/>
                </p:blipFill>
                <p:spPr>
                  <a:xfrm>
                    <a:off x="4245302" y="4408766"/>
                    <a:ext cx="503074" cy="229039"/>
                  </a:xfrm>
                  <a:prstGeom prst="rect">
                    <a:avLst/>
                  </a:prstGeom>
                </p:spPr>
              </p:pic>
              <p:pic>
                <p:nvPicPr>
                  <p:cNvPr id="286" name="Picture 2"/>
                  <p:cNvPicPr>
                    <a:picLocks noChangeAspect="1" noChangeArrowheads="1"/>
                  </p:cNvPicPr>
                  <p:nvPr/>
                </p:nvPicPr>
                <p:blipFill>
                  <a:blip r:embed="rId9">
                    <a:extLst>
                      <a:ext uri="{28A0092B-C50C-407E-A947-70E740481C1C}">
                        <a14:useLocalDpi xmlns:a14="http://schemas.microsoft.com/office/drawing/2010/main"/>
                      </a:ext>
                    </a:extLst>
                  </a:blip>
                  <a:stretch>
                    <a:fillRect/>
                  </a:stretch>
                </p:blipFill>
                <p:spPr bwMode="auto">
                  <a:xfrm>
                    <a:off x="3360113" y="4405379"/>
                    <a:ext cx="682985" cy="235813"/>
                  </a:xfrm>
                  <a:prstGeom prst="rect">
                    <a:avLst/>
                  </a:prstGeom>
                  <a:extLst>
                    <a:ext uri="{909E8E84-426E-40DD-AFC4-6F175D3DCCD1}">
                      <a14:hiddenFill xmlns:a14="http://schemas.microsoft.com/office/drawing/2010/main">
                        <a:solidFill>
                          <a:srgbClr val="FFFFFF"/>
                        </a:solidFill>
                      </a14:hiddenFill>
                    </a:ext>
                  </a:extLst>
                </p:spPr>
              </p:pic>
              <p:grpSp>
                <p:nvGrpSpPr>
                  <p:cNvPr id="287" name="Group 286"/>
                  <p:cNvGrpSpPr/>
                  <p:nvPr/>
                </p:nvGrpSpPr>
                <p:grpSpPr>
                  <a:xfrm>
                    <a:off x="3375682" y="4999910"/>
                    <a:ext cx="651847" cy="185258"/>
                    <a:chOff x="10957264" y="3258670"/>
                    <a:chExt cx="881664" cy="251419"/>
                  </a:xfrm>
                </p:grpSpPr>
                <p:pic>
                  <p:nvPicPr>
                    <p:cNvPr id="298" name="Picture 297"/>
                    <p:cNvPicPr>
                      <a:picLocks noChangeAspect="1"/>
                    </p:cNvPicPr>
                    <p:nvPr/>
                  </p:nvPicPr>
                  <p:blipFill rotWithShape="1">
                    <a:blip r:embed="rId10" cstate="hqprint">
                      <a:extLst>
                        <a:ext uri="{BEBA8EAE-BF5A-486C-A8C5-ECC9F3942E4B}">
                          <a14:imgProps xmlns:a14="http://schemas.microsoft.com/office/drawing/2010/main">
                            <a14:imgLayer r:embed="rId11">
                              <a14:imgEffect>
                                <a14:saturation sat="0"/>
                              </a14:imgEffect>
                              <a14:imgEffect>
                                <a14:brightnessContrast bright="49000"/>
                              </a14:imgEffect>
                            </a14:imgLayer>
                          </a14:imgProps>
                        </a:ext>
                        <a:ext uri="{28A0092B-C50C-407E-A947-70E740481C1C}">
                          <a14:useLocalDpi xmlns:a14="http://schemas.microsoft.com/office/drawing/2010/main"/>
                        </a:ext>
                      </a:extLst>
                    </a:blip>
                    <a:srcRect/>
                    <a:stretch/>
                  </p:blipFill>
                  <p:spPr>
                    <a:xfrm>
                      <a:off x="10957264" y="3269634"/>
                      <a:ext cx="219488" cy="240455"/>
                    </a:xfrm>
                    <a:prstGeom prst="rect">
                      <a:avLst/>
                    </a:prstGeom>
                  </p:spPr>
                </p:pic>
                <p:pic>
                  <p:nvPicPr>
                    <p:cNvPr id="299" name="Picture 298"/>
                    <p:cNvPicPr>
                      <a:picLocks noChangeAspect="1"/>
                    </p:cNvPicPr>
                    <p:nvPr/>
                  </p:nvPicPr>
                  <p:blipFill rotWithShape="1">
                    <a:blip r:embed="rId12" cstate="hq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a:ext>
                      </a:extLst>
                    </a:blip>
                    <a:srcRect/>
                    <a:stretch/>
                  </p:blipFill>
                  <p:spPr>
                    <a:xfrm>
                      <a:off x="11176749" y="3258670"/>
                      <a:ext cx="662179" cy="251419"/>
                    </a:xfrm>
                    <a:prstGeom prst="rect">
                      <a:avLst/>
                    </a:prstGeom>
                  </p:spPr>
                </p:pic>
              </p:grpSp>
              <p:grpSp>
                <p:nvGrpSpPr>
                  <p:cNvPr id="288" name="Group 287"/>
                  <p:cNvGrpSpPr/>
                  <p:nvPr/>
                </p:nvGrpSpPr>
                <p:grpSpPr>
                  <a:xfrm>
                    <a:off x="4263622" y="5017381"/>
                    <a:ext cx="466434" cy="150317"/>
                    <a:chOff x="12136828" y="3259591"/>
                    <a:chExt cx="585436" cy="189305"/>
                  </a:xfrm>
                </p:grpSpPr>
                <p:pic>
                  <p:nvPicPr>
                    <p:cNvPr id="290" name="Picture 4" descr="http://tctechcrunch2011.files.wordpress.com/2012/11/twilio-logo-6a141664f35a78e9ac08eed627c2a859.png"/>
                    <p:cNvPicPr>
                      <a:picLocks noChangeAspect="1" noChangeArrowheads="1"/>
                    </p:cNvPicPr>
                    <p:nvPr/>
                  </p:nvPicPr>
                  <p:blipFill rotWithShape="1">
                    <a:blip r:embed="rId14" cstate="hqprint">
                      <a:extLst>
                        <a:ext uri="{BEBA8EAE-BF5A-486C-A8C5-ECC9F3942E4B}">
                          <a14:imgProps xmlns:a14="http://schemas.microsoft.com/office/drawing/2010/main">
                            <a14:imgLayer r:embed="rId15">
                              <a14:imgEffect>
                                <a14:saturation sat="0"/>
                              </a14:imgEffect>
                              <a14:imgEffect>
                                <a14:brightnessContrast bright="100000"/>
                              </a14:imgEffect>
                            </a14:imgLayer>
                          </a14:imgProps>
                        </a:ext>
                        <a:ext uri="{28A0092B-C50C-407E-A947-70E740481C1C}">
                          <a14:useLocalDpi xmlns:a14="http://schemas.microsoft.com/office/drawing/2010/main"/>
                        </a:ext>
                      </a:extLst>
                    </a:blip>
                    <a:srcRect/>
                    <a:stretch/>
                  </p:blipFill>
                  <p:spPr bwMode="auto">
                    <a:xfrm>
                      <a:off x="12332340" y="3259591"/>
                      <a:ext cx="389924" cy="189305"/>
                    </a:xfrm>
                    <a:prstGeom prst="rect">
                      <a:avLst/>
                    </a:prstGeom>
                    <a:extLst>
                      <a:ext uri="{909E8E84-426E-40DD-AFC4-6F175D3DCCD1}">
                        <a14:hiddenFill xmlns:a14="http://schemas.microsoft.com/office/drawing/2010/main">
                          <a:solidFill>
                            <a:srgbClr val="FFFFFF"/>
                          </a:solidFill>
                        </a14:hiddenFill>
                      </a:ext>
                    </a:extLst>
                  </p:spPr>
                </p:pic>
                <p:grpSp>
                  <p:nvGrpSpPr>
                    <p:cNvPr id="291" name="Group 290"/>
                    <p:cNvGrpSpPr/>
                    <p:nvPr/>
                  </p:nvGrpSpPr>
                  <p:grpSpPr>
                    <a:xfrm>
                      <a:off x="12136828" y="3268957"/>
                      <a:ext cx="178831" cy="178830"/>
                      <a:chOff x="12136828" y="3639206"/>
                      <a:chExt cx="178831" cy="178830"/>
                    </a:xfrm>
                  </p:grpSpPr>
                  <p:sp>
                    <p:nvSpPr>
                      <p:cNvPr id="292" name="Freeform 85"/>
                      <p:cNvSpPr/>
                      <p:nvPr/>
                    </p:nvSpPr>
                    <p:spPr bwMode="auto">
                      <a:xfrm>
                        <a:off x="12136828" y="3639206"/>
                        <a:ext cx="178831" cy="178830"/>
                      </a:xfrm>
                      <a:custGeom>
                        <a:avLst/>
                        <a:gdLst>
                          <a:gd name="connsiteX0" fmla="*/ 89415 w 178830"/>
                          <a:gd name="connsiteY0" fmla="*/ 0 h 178830"/>
                          <a:gd name="connsiteX1" fmla="*/ 178830 w 178830"/>
                          <a:gd name="connsiteY1" fmla="*/ 89415 h 178830"/>
                          <a:gd name="connsiteX2" fmla="*/ 89415 w 178830"/>
                          <a:gd name="connsiteY2" fmla="*/ 178830 h 178830"/>
                          <a:gd name="connsiteX3" fmla="*/ 0 w 178830"/>
                          <a:gd name="connsiteY3" fmla="*/ 89415 h 178830"/>
                          <a:gd name="connsiteX4" fmla="*/ 89415 w 178830"/>
                          <a:gd name="connsiteY4" fmla="*/ 0 h 178830"/>
                          <a:gd name="connsiteX5" fmla="*/ 89415 w 178830"/>
                          <a:gd name="connsiteY5" fmla="*/ 25937 h 178830"/>
                          <a:gd name="connsiteX6" fmla="*/ 25937 w 178830"/>
                          <a:gd name="connsiteY6" fmla="*/ 89415 h 178830"/>
                          <a:gd name="connsiteX7" fmla="*/ 89415 w 178830"/>
                          <a:gd name="connsiteY7" fmla="*/ 152893 h 178830"/>
                          <a:gd name="connsiteX8" fmla="*/ 152893 w 178830"/>
                          <a:gd name="connsiteY8" fmla="*/ 89415 h 178830"/>
                          <a:gd name="connsiteX9" fmla="*/ 89415 w 178830"/>
                          <a:gd name="connsiteY9" fmla="*/ 25937 h 17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830" h="178830">
                            <a:moveTo>
                              <a:pt x="89415" y="0"/>
                            </a:moveTo>
                            <a:cubicBezTo>
                              <a:pt x="138798" y="0"/>
                              <a:pt x="178830" y="40032"/>
                              <a:pt x="178830" y="89415"/>
                            </a:cubicBezTo>
                            <a:cubicBezTo>
                              <a:pt x="178830" y="138798"/>
                              <a:pt x="138798" y="178830"/>
                              <a:pt x="89415" y="178830"/>
                            </a:cubicBezTo>
                            <a:cubicBezTo>
                              <a:pt x="40032" y="178830"/>
                              <a:pt x="0" y="138798"/>
                              <a:pt x="0" y="89415"/>
                            </a:cubicBezTo>
                            <a:cubicBezTo>
                              <a:pt x="0" y="40032"/>
                              <a:pt x="40032" y="0"/>
                              <a:pt x="89415" y="0"/>
                            </a:cubicBezTo>
                            <a:close/>
                            <a:moveTo>
                              <a:pt x="89415" y="25937"/>
                            </a:moveTo>
                            <a:cubicBezTo>
                              <a:pt x="54357" y="25937"/>
                              <a:pt x="25937" y="54357"/>
                              <a:pt x="25937" y="89415"/>
                            </a:cubicBezTo>
                            <a:cubicBezTo>
                              <a:pt x="25937" y="124473"/>
                              <a:pt x="54357" y="152893"/>
                              <a:pt x="89415" y="152893"/>
                            </a:cubicBezTo>
                            <a:cubicBezTo>
                              <a:pt x="124473" y="152893"/>
                              <a:pt x="152893" y="124473"/>
                              <a:pt x="152893" y="89415"/>
                            </a:cubicBezTo>
                            <a:cubicBezTo>
                              <a:pt x="152893" y="54357"/>
                              <a:pt x="124473" y="25937"/>
                              <a:pt x="89415" y="25937"/>
                            </a:cubicBezTo>
                            <a:close/>
                          </a:path>
                        </a:pathLst>
                      </a:custGeom>
                      <a:solidFill>
                        <a:srgbClr val="FFFFFF"/>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17">
                                <a:srgbClr val="000000"/>
                              </a:gs>
                              <a:gs pos="100000">
                                <a:srgbClr val="000000"/>
                              </a:gs>
                            </a:gsLst>
                            <a:lin ang="5400000" scaled="0"/>
                          </a:gradFill>
                          <a:effectLst/>
                          <a:uLnTx/>
                          <a:uFillTx/>
                          <a:latin typeface="Segoe UI Semilight"/>
                          <a:ea typeface="+mn-ea"/>
                          <a:cs typeface="+mn-cs"/>
                        </a:endParaRPr>
                      </a:p>
                    </p:txBody>
                  </p:sp>
                  <p:grpSp>
                    <p:nvGrpSpPr>
                      <p:cNvPr id="293" name="Group 292"/>
                      <p:cNvGrpSpPr/>
                      <p:nvPr/>
                    </p:nvGrpSpPr>
                    <p:grpSpPr>
                      <a:xfrm>
                        <a:off x="12187796" y="3692698"/>
                        <a:ext cx="76943" cy="71846"/>
                        <a:chOff x="12157225" y="3537324"/>
                        <a:chExt cx="65970" cy="61600"/>
                      </a:xfrm>
                      <a:solidFill>
                        <a:srgbClr val="FFFFFF"/>
                      </a:solidFill>
                    </p:grpSpPr>
                    <p:sp>
                      <p:nvSpPr>
                        <p:cNvPr id="294" name="Oval 293"/>
                        <p:cNvSpPr/>
                        <p:nvPr/>
                      </p:nvSpPr>
                      <p:spPr bwMode="auto">
                        <a:xfrm>
                          <a:off x="12157225" y="3537325"/>
                          <a:ext cx="27432" cy="27432"/>
                        </a:xfrm>
                        <a:prstGeom prst="ellipse">
                          <a:avLst/>
                        </a:prstGeom>
                        <a:solidFill>
                          <a:srgbClr val="FFFFFF"/>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17">
                                  <a:srgbClr val="000000"/>
                                </a:gs>
                                <a:gs pos="100000">
                                  <a:srgbClr val="000000"/>
                                </a:gs>
                              </a:gsLst>
                              <a:lin ang="5400000" scaled="0"/>
                            </a:gradFill>
                            <a:effectLst/>
                            <a:uLnTx/>
                            <a:uFillTx/>
                            <a:latin typeface="Segoe UI Semilight"/>
                            <a:ea typeface="+mn-ea"/>
                            <a:cs typeface="+mn-cs"/>
                          </a:endParaRPr>
                        </a:p>
                      </p:txBody>
                    </p:sp>
                    <p:sp>
                      <p:nvSpPr>
                        <p:cNvPr id="295" name="Oval 294"/>
                        <p:cNvSpPr/>
                        <p:nvPr/>
                      </p:nvSpPr>
                      <p:spPr bwMode="auto">
                        <a:xfrm>
                          <a:off x="12195763" y="3537324"/>
                          <a:ext cx="27432" cy="27432"/>
                        </a:xfrm>
                        <a:prstGeom prst="ellipse">
                          <a:avLst/>
                        </a:prstGeom>
                        <a:solidFill>
                          <a:srgbClr val="FFFFFF"/>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17">
                                  <a:srgbClr val="000000"/>
                                </a:gs>
                                <a:gs pos="100000">
                                  <a:srgbClr val="000000"/>
                                </a:gs>
                              </a:gsLst>
                              <a:lin ang="5400000" scaled="0"/>
                            </a:gradFill>
                            <a:effectLst/>
                            <a:uLnTx/>
                            <a:uFillTx/>
                            <a:latin typeface="Segoe UI Semilight"/>
                            <a:ea typeface="+mn-ea"/>
                            <a:cs typeface="+mn-cs"/>
                          </a:endParaRPr>
                        </a:p>
                      </p:txBody>
                    </p:sp>
                    <p:sp>
                      <p:nvSpPr>
                        <p:cNvPr id="296" name="Oval 295"/>
                        <p:cNvSpPr/>
                        <p:nvPr/>
                      </p:nvSpPr>
                      <p:spPr bwMode="auto">
                        <a:xfrm>
                          <a:off x="12157225" y="3571492"/>
                          <a:ext cx="27432" cy="27432"/>
                        </a:xfrm>
                        <a:prstGeom prst="ellipse">
                          <a:avLst/>
                        </a:prstGeom>
                        <a:solidFill>
                          <a:srgbClr val="FFFFFF"/>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17">
                                  <a:srgbClr val="000000"/>
                                </a:gs>
                                <a:gs pos="100000">
                                  <a:srgbClr val="000000"/>
                                </a:gs>
                              </a:gsLst>
                              <a:lin ang="5400000" scaled="0"/>
                            </a:gradFill>
                            <a:effectLst/>
                            <a:uLnTx/>
                            <a:uFillTx/>
                            <a:latin typeface="Segoe UI Semilight"/>
                            <a:ea typeface="+mn-ea"/>
                            <a:cs typeface="+mn-cs"/>
                          </a:endParaRPr>
                        </a:p>
                      </p:txBody>
                    </p:sp>
                    <p:sp>
                      <p:nvSpPr>
                        <p:cNvPr id="297" name="Oval 296"/>
                        <p:cNvSpPr/>
                        <p:nvPr/>
                      </p:nvSpPr>
                      <p:spPr bwMode="auto">
                        <a:xfrm>
                          <a:off x="12195763" y="3571492"/>
                          <a:ext cx="27432" cy="27432"/>
                        </a:xfrm>
                        <a:prstGeom prst="ellipse">
                          <a:avLst/>
                        </a:prstGeom>
                        <a:solidFill>
                          <a:srgbClr val="FFFFFF"/>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17">
                                  <a:srgbClr val="000000"/>
                                </a:gs>
                                <a:gs pos="100000">
                                  <a:srgbClr val="000000"/>
                                </a:gs>
                              </a:gsLst>
                              <a:lin ang="5400000" scaled="0"/>
                            </a:gradFill>
                            <a:effectLst/>
                            <a:uLnTx/>
                            <a:uFillTx/>
                            <a:latin typeface="Segoe UI Semilight"/>
                            <a:ea typeface="+mn-ea"/>
                            <a:cs typeface="+mn-cs"/>
                          </a:endParaRPr>
                        </a:p>
                      </p:txBody>
                    </p:sp>
                  </p:grpSp>
                </p:grpSp>
              </p:grpSp>
              <p:pic>
                <p:nvPicPr>
                  <p:cNvPr id="289" name="Picture 288"/>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515534" y="4664567"/>
                    <a:ext cx="372143" cy="282664"/>
                  </a:xfrm>
                  <a:prstGeom prst="rect">
                    <a:avLst/>
                  </a:prstGeom>
                </p:spPr>
              </p:pic>
            </p:grpSp>
            <p:sp>
              <p:nvSpPr>
                <p:cNvPr id="283" name="Rectangle 282"/>
                <p:cNvSpPr/>
                <p:nvPr/>
              </p:nvSpPr>
              <p:spPr bwMode="auto">
                <a:xfrm>
                  <a:off x="3363366" y="4206235"/>
                  <a:ext cx="1472259" cy="127764"/>
                </a:xfrm>
                <a:prstGeom prst="rect">
                  <a:avLst/>
                </a:prstGeom>
                <a:noFill/>
                <a:ln w="10795" cap="flat" cmpd="sng" algn="ctr">
                  <a:noFill/>
                  <a:prstDash val="solid"/>
                  <a:headEnd type="none" w="med" len="med"/>
                  <a:tailEnd type="none" w="med" len="med"/>
                </a:ln>
                <a:effectLst/>
              </p:spPr>
              <p:txBody>
                <a:bodyPr vert="horz" wrap="none" lIns="0" tIns="0" rIns="0" bIns="0" numCol="1" rtlCol="0" anchor="ctr" anchorCtr="0" compatLnSpc="1">
                  <a:prstTxWarp prst="textNoShape">
                    <a:avLst/>
                  </a:prstTxWarp>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NON-MICROSOFT CLOUD</a:t>
                  </a:r>
                </a:p>
              </p:txBody>
            </p:sp>
          </p:grpSp>
          <p:sp>
            <p:nvSpPr>
              <p:cNvPr id="199" name="Freeform 69"/>
              <p:cNvSpPr>
                <a:spLocks noChangeAspect="1" noEditPoints="1"/>
              </p:cNvSpPr>
              <p:nvPr/>
            </p:nvSpPr>
            <p:spPr bwMode="auto">
              <a:xfrm>
                <a:off x="4022527" y="3868756"/>
                <a:ext cx="1204552" cy="169916"/>
              </a:xfrm>
              <a:custGeom>
                <a:avLst/>
                <a:gdLst>
                  <a:gd name="T0" fmla="*/ 261 w 2216"/>
                  <a:gd name="T1" fmla="*/ 97 h 311"/>
                  <a:gd name="T2" fmla="*/ 3 w 2216"/>
                  <a:gd name="T3" fmla="*/ 256 h 311"/>
                  <a:gd name="T4" fmla="*/ 124 w 2216"/>
                  <a:gd name="T5" fmla="*/ 205 h 311"/>
                  <a:gd name="T6" fmla="*/ 8 w 2216"/>
                  <a:gd name="T7" fmla="*/ 250 h 311"/>
                  <a:gd name="T8" fmla="*/ 9 w 2216"/>
                  <a:gd name="T9" fmla="*/ 252 h 311"/>
                  <a:gd name="T10" fmla="*/ 504 w 2216"/>
                  <a:gd name="T11" fmla="*/ 123 h 311"/>
                  <a:gd name="T12" fmla="*/ 502 w 2216"/>
                  <a:gd name="T13" fmla="*/ 91 h 311"/>
                  <a:gd name="T14" fmla="*/ 356 w 2216"/>
                  <a:gd name="T15" fmla="*/ 252 h 311"/>
                  <a:gd name="T16" fmla="*/ 20 w 2216"/>
                  <a:gd name="T17" fmla="*/ 242 h 311"/>
                  <a:gd name="T18" fmla="*/ 7 w 2216"/>
                  <a:gd name="T19" fmla="*/ 252 h 311"/>
                  <a:gd name="T20" fmla="*/ 208 w 2216"/>
                  <a:gd name="T21" fmla="*/ 224 h 311"/>
                  <a:gd name="T22" fmla="*/ 137 w 2216"/>
                  <a:gd name="T23" fmla="*/ 208 h 311"/>
                  <a:gd name="T24" fmla="*/ 1209 w 2216"/>
                  <a:gd name="T25" fmla="*/ 154 h 311"/>
                  <a:gd name="T26" fmla="*/ 1187 w 2216"/>
                  <a:gd name="T27" fmla="*/ 112 h 311"/>
                  <a:gd name="T28" fmla="*/ 1175 w 2216"/>
                  <a:gd name="T29" fmla="*/ 84 h 311"/>
                  <a:gd name="T30" fmla="*/ 1124 w 2216"/>
                  <a:gd name="T31" fmla="*/ 157 h 311"/>
                  <a:gd name="T32" fmla="*/ 1146 w 2216"/>
                  <a:gd name="T33" fmla="*/ 154 h 311"/>
                  <a:gd name="T34" fmla="*/ 1822 w 2216"/>
                  <a:gd name="T35" fmla="*/ 156 h 311"/>
                  <a:gd name="T36" fmla="*/ 1822 w 2216"/>
                  <a:gd name="T37" fmla="*/ 191 h 311"/>
                  <a:gd name="T38" fmla="*/ 1896 w 2216"/>
                  <a:gd name="T39" fmla="*/ 254 h 311"/>
                  <a:gd name="T40" fmla="*/ 1969 w 2216"/>
                  <a:gd name="T41" fmla="*/ 253 h 311"/>
                  <a:gd name="T42" fmla="*/ 1822 w 2216"/>
                  <a:gd name="T43" fmla="*/ 156 h 311"/>
                  <a:gd name="T44" fmla="*/ 1532 w 2216"/>
                  <a:gd name="T45" fmla="*/ 142 h 311"/>
                  <a:gd name="T46" fmla="*/ 1486 w 2216"/>
                  <a:gd name="T47" fmla="*/ 258 h 311"/>
                  <a:gd name="T48" fmla="*/ 1565 w 2216"/>
                  <a:gd name="T49" fmla="*/ 252 h 311"/>
                  <a:gd name="T50" fmla="*/ 1644 w 2216"/>
                  <a:gd name="T51" fmla="*/ 252 h 311"/>
                  <a:gd name="T52" fmla="*/ 1587 w 2216"/>
                  <a:gd name="T53" fmla="*/ 154 h 311"/>
                  <a:gd name="T54" fmla="*/ 2181 w 2216"/>
                  <a:gd name="T55" fmla="*/ 189 h 311"/>
                  <a:gd name="T56" fmla="*/ 2151 w 2216"/>
                  <a:gd name="T57" fmla="*/ 146 h 311"/>
                  <a:gd name="T58" fmla="*/ 901 w 2216"/>
                  <a:gd name="T59" fmla="*/ 252 h 311"/>
                  <a:gd name="T60" fmla="*/ 964 w 2216"/>
                  <a:gd name="T61" fmla="*/ 158 h 311"/>
                  <a:gd name="T62" fmla="*/ 939 w 2216"/>
                  <a:gd name="T63" fmla="*/ 242 h 311"/>
                  <a:gd name="T64" fmla="*/ 2106 w 2216"/>
                  <a:gd name="T65" fmla="*/ 258 h 311"/>
                  <a:gd name="T66" fmla="*/ 2127 w 2216"/>
                  <a:gd name="T67" fmla="*/ 160 h 311"/>
                  <a:gd name="T68" fmla="*/ 649 w 2216"/>
                  <a:gd name="T69" fmla="*/ 136 h 311"/>
                  <a:gd name="T70" fmla="*/ 738 w 2216"/>
                  <a:gd name="T71" fmla="*/ 144 h 311"/>
                  <a:gd name="T72" fmla="*/ 725 w 2216"/>
                  <a:gd name="T73" fmla="*/ 256 h 311"/>
                  <a:gd name="T74" fmla="*/ 573 w 2216"/>
                  <a:gd name="T75" fmla="*/ 138 h 311"/>
                  <a:gd name="T76" fmla="*/ 576 w 2216"/>
                  <a:gd name="T77" fmla="*/ 158 h 311"/>
                  <a:gd name="T78" fmla="*/ 1995 w 2216"/>
                  <a:gd name="T79" fmla="*/ 100 h 311"/>
                  <a:gd name="T80" fmla="*/ 12 w 2216"/>
                  <a:gd name="T81" fmla="*/ 250 h 311"/>
                  <a:gd name="T82" fmla="*/ 6 w 2216"/>
                  <a:gd name="T83" fmla="*/ 253 h 311"/>
                  <a:gd name="T84" fmla="*/ 18 w 2216"/>
                  <a:gd name="T85" fmla="*/ 244 h 311"/>
                  <a:gd name="T86" fmla="*/ 8 w 2216"/>
                  <a:gd name="T87" fmla="*/ 250 h 311"/>
                  <a:gd name="T88" fmla="*/ 13 w 2216"/>
                  <a:gd name="T89" fmla="*/ 246 h 311"/>
                  <a:gd name="T90" fmla="*/ 12 w 2216"/>
                  <a:gd name="T91" fmla="*/ 247 h 311"/>
                  <a:gd name="T92" fmla="*/ 9 w 2216"/>
                  <a:gd name="T93" fmla="*/ 251 h 311"/>
                  <a:gd name="T94" fmla="*/ 6 w 2216"/>
                  <a:gd name="T95" fmla="*/ 253 h 311"/>
                  <a:gd name="T96" fmla="*/ 14 w 2216"/>
                  <a:gd name="T97" fmla="*/ 246 h 311"/>
                  <a:gd name="T98" fmla="*/ 8 w 2216"/>
                  <a:gd name="T99" fmla="*/ 250 h 311"/>
                  <a:gd name="T100" fmla="*/ 6 w 2216"/>
                  <a:gd name="T101" fmla="*/ 252 h 311"/>
                  <a:gd name="T102" fmla="*/ 6 w 2216"/>
                  <a:gd name="T103" fmla="*/ 253 h 311"/>
                  <a:gd name="T104" fmla="*/ 1307 w 2216"/>
                  <a:gd name="T105" fmla="*/ 91 h 311"/>
                  <a:gd name="T106" fmla="*/ 1323 w 2216"/>
                  <a:gd name="T107" fmla="*/ 112 h 311"/>
                  <a:gd name="T108" fmla="*/ 1756 w 2216"/>
                  <a:gd name="T109" fmla="*/ 249 h 311"/>
                  <a:gd name="T110" fmla="*/ 1754 w 2216"/>
                  <a:gd name="T111" fmla="*/ 168 h 311"/>
                  <a:gd name="T112" fmla="*/ 1775 w 2216"/>
                  <a:gd name="T113" fmla="*/ 253 h 311"/>
                  <a:gd name="T114" fmla="*/ 1756 w 2216"/>
                  <a:gd name="T115" fmla="*/ 204 h 311"/>
                  <a:gd name="T116" fmla="*/ 1099 w 2216"/>
                  <a:gd name="T117" fmla="*/ 203 h 311"/>
                  <a:gd name="T118" fmla="*/ 1075 w 2216"/>
                  <a:gd name="T119" fmla="*/ 223 h 311"/>
                  <a:gd name="T120" fmla="*/ 882 w 2216"/>
                  <a:gd name="T121" fmla="*/ 172 h 311"/>
                  <a:gd name="T122" fmla="*/ 867 w 2216"/>
                  <a:gd name="T123" fmla="*/ 19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6" h="311">
                    <a:moveTo>
                      <a:pt x="22" y="246"/>
                    </a:moveTo>
                    <a:cubicBezTo>
                      <a:pt x="30" y="243"/>
                      <a:pt x="38" y="240"/>
                      <a:pt x="47" y="237"/>
                    </a:cubicBezTo>
                    <a:cubicBezTo>
                      <a:pt x="67" y="231"/>
                      <a:pt x="88" y="226"/>
                      <a:pt x="110" y="224"/>
                    </a:cubicBezTo>
                    <a:cubicBezTo>
                      <a:pt x="128" y="222"/>
                      <a:pt x="147" y="222"/>
                      <a:pt x="165" y="223"/>
                    </a:cubicBezTo>
                    <a:cubicBezTo>
                      <a:pt x="180" y="225"/>
                      <a:pt x="195" y="227"/>
                      <a:pt x="209" y="230"/>
                    </a:cubicBezTo>
                    <a:cubicBezTo>
                      <a:pt x="212" y="231"/>
                      <a:pt x="214" y="230"/>
                      <a:pt x="216" y="230"/>
                    </a:cubicBezTo>
                    <a:cubicBezTo>
                      <a:pt x="216" y="230"/>
                      <a:pt x="216" y="229"/>
                      <a:pt x="216" y="228"/>
                    </a:cubicBezTo>
                    <a:cubicBezTo>
                      <a:pt x="216" y="228"/>
                      <a:pt x="216" y="227"/>
                      <a:pt x="216" y="226"/>
                    </a:cubicBezTo>
                    <a:cubicBezTo>
                      <a:pt x="216" y="198"/>
                      <a:pt x="216" y="170"/>
                      <a:pt x="216" y="142"/>
                    </a:cubicBezTo>
                    <a:cubicBezTo>
                      <a:pt x="216" y="139"/>
                      <a:pt x="217" y="138"/>
                      <a:pt x="219" y="137"/>
                    </a:cubicBezTo>
                    <a:cubicBezTo>
                      <a:pt x="233" y="123"/>
                      <a:pt x="248" y="111"/>
                      <a:pt x="261" y="97"/>
                    </a:cubicBezTo>
                    <a:cubicBezTo>
                      <a:pt x="264" y="94"/>
                      <a:pt x="266" y="92"/>
                      <a:pt x="268" y="89"/>
                    </a:cubicBezTo>
                    <a:cubicBezTo>
                      <a:pt x="269" y="88"/>
                      <a:pt x="270" y="87"/>
                      <a:pt x="271" y="88"/>
                    </a:cubicBezTo>
                    <a:cubicBezTo>
                      <a:pt x="273" y="89"/>
                      <a:pt x="274" y="90"/>
                      <a:pt x="274" y="93"/>
                    </a:cubicBezTo>
                    <a:cubicBezTo>
                      <a:pt x="274" y="146"/>
                      <a:pt x="274" y="199"/>
                      <a:pt x="274" y="252"/>
                    </a:cubicBezTo>
                    <a:cubicBezTo>
                      <a:pt x="274" y="253"/>
                      <a:pt x="275" y="255"/>
                      <a:pt x="273" y="256"/>
                    </a:cubicBezTo>
                    <a:cubicBezTo>
                      <a:pt x="271" y="257"/>
                      <a:pt x="269" y="258"/>
                      <a:pt x="267" y="257"/>
                    </a:cubicBezTo>
                    <a:cubicBezTo>
                      <a:pt x="261" y="255"/>
                      <a:pt x="255" y="253"/>
                      <a:pt x="249" y="252"/>
                    </a:cubicBezTo>
                    <a:cubicBezTo>
                      <a:pt x="229" y="246"/>
                      <a:pt x="209" y="242"/>
                      <a:pt x="188" y="239"/>
                    </a:cubicBezTo>
                    <a:cubicBezTo>
                      <a:pt x="162" y="236"/>
                      <a:pt x="136" y="235"/>
                      <a:pt x="109" y="236"/>
                    </a:cubicBezTo>
                    <a:cubicBezTo>
                      <a:pt x="76" y="238"/>
                      <a:pt x="44" y="243"/>
                      <a:pt x="12" y="253"/>
                    </a:cubicBezTo>
                    <a:cubicBezTo>
                      <a:pt x="9" y="254"/>
                      <a:pt x="6" y="255"/>
                      <a:pt x="3" y="256"/>
                    </a:cubicBezTo>
                    <a:cubicBezTo>
                      <a:pt x="0" y="257"/>
                      <a:pt x="0" y="257"/>
                      <a:pt x="0" y="254"/>
                    </a:cubicBezTo>
                    <a:cubicBezTo>
                      <a:pt x="0" y="249"/>
                      <a:pt x="0" y="244"/>
                      <a:pt x="0" y="238"/>
                    </a:cubicBezTo>
                    <a:cubicBezTo>
                      <a:pt x="0" y="237"/>
                      <a:pt x="0" y="235"/>
                      <a:pt x="2" y="234"/>
                    </a:cubicBezTo>
                    <a:cubicBezTo>
                      <a:pt x="22" y="213"/>
                      <a:pt x="41" y="190"/>
                      <a:pt x="57" y="165"/>
                    </a:cubicBezTo>
                    <a:cubicBezTo>
                      <a:pt x="82" y="128"/>
                      <a:pt x="103" y="89"/>
                      <a:pt x="117" y="46"/>
                    </a:cubicBezTo>
                    <a:cubicBezTo>
                      <a:pt x="122" y="32"/>
                      <a:pt x="126" y="17"/>
                      <a:pt x="129" y="2"/>
                    </a:cubicBezTo>
                    <a:cubicBezTo>
                      <a:pt x="129" y="0"/>
                      <a:pt x="129" y="0"/>
                      <a:pt x="131" y="1"/>
                    </a:cubicBezTo>
                    <a:cubicBezTo>
                      <a:pt x="136" y="2"/>
                      <a:pt x="136" y="2"/>
                      <a:pt x="136" y="7"/>
                    </a:cubicBezTo>
                    <a:cubicBezTo>
                      <a:pt x="136" y="71"/>
                      <a:pt x="136" y="135"/>
                      <a:pt x="136" y="199"/>
                    </a:cubicBezTo>
                    <a:cubicBezTo>
                      <a:pt x="136" y="203"/>
                      <a:pt x="136" y="203"/>
                      <a:pt x="132" y="204"/>
                    </a:cubicBezTo>
                    <a:cubicBezTo>
                      <a:pt x="129" y="205"/>
                      <a:pt x="127" y="205"/>
                      <a:pt x="124" y="205"/>
                    </a:cubicBezTo>
                    <a:cubicBezTo>
                      <a:pt x="89" y="209"/>
                      <a:pt x="55" y="220"/>
                      <a:pt x="25" y="239"/>
                    </a:cubicBezTo>
                    <a:cubicBezTo>
                      <a:pt x="24" y="239"/>
                      <a:pt x="23" y="240"/>
                      <a:pt x="22" y="240"/>
                    </a:cubicBezTo>
                    <a:cubicBezTo>
                      <a:pt x="22" y="241"/>
                      <a:pt x="21" y="242"/>
                      <a:pt x="20" y="242"/>
                    </a:cubicBezTo>
                    <a:cubicBezTo>
                      <a:pt x="19" y="243"/>
                      <a:pt x="18" y="243"/>
                      <a:pt x="17" y="244"/>
                    </a:cubicBezTo>
                    <a:cubicBezTo>
                      <a:pt x="16" y="245"/>
                      <a:pt x="16" y="245"/>
                      <a:pt x="15" y="246"/>
                    </a:cubicBezTo>
                    <a:cubicBezTo>
                      <a:pt x="14" y="246"/>
                      <a:pt x="14" y="246"/>
                      <a:pt x="14" y="246"/>
                    </a:cubicBezTo>
                    <a:cubicBezTo>
                      <a:pt x="13" y="247"/>
                      <a:pt x="13" y="247"/>
                      <a:pt x="12" y="247"/>
                    </a:cubicBezTo>
                    <a:cubicBezTo>
                      <a:pt x="12" y="247"/>
                      <a:pt x="12" y="248"/>
                      <a:pt x="12" y="248"/>
                    </a:cubicBezTo>
                    <a:cubicBezTo>
                      <a:pt x="11" y="248"/>
                      <a:pt x="11" y="248"/>
                      <a:pt x="11" y="249"/>
                    </a:cubicBezTo>
                    <a:cubicBezTo>
                      <a:pt x="10" y="249"/>
                      <a:pt x="10" y="249"/>
                      <a:pt x="10" y="249"/>
                    </a:cubicBezTo>
                    <a:cubicBezTo>
                      <a:pt x="9" y="249"/>
                      <a:pt x="9" y="250"/>
                      <a:pt x="8" y="250"/>
                    </a:cubicBezTo>
                    <a:cubicBezTo>
                      <a:pt x="8" y="250"/>
                      <a:pt x="8" y="250"/>
                      <a:pt x="8" y="250"/>
                    </a:cubicBezTo>
                    <a:cubicBezTo>
                      <a:pt x="8" y="251"/>
                      <a:pt x="8" y="251"/>
                      <a:pt x="8" y="251"/>
                    </a:cubicBezTo>
                    <a:cubicBezTo>
                      <a:pt x="7" y="251"/>
                      <a:pt x="6" y="252"/>
                      <a:pt x="6" y="252"/>
                    </a:cubicBezTo>
                    <a:cubicBezTo>
                      <a:pt x="5" y="252"/>
                      <a:pt x="5" y="253"/>
                      <a:pt x="5" y="253"/>
                    </a:cubicBezTo>
                    <a:cubicBezTo>
                      <a:pt x="5" y="253"/>
                      <a:pt x="4" y="253"/>
                      <a:pt x="4" y="254"/>
                    </a:cubicBezTo>
                    <a:cubicBezTo>
                      <a:pt x="4" y="254"/>
                      <a:pt x="3" y="254"/>
                      <a:pt x="4" y="254"/>
                    </a:cubicBezTo>
                    <a:cubicBezTo>
                      <a:pt x="4" y="254"/>
                      <a:pt x="4" y="254"/>
                      <a:pt x="4" y="254"/>
                    </a:cubicBezTo>
                    <a:cubicBezTo>
                      <a:pt x="5" y="253"/>
                      <a:pt x="5" y="253"/>
                      <a:pt x="6" y="253"/>
                    </a:cubicBezTo>
                    <a:cubicBezTo>
                      <a:pt x="6" y="253"/>
                      <a:pt x="6" y="253"/>
                      <a:pt x="6" y="253"/>
                    </a:cubicBezTo>
                    <a:cubicBezTo>
                      <a:pt x="7" y="253"/>
                      <a:pt x="7" y="252"/>
                      <a:pt x="7" y="252"/>
                    </a:cubicBezTo>
                    <a:cubicBezTo>
                      <a:pt x="8" y="252"/>
                      <a:pt x="8" y="252"/>
                      <a:pt x="9" y="252"/>
                    </a:cubicBezTo>
                    <a:cubicBezTo>
                      <a:pt x="9" y="251"/>
                      <a:pt x="9" y="251"/>
                      <a:pt x="9" y="251"/>
                    </a:cubicBezTo>
                    <a:cubicBezTo>
                      <a:pt x="10" y="251"/>
                      <a:pt x="10" y="251"/>
                      <a:pt x="11" y="250"/>
                    </a:cubicBezTo>
                    <a:cubicBezTo>
                      <a:pt x="12" y="250"/>
                      <a:pt x="12" y="250"/>
                      <a:pt x="12" y="249"/>
                    </a:cubicBezTo>
                    <a:cubicBezTo>
                      <a:pt x="16" y="248"/>
                      <a:pt x="19" y="246"/>
                      <a:pt x="22" y="246"/>
                    </a:cubicBezTo>
                    <a:close/>
                    <a:moveTo>
                      <a:pt x="377" y="125"/>
                    </a:moveTo>
                    <a:cubicBezTo>
                      <a:pt x="395" y="167"/>
                      <a:pt x="414" y="209"/>
                      <a:pt x="433" y="250"/>
                    </a:cubicBezTo>
                    <a:cubicBezTo>
                      <a:pt x="434" y="252"/>
                      <a:pt x="434" y="254"/>
                      <a:pt x="435" y="255"/>
                    </a:cubicBezTo>
                    <a:cubicBezTo>
                      <a:pt x="437" y="256"/>
                      <a:pt x="439" y="256"/>
                      <a:pt x="441" y="256"/>
                    </a:cubicBezTo>
                    <a:cubicBezTo>
                      <a:pt x="445" y="256"/>
                      <a:pt x="445" y="256"/>
                      <a:pt x="446" y="252"/>
                    </a:cubicBezTo>
                    <a:cubicBezTo>
                      <a:pt x="465" y="210"/>
                      <a:pt x="484" y="168"/>
                      <a:pt x="502" y="126"/>
                    </a:cubicBezTo>
                    <a:cubicBezTo>
                      <a:pt x="503" y="125"/>
                      <a:pt x="503" y="124"/>
                      <a:pt x="504" y="123"/>
                    </a:cubicBezTo>
                    <a:cubicBezTo>
                      <a:pt x="504" y="123"/>
                      <a:pt x="504" y="123"/>
                      <a:pt x="504" y="123"/>
                    </a:cubicBezTo>
                    <a:cubicBezTo>
                      <a:pt x="504" y="124"/>
                      <a:pt x="504" y="125"/>
                      <a:pt x="504" y="126"/>
                    </a:cubicBezTo>
                    <a:cubicBezTo>
                      <a:pt x="504" y="168"/>
                      <a:pt x="504" y="210"/>
                      <a:pt x="504" y="251"/>
                    </a:cubicBezTo>
                    <a:cubicBezTo>
                      <a:pt x="504" y="252"/>
                      <a:pt x="505" y="253"/>
                      <a:pt x="504" y="254"/>
                    </a:cubicBezTo>
                    <a:cubicBezTo>
                      <a:pt x="504" y="255"/>
                      <a:pt x="505" y="256"/>
                      <a:pt x="507" y="256"/>
                    </a:cubicBezTo>
                    <a:cubicBezTo>
                      <a:pt x="511" y="256"/>
                      <a:pt x="515" y="256"/>
                      <a:pt x="520" y="256"/>
                    </a:cubicBezTo>
                    <a:cubicBezTo>
                      <a:pt x="524" y="256"/>
                      <a:pt x="524" y="256"/>
                      <a:pt x="524" y="252"/>
                    </a:cubicBezTo>
                    <a:cubicBezTo>
                      <a:pt x="524" y="200"/>
                      <a:pt x="524" y="147"/>
                      <a:pt x="524" y="95"/>
                    </a:cubicBezTo>
                    <a:cubicBezTo>
                      <a:pt x="524" y="94"/>
                      <a:pt x="524" y="94"/>
                      <a:pt x="524" y="93"/>
                    </a:cubicBezTo>
                    <a:cubicBezTo>
                      <a:pt x="524" y="92"/>
                      <a:pt x="523" y="91"/>
                      <a:pt x="522" y="91"/>
                    </a:cubicBezTo>
                    <a:cubicBezTo>
                      <a:pt x="515" y="91"/>
                      <a:pt x="508" y="91"/>
                      <a:pt x="502" y="91"/>
                    </a:cubicBezTo>
                    <a:cubicBezTo>
                      <a:pt x="500" y="91"/>
                      <a:pt x="499" y="92"/>
                      <a:pt x="499" y="93"/>
                    </a:cubicBezTo>
                    <a:cubicBezTo>
                      <a:pt x="496" y="99"/>
                      <a:pt x="493" y="106"/>
                      <a:pt x="490" y="112"/>
                    </a:cubicBezTo>
                    <a:cubicBezTo>
                      <a:pt x="474" y="148"/>
                      <a:pt x="458" y="184"/>
                      <a:pt x="442" y="220"/>
                    </a:cubicBezTo>
                    <a:cubicBezTo>
                      <a:pt x="441" y="221"/>
                      <a:pt x="441" y="222"/>
                      <a:pt x="440" y="223"/>
                    </a:cubicBezTo>
                    <a:cubicBezTo>
                      <a:pt x="439" y="222"/>
                      <a:pt x="439" y="221"/>
                      <a:pt x="438" y="220"/>
                    </a:cubicBezTo>
                    <a:cubicBezTo>
                      <a:pt x="433" y="208"/>
                      <a:pt x="427" y="195"/>
                      <a:pt x="422" y="183"/>
                    </a:cubicBezTo>
                    <a:cubicBezTo>
                      <a:pt x="409" y="153"/>
                      <a:pt x="396" y="124"/>
                      <a:pt x="383" y="94"/>
                    </a:cubicBezTo>
                    <a:cubicBezTo>
                      <a:pt x="382" y="92"/>
                      <a:pt x="381" y="91"/>
                      <a:pt x="378" y="91"/>
                    </a:cubicBezTo>
                    <a:cubicBezTo>
                      <a:pt x="372" y="91"/>
                      <a:pt x="366" y="91"/>
                      <a:pt x="360" y="91"/>
                    </a:cubicBezTo>
                    <a:cubicBezTo>
                      <a:pt x="356" y="91"/>
                      <a:pt x="356" y="91"/>
                      <a:pt x="356" y="95"/>
                    </a:cubicBezTo>
                    <a:cubicBezTo>
                      <a:pt x="356" y="147"/>
                      <a:pt x="356" y="200"/>
                      <a:pt x="356" y="252"/>
                    </a:cubicBezTo>
                    <a:cubicBezTo>
                      <a:pt x="356" y="252"/>
                      <a:pt x="356" y="253"/>
                      <a:pt x="356" y="254"/>
                    </a:cubicBezTo>
                    <a:cubicBezTo>
                      <a:pt x="356" y="255"/>
                      <a:pt x="357" y="256"/>
                      <a:pt x="358" y="256"/>
                    </a:cubicBezTo>
                    <a:cubicBezTo>
                      <a:pt x="362" y="256"/>
                      <a:pt x="366" y="256"/>
                      <a:pt x="369" y="256"/>
                    </a:cubicBezTo>
                    <a:cubicBezTo>
                      <a:pt x="371" y="256"/>
                      <a:pt x="373" y="256"/>
                      <a:pt x="374" y="255"/>
                    </a:cubicBezTo>
                    <a:cubicBezTo>
                      <a:pt x="375" y="254"/>
                      <a:pt x="375" y="252"/>
                      <a:pt x="375" y="251"/>
                    </a:cubicBezTo>
                    <a:cubicBezTo>
                      <a:pt x="375" y="209"/>
                      <a:pt x="375" y="167"/>
                      <a:pt x="375" y="125"/>
                    </a:cubicBezTo>
                    <a:cubicBezTo>
                      <a:pt x="375" y="124"/>
                      <a:pt x="375" y="123"/>
                      <a:pt x="375" y="122"/>
                    </a:cubicBezTo>
                    <a:cubicBezTo>
                      <a:pt x="376" y="123"/>
                      <a:pt x="376" y="124"/>
                      <a:pt x="377" y="125"/>
                    </a:cubicBezTo>
                    <a:close/>
                    <a:moveTo>
                      <a:pt x="21" y="242"/>
                    </a:moveTo>
                    <a:cubicBezTo>
                      <a:pt x="21" y="242"/>
                      <a:pt x="21" y="242"/>
                      <a:pt x="20" y="242"/>
                    </a:cubicBezTo>
                    <a:cubicBezTo>
                      <a:pt x="20" y="242"/>
                      <a:pt x="20" y="242"/>
                      <a:pt x="20" y="242"/>
                    </a:cubicBezTo>
                    <a:cubicBezTo>
                      <a:pt x="19" y="243"/>
                      <a:pt x="18" y="243"/>
                      <a:pt x="17" y="244"/>
                    </a:cubicBezTo>
                    <a:cubicBezTo>
                      <a:pt x="16" y="245"/>
                      <a:pt x="15" y="245"/>
                      <a:pt x="14" y="246"/>
                    </a:cubicBezTo>
                    <a:cubicBezTo>
                      <a:pt x="14" y="246"/>
                      <a:pt x="14" y="246"/>
                      <a:pt x="14" y="246"/>
                    </a:cubicBezTo>
                    <a:cubicBezTo>
                      <a:pt x="13" y="247"/>
                      <a:pt x="13" y="247"/>
                      <a:pt x="12" y="247"/>
                    </a:cubicBezTo>
                    <a:cubicBezTo>
                      <a:pt x="12" y="247"/>
                      <a:pt x="12" y="248"/>
                      <a:pt x="11" y="248"/>
                    </a:cubicBezTo>
                    <a:cubicBezTo>
                      <a:pt x="11" y="248"/>
                      <a:pt x="11" y="248"/>
                      <a:pt x="10" y="249"/>
                    </a:cubicBezTo>
                    <a:cubicBezTo>
                      <a:pt x="10" y="249"/>
                      <a:pt x="10" y="249"/>
                      <a:pt x="10" y="249"/>
                    </a:cubicBezTo>
                    <a:cubicBezTo>
                      <a:pt x="9" y="249"/>
                      <a:pt x="8" y="250"/>
                      <a:pt x="8" y="250"/>
                    </a:cubicBezTo>
                    <a:cubicBezTo>
                      <a:pt x="8" y="250"/>
                      <a:pt x="8" y="250"/>
                      <a:pt x="8" y="250"/>
                    </a:cubicBezTo>
                    <a:cubicBezTo>
                      <a:pt x="8" y="250"/>
                      <a:pt x="7" y="250"/>
                      <a:pt x="7" y="251"/>
                    </a:cubicBezTo>
                    <a:cubicBezTo>
                      <a:pt x="7" y="251"/>
                      <a:pt x="6" y="251"/>
                      <a:pt x="7" y="252"/>
                    </a:cubicBezTo>
                    <a:cubicBezTo>
                      <a:pt x="7" y="252"/>
                      <a:pt x="7" y="252"/>
                      <a:pt x="7" y="252"/>
                    </a:cubicBezTo>
                    <a:cubicBezTo>
                      <a:pt x="8" y="252"/>
                      <a:pt x="8" y="252"/>
                      <a:pt x="9" y="252"/>
                    </a:cubicBezTo>
                    <a:cubicBezTo>
                      <a:pt x="9" y="252"/>
                      <a:pt x="9" y="252"/>
                      <a:pt x="9" y="251"/>
                    </a:cubicBezTo>
                    <a:cubicBezTo>
                      <a:pt x="10" y="251"/>
                      <a:pt x="10" y="251"/>
                      <a:pt x="11" y="251"/>
                    </a:cubicBezTo>
                    <a:cubicBezTo>
                      <a:pt x="11" y="250"/>
                      <a:pt x="12" y="250"/>
                      <a:pt x="13" y="250"/>
                    </a:cubicBezTo>
                    <a:cubicBezTo>
                      <a:pt x="15" y="248"/>
                      <a:pt x="18" y="247"/>
                      <a:pt x="21" y="245"/>
                    </a:cubicBezTo>
                    <a:cubicBezTo>
                      <a:pt x="21" y="245"/>
                      <a:pt x="22" y="245"/>
                      <a:pt x="22" y="244"/>
                    </a:cubicBezTo>
                    <a:cubicBezTo>
                      <a:pt x="55" y="229"/>
                      <a:pt x="90" y="221"/>
                      <a:pt x="127" y="219"/>
                    </a:cubicBezTo>
                    <a:cubicBezTo>
                      <a:pt x="139" y="218"/>
                      <a:pt x="152" y="219"/>
                      <a:pt x="165" y="220"/>
                    </a:cubicBezTo>
                    <a:cubicBezTo>
                      <a:pt x="176" y="220"/>
                      <a:pt x="188" y="222"/>
                      <a:pt x="199" y="224"/>
                    </a:cubicBezTo>
                    <a:cubicBezTo>
                      <a:pt x="202" y="225"/>
                      <a:pt x="205" y="225"/>
                      <a:pt x="208" y="224"/>
                    </a:cubicBezTo>
                    <a:cubicBezTo>
                      <a:pt x="211" y="224"/>
                      <a:pt x="211" y="224"/>
                      <a:pt x="211" y="220"/>
                    </a:cubicBezTo>
                    <a:cubicBezTo>
                      <a:pt x="211" y="163"/>
                      <a:pt x="211" y="107"/>
                      <a:pt x="211" y="50"/>
                    </a:cubicBezTo>
                    <a:cubicBezTo>
                      <a:pt x="211" y="46"/>
                      <a:pt x="212" y="47"/>
                      <a:pt x="208" y="45"/>
                    </a:cubicBezTo>
                    <a:cubicBezTo>
                      <a:pt x="206" y="45"/>
                      <a:pt x="206" y="45"/>
                      <a:pt x="205" y="47"/>
                    </a:cubicBezTo>
                    <a:cubicBezTo>
                      <a:pt x="202" y="55"/>
                      <a:pt x="198" y="63"/>
                      <a:pt x="194" y="71"/>
                    </a:cubicBezTo>
                    <a:cubicBezTo>
                      <a:pt x="180" y="98"/>
                      <a:pt x="163" y="122"/>
                      <a:pt x="142" y="144"/>
                    </a:cubicBezTo>
                    <a:cubicBezTo>
                      <a:pt x="141" y="145"/>
                      <a:pt x="141" y="147"/>
                      <a:pt x="141" y="148"/>
                    </a:cubicBezTo>
                    <a:cubicBezTo>
                      <a:pt x="141" y="166"/>
                      <a:pt x="141" y="183"/>
                      <a:pt x="141" y="200"/>
                    </a:cubicBezTo>
                    <a:cubicBezTo>
                      <a:pt x="141" y="202"/>
                      <a:pt x="141" y="204"/>
                      <a:pt x="141" y="205"/>
                    </a:cubicBezTo>
                    <a:cubicBezTo>
                      <a:pt x="141" y="207"/>
                      <a:pt x="140" y="207"/>
                      <a:pt x="139" y="208"/>
                    </a:cubicBezTo>
                    <a:cubicBezTo>
                      <a:pt x="138" y="208"/>
                      <a:pt x="137" y="208"/>
                      <a:pt x="137" y="208"/>
                    </a:cubicBezTo>
                    <a:cubicBezTo>
                      <a:pt x="128" y="209"/>
                      <a:pt x="120" y="210"/>
                      <a:pt x="111" y="211"/>
                    </a:cubicBezTo>
                    <a:cubicBezTo>
                      <a:pt x="89" y="214"/>
                      <a:pt x="68" y="220"/>
                      <a:pt x="48" y="229"/>
                    </a:cubicBezTo>
                    <a:cubicBezTo>
                      <a:pt x="39" y="232"/>
                      <a:pt x="31" y="237"/>
                      <a:pt x="23" y="241"/>
                    </a:cubicBezTo>
                    <a:cubicBezTo>
                      <a:pt x="22" y="241"/>
                      <a:pt x="22" y="241"/>
                      <a:pt x="21" y="242"/>
                    </a:cubicBezTo>
                    <a:close/>
                    <a:moveTo>
                      <a:pt x="1219" y="242"/>
                    </a:moveTo>
                    <a:cubicBezTo>
                      <a:pt x="1212" y="241"/>
                      <a:pt x="1209" y="237"/>
                      <a:pt x="1207" y="231"/>
                    </a:cubicBezTo>
                    <a:cubicBezTo>
                      <a:pt x="1206" y="227"/>
                      <a:pt x="1206" y="224"/>
                      <a:pt x="1206" y="220"/>
                    </a:cubicBezTo>
                    <a:cubicBezTo>
                      <a:pt x="1206" y="199"/>
                      <a:pt x="1206" y="178"/>
                      <a:pt x="1206" y="158"/>
                    </a:cubicBezTo>
                    <a:cubicBezTo>
                      <a:pt x="1206" y="157"/>
                      <a:pt x="1206" y="156"/>
                      <a:pt x="1206" y="156"/>
                    </a:cubicBezTo>
                    <a:cubicBezTo>
                      <a:pt x="1206" y="155"/>
                      <a:pt x="1206" y="154"/>
                      <a:pt x="1207" y="154"/>
                    </a:cubicBezTo>
                    <a:cubicBezTo>
                      <a:pt x="1208" y="154"/>
                      <a:pt x="1209" y="154"/>
                      <a:pt x="1209" y="154"/>
                    </a:cubicBezTo>
                    <a:cubicBezTo>
                      <a:pt x="1217" y="154"/>
                      <a:pt x="1225" y="154"/>
                      <a:pt x="1233" y="154"/>
                    </a:cubicBezTo>
                    <a:cubicBezTo>
                      <a:pt x="1236" y="154"/>
                      <a:pt x="1236" y="154"/>
                      <a:pt x="1236" y="152"/>
                    </a:cubicBezTo>
                    <a:cubicBezTo>
                      <a:pt x="1236" y="148"/>
                      <a:pt x="1236" y="145"/>
                      <a:pt x="1236" y="141"/>
                    </a:cubicBezTo>
                    <a:cubicBezTo>
                      <a:pt x="1236" y="138"/>
                      <a:pt x="1236" y="138"/>
                      <a:pt x="1233" y="138"/>
                    </a:cubicBezTo>
                    <a:cubicBezTo>
                      <a:pt x="1225" y="138"/>
                      <a:pt x="1217" y="138"/>
                      <a:pt x="1209" y="138"/>
                    </a:cubicBezTo>
                    <a:cubicBezTo>
                      <a:pt x="1206" y="138"/>
                      <a:pt x="1206" y="138"/>
                      <a:pt x="1206" y="136"/>
                    </a:cubicBezTo>
                    <a:cubicBezTo>
                      <a:pt x="1206" y="126"/>
                      <a:pt x="1206" y="117"/>
                      <a:pt x="1206" y="107"/>
                    </a:cubicBezTo>
                    <a:cubicBezTo>
                      <a:pt x="1206" y="106"/>
                      <a:pt x="1206" y="105"/>
                      <a:pt x="1206" y="104"/>
                    </a:cubicBezTo>
                    <a:cubicBezTo>
                      <a:pt x="1205" y="104"/>
                      <a:pt x="1204" y="104"/>
                      <a:pt x="1204" y="104"/>
                    </a:cubicBezTo>
                    <a:cubicBezTo>
                      <a:pt x="1199" y="106"/>
                      <a:pt x="1194" y="107"/>
                      <a:pt x="1189" y="109"/>
                    </a:cubicBezTo>
                    <a:cubicBezTo>
                      <a:pt x="1188" y="109"/>
                      <a:pt x="1187" y="110"/>
                      <a:pt x="1187" y="112"/>
                    </a:cubicBezTo>
                    <a:cubicBezTo>
                      <a:pt x="1187" y="120"/>
                      <a:pt x="1187" y="128"/>
                      <a:pt x="1187" y="136"/>
                    </a:cubicBezTo>
                    <a:cubicBezTo>
                      <a:pt x="1187" y="138"/>
                      <a:pt x="1187" y="138"/>
                      <a:pt x="1185" y="138"/>
                    </a:cubicBezTo>
                    <a:cubicBezTo>
                      <a:pt x="1178" y="138"/>
                      <a:pt x="1171" y="138"/>
                      <a:pt x="1165" y="138"/>
                    </a:cubicBezTo>
                    <a:cubicBezTo>
                      <a:pt x="1158" y="138"/>
                      <a:pt x="1152" y="138"/>
                      <a:pt x="1145" y="138"/>
                    </a:cubicBezTo>
                    <a:cubicBezTo>
                      <a:pt x="1143" y="138"/>
                      <a:pt x="1143" y="138"/>
                      <a:pt x="1143" y="136"/>
                    </a:cubicBezTo>
                    <a:cubicBezTo>
                      <a:pt x="1143" y="130"/>
                      <a:pt x="1143" y="125"/>
                      <a:pt x="1143" y="120"/>
                    </a:cubicBezTo>
                    <a:cubicBezTo>
                      <a:pt x="1143" y="115"/>
                      <a:pt x="1143" y="111"/>
                      <a:pt x="1145" y="107"/>
                    </a:cubicBezTo>
                    <a:cubicBezTo>
                      <a:pt x="1147" y="101"/>
                      <a:pt x="1151" y="97"/>
                      <a:pt x="1158" y="96"/>
                    </a:cubicBezTo>
                    <a:cubicBezTo>
                      <a:pt x="1163" y="95"/>
                      <a:pt x="1167" y="95"/>
                      <a:pt x="1172" y="97"/>
                    </a:cubicBezTo>
                    <a:cubicBezTo>
                      <a:pt x="1173" y="97"/>
                      <a:pt x="1174" y="98"/>
                      <a:pt x="1175" y="98"/>
                    </a:cubicBezTo>
                    <a:cubicBezTo>
                      <a:pt x="1175" y="93"/>
                      <a:pt x="1175" y="88"/>
                      <a:pt x="1175" y="84"/>
                    </a:cubicBezTo>
                    <a:cubicBezTo>
                      <a:pt x="1175" y="81"/>
                      <a:pt x="1175" y="81"/>
                      <a:pt x="1173" y="81"/>
                    </a:cubicBezTo>
                    <a:cubicBezTo>
                      <a:pt x="1165" y="79"/>
                      <a:pt x="1157" y="79"/>
                      <a:pt x="1149" y="81"/>
                    </a:cubicBezTo>
                    <a:cubicBezTo>
                      <a:pt x="1135" y="86"/>
                      <a:pt x="1125" y="99"/>
                      <a:pt x="1124" y="114"/>
                    </a:cubicBezTo>
                    <a:cubicBezTo>
                      <a:pt x="1124" y="121"/>
                      <a:pt x="1124" y="128"/>
                      <a:pt x="1124" y="135"/>
                    </a:cubicBezTo>
                    <a:cubicBezTo>
                      <a:pt x="1124" y="139"/>
                      <a:pt x="1124" y="138"/>
                      <a:pt x="1121" y="138"/>
                    </a:cubicBezTo>
                    <a:cubicBezTo>
                      <a:pt x="1116" y="138"/>
                      <a:pt x="1111" y="138"/>
                      <a:pt x="1106" y="138"/>
                    </a:cubicBezTo>
                    <a:cubicBezTo>
                      <a:pt x="1104" y="138"/>
                      <a:pt x="1104" y="138"/>
                      <a:pt x="1104" y="140"/>
                    </a:cubicBezTo>
                    <a:cubicBezTo>
                      <a:pt x="1104" y="144"/>
                      <a:pt x="1104" y="148"/>
                      <a:pt x="1104" y="152"/>
                    </a:cubicBezTo>
                    <a:cubicBezTo>
                      <a:pt x="1104" y="154"/>
                      <a:pt x="1104" y="154"/>
                      <a:pt x="1106" y="154"/>
                    </a:cubicBezTo>
                    <a:cubicBezTo>
                      <a:pt x="1111" y="154"/>
                      <a:pt x="1116" y="154"/>
                      <a:pt x="1121" y="154"/>
                    </a:cubicBezTo>
                    <a:cubicBezTo>
                      <a:pt x="1124" y="154"/>
                      <a:pt x="1124" y="154"/>
                      <a:pt x="1124" y="157"/>
                    </a:cubicBezTo>
                    <a:cubicBezTo>
                      <a:pt x="1124" y="158"/>
                      <a:pt x="1124" y="159"/>
                      <a:pt x="1124" y="159"/>
                    </a:cubicBezTo>
                    <a:cubicBezTo>
                      <a:pt x="1124" y="190"/>
                      <a:pt x="1124" y="221"/>
                      <a:pt x="1124" y="251"/>
                    </a:cubicBezTo>
                    <a:cubicBezTo>
                      <a:pt x="1124" y="252"/>
                      <a:pt x="1124" y="253"/>
                      <a:pt x="1124" y="254"/>
                    </a:cubicBezTo>
                    <a:cubicBezTo>
                      <a:pt x="1124" y="255"/>
                      <a:pt x="1124" y="256"/>
                      <a:pt x="1126" y="256"/>
                    </a:cubicBezTo>
                    <a:cubicBezTo>
                      <a:pt x="1131" y="256"/>
                      <a:pt x="1135" y="256"/>
                      <a:pt x="1140" y="256"/>
                    </a:cubicBezTo>
                    <a:cubicBezTo>
                      <a:pt x="1143" y="256"/>
                      <a:pt x="1143" y="256"/>
                      <a:pt x="1143" y="253"/>
                    </a:cubicBezTo>
                    <a:cubicBezTo>
                      <a:pt x="1143" y="252"/>
                      <a:pt x="1143" y="252"/>
                      <a:pt x="1143" y="251"/>
                    </a:cubicBezTo>
                    <a:cubicBezTo>
                      <a:pt x="1143" y="220"/>
                      <a:pt x="1143" y="189"/>
                      <a:pt x="1143" y="158"/>
                    </a:cubicBezTo>
                    <a:cubicBezTo>
                      <a:pt x="1143" y="157"/>
                      <a:pt x="1143" y="156"/>
                      <a:pt x="1143" y="156"/>
                    </a:cubicBezTo>
                    <a:cubicBezTo>
                      <a:pt x="1143" y="155"/>
                      <a:pt x="1143" y="154"/>
                      <a:pt x="1144" y="154"/>
                    </a:cubicBezTo>
                    <a:cubicBezTo>
                      <a:pt x="1145" y="154"/>
                      <a:pt x="1146" y="154"/>
                      <a:pt x="1146" y="154"/>
                    </a:cubicBezTo>
                    <a:cubicBezTo>
                      <a:pt x="1159" y="154"/>
                      <a:pt x="1171" y="154"/>
                      <a:pt x="1184" y="154"/>
                    </a:cubicBezTo>
                    <a:cubicBezTo>
                      <a:pt x="1188" y="154"/>
                      <a:pt x="1187" y="154"/>
                      <a:pt x="1187" y="158"/>
                    </a:cubicBezTo>
                    <a:cubicBezTo>
                      <a:pt x="1187" y="180"/>
                      <a:pt x="1187" y="201"/>
                      <a:pt x="1187" y="223"/>
                    </a:cubicBezTo>
                    <a:cubicBezTo>
                      <a:pt x="1187" y="228"/>
                      <a:pt x="1187" y="233"/>
                      <a:pt x="1189" y="238"/>
                    </a:cubicBezTo>
                    <a:cubicBezTo>
                      <a:pt x="1191" y="246"/>
                      <a:pt x="1195" y="252"/>
                      <a:pt x="1203" y="256"/>
                    </a:cubicBezTo>
                    <a:cubicBezTo>
                      <a:pt x="1207" y="257"/>
                      <a:pt x="1212" y="258"/>
                      <a:pt x="1216" y="258"/>
                    </a:cubicBezTo>
                    <a:cubicBezTo>
                      <a:pt x="1222" y="258"/>
                      <a:pt x="1228" y="258"/>
                      <a:pt x="1234" y="256"/>
                    </a:cubicBezTo>
                    <a:cubicBezTo>
                      <a:pt x="1235" y="255"/>
                      <a:pt x="1236" y="255"/>
                      <a:pt x="1236" y="253"/>
                    </a:cubicBezTo>
                    <a:cubicBezTo>
                      <a:pt x="1236" y="248"/>
                      <a:pt x="1236" y="244"/>
                      <a:pt x="1236" y="238"/>
                    </a:cubicBezTo>
                    <a:cubicBezTo>
                      <a:pt x="1230" y="242"/>
                      <a:pt x="1224" y="243"/>
                      <a:pt x="1219" y="242"/>
                    </a:cubicBezTo>
                    <a:close/>
                    <a:moveTo>
                      <a:pt x="1822" y="156"/>
                    </a:moveTo>
                    <a:cubicBezTo>
                      <a:pt x="1822" y="151"/>
                      <a:pt x="1822" y="146"/>
                      <a:pt x="1822" y="142"/>
                    </a:cubicBezTo>
                    <a:cubicBezTo>
                      <a:pt x="1822" y="138"/>
                      <a:pt x="1822" y="138"/>
                      <a:pt x="1818" y="138"/>
                    </a:cubicBezTo>
                    <a:cubicBezTo>
                      <a:pt x="1814" y="138"/>
                      <a:pt x="1810" y="138"/>
                      <a:pt x="1806" y="138"/>
                    </a:cubicBezTo>
                    <a:cubicBezTo>
                      <a:pt x="1802" y="138"/>
                      <a:pt x="1803" y="138"/>
                      <a:pt x="1803" y="142"/>
                    </a:cubicBezTo>
                    <a:cubicBezTo>
                      <a:pt x="1803" y="179"/>
                      <a:pt x="1803" y="215"/>
                      <a:pt x="1803" y="252"/>
                    </a:cubicBezTo>
                    <a:cubicBezTo>
                      <a:pt x="1803" y="253"/>
                      <a:pt x="1803" y="254"/>
                      <a:pt x="1803" y="254"/>
                    </a:cubicBezTo>
                    <a:cubicBezTo>
                      <a:pt x="1803" y="255"/>
                      <a:pt x="1803" y="256"/>
                      <a:pt x="1804" y="256"/>
                    </a:cubicBezTo>
                    <a:cubicBezTo>
                      <a:pt x="1810" y="256"/>
                      <a:pt x="1815" y="256"/>
                      <a:pt x="1820" y="256"/>
                    </a:cubicBezTo>
                    <a:cubicBezTo>
                      <a:pt x="1821" y="256"/>
                      <a:pt x="1822" y="255"/>
                      <a:pt x="1822" y="254"/>
                    </a:cubicBezTo>
                    <a:cubicBezTo>
                      <a:pt x="1822" y="254"/>
                      <a:pt x="1822" y="253"/>
                      <a:pt x="1822" y="252"/>
                    </a:cubicBezTo>
                    <a:cubicBezTo>
                      <a:pt x="1822" y="232"/>
                      <a:pt x="1822" y="211"/>
                      <a:pt x="1822" y="191"/>
                    </a:cubicBezTo>
                    <a:cubicBezTo>
                      <a:pt x="1822" y="187"/>
                      <a:pt x="1822" y="184"/>
                      <a:pt x="1822" y="181"/>
                    </a:cubicBezTo>
                    <a:cubicBezTo>
                      <a:pt x="1823" y="174"/>
                      <a:pt x="1826" y="167"/>
                      <a:pt x="1830" y="161"/>
                    </a:cubicBezTo>
                    <a:cubicBezTo>
                      <a:pt x="1836" y="154"/>
                      <a:pt x="1843" y="151"/>
                      <a:pt x="1852" y="152"/>
                    </a:cubicBezTo>
                    <a:cubicBezTo>
                      <a:pt x="1863" y="152"/>
                      <a:pt x="1871" y="158"/>
                      <a:pt x="1874" y="169"/>
                    </a:cubicBezTo>
                    <a:cubicBezTo>
                      <a:pt x="1875" y="170"/>
                      <a:pt x="1875" y="171"/>
                      <a:pt x="1875" y="171"/>
                    </a:cubicBezTo>
                    <a:cubicBezTo>
                      <a:pt x="1876" y="177"/>
                      <a:pt x="1877" y="182"/>
                      <a:pt x="1877" y="187"/>
                    </a:cubicBezTo>
                    <a:cubicBezTo>
                      <a:pt x="1877" y="204"/>
                      <a:pt x="1877" y="220"/>
                      <a:pt x="1877" y="236"/>
                    </a:cubicBezTo>
                    <a:cubicBezTo>
                      <a:pt x="1877" y="242"/>
                      <a:pt x="1877" y="248"/>
                      <a:pt x="1877" y="254"/>
                    </a:cubicBezTo>
                    <a:cubicBezTo>
                      <a:pt x="1877" y="255"/>
                      <a:pt x="1877" y="256"/>
                      <a:pt x="1879" y="256"/>
                    </a:cubicBezTo>
                    <a:cubicBezTo>
                      <a:pt x="1884" y="256"/>
                      <a:pt x="1889" y="256"/>
                      <a:pt x="1894" y="256"/>
                    </a:cubicBezTo>
                    <a:cubicBezTo>
                      <a:pt x="1895" y="256"/>
                      <a:pt x="1896" y="255"/>
                      <a:pt x="1896" y="254"/>
                    </a:cubicBezTo>
                    <a:cubicBezTo>
                      <a:pt x="1896" y="253"/>
                      <a:pt x="1896" y="252"/>
                      <a:pt x="1896" y="252"/>
                    </a:cubicBezTo>
                    <a:cubicBezTo>
                      <a:pt x="1896" y="230"/>
                      <a:pt x="1896" y="209"/>
                      <a:pt x="1896" y="188"/>
                    </a:cubicBezTo>
                    <a:cubicBezTo>
                      <a:pt x="1896" y="178"/>
                      <a:pt x="1899" y="168"/>
                      <a:pt x="1906" y="160"/>
                    </a:cubicBezTo>
                    <a:cubicBezTo>
                      <a:pt x="1911" y="154"/>
                      <a:pt x="1918" y="151"/>
                      <a:pt x="1927" y="152"/>
                    </a:cubicBezTo>
                    <a:cubicBezTo>
                      <a:pt x="1939" y="152"/>
                      <a:pt x="1946" y="158"/>
                      <a:pt x="1949" y="170"/>
                    </a:cubicBezTo>
                    <a:cubicBezTo>
                      <a:pt x="1950" y="175"/>
                      <a:pt x="1951" y="180"/>
                      <a:pt x="1951" y="185"/>
                    </a:cubicBezTo>
                    <a:cubicBezTo>
                      <a:pt x="1951" y="207"/>
                      <a:pt x="1951" y="228"/>
                      <a:pt x="1951" y="250"/>
                    </a:cubicBezTo>
                    <a:cubicBezTo>
                      <a:pt x="1951" y="252"/>
                      <a:pt x="1950" y="254"/>
                      <a:pt x="1951" y="255"/>
                    </a:cubicBezTo>
                    <a:cubicBezTo>
                      <a:pt x="1952" y="256"/>
                      <a:pt x="1954" y="256"/>
                      <a:pt x="1956" y="256"/>
                    </a:cubicBezTo>
                    <a:cubicBezTo>
                      <a:pt x="1959" y="256"/>
                      <a:pt x="1963" y="256"/>
                      <a:pt x="1966" y="256"/>
                    </a:cubicBezTo>
                    <a:cubicBezTo>
                      <a:pt x="1970" y="256"/>
                      <a:pt x="1969" y="256"/>
                      <a:pt x="1969" y="253"/>
                    </a:cubicBezTo>
                    <a:cubicBezTo>
                      <a:pt x="1969" y="230"/>
                      <a:pt x="1969" y="207"/>
                      <a:pt x="1969" y="183"/>
                    </a:cubicBezTo>
                    <a:cubicBezTo>
                      <a:pt x="1969" y="176"/>
                      <a:pt x="1969" y="168"/>
                      <a:pt x="1966" y="160"/>
                    </a:cubicBezTo>
                    <a:cubicBezTo>
                      <a:pt x="1963" y="149"/>
                      <a:pt x="1956" y="140"/>
                      <a:pt x="1944" y="137"/>
                    </a:cubicBezTo>
                    <a:cubicBezTo>
                      <a:pt x="1936" y="135"/>
                      <a:pt x="1928" y="135"/>
                      <a:pt x="1920" y="137"/>
                    </a:cubicBezTo>
                    <a:cubicBezTo>
                      <a:pt x="1909" y="139"/>
                      <a:pt x="1901" y="146"/>
                      <a:pt x="1894" y="155"/>
                    </a:cubicBezTo>
                    <a:cubicBezTo>
                      <a:pt x="1894" y="156"/>
                      <a:pt x="1893" y="158"/>
                      <a:pt x="1892" y="159"/>
                    </a:cubicBezTo>
                    <a:cubicBezTo>
                      <a:pt x="1891" y="158"/>
                      <a:pt x="1891" y="157"/>
                      <a:pt x="1890" y="155"/>
                    </a:cubicBezTo>
                    <a:cubicBezTo>
                      <a:pt x="1884" y="142"/>
                      <a:pt x="1870" y="133"/>
                      <a:pt x="1851" y="136"/>
                    </a:cubicBezTo>
                    <a:cubicBezTo>
                      <a:pt x="1840" y="138"/>
                      <a:pt x="1831" y="144"/>
                      <a:pt x="1824" y="154"/>
                    </a:cubicBezTo>
                    <a:cubicBezTo>
                      <a:pt x="1823" y="155"/>
                      <a:pt x="1823" y="156"/>
                      <a:pt x="1822" y="156"/>
                    </a:cubicBezTo>
                    <a:cubicBezTo>
                      <a:pt x="1822" y="156"/>
                      <a:pt x="1822" y="156"/>
                      <a:pt x="1822" y="156"/>
                    </a:cubicBezTo>
                    <a:close/>
                    <a:moveTo>
                      <a:pt x="1445" y="308"/>
                    </a:moveTo>
                    <a:cubicBezTo>
                      <a:pt x="1445" y="309"/>
                      <a:pt x="1446" y="310"/>
                      <a:pt x="1447" y="310"/>
                    </a:cubicBezTo>
                    <a:cubicBezTo>
                      <a:pt x="1449" y="310"/>
                      <a:pt x="1452" y="311"/>
                      <a:pt x="1454" y="311"/>
                    </a:cubicBezTo>
                    <a:cubicBezTo>
                      <a:pt x="1463" y="311"/>
                      <a:pt x="1471" y="309"/>
                      <a:pt x="1479" y="304"/>
                    </a:cubicBezTo>
                    <a:cubicBezTo>
                      <a:pt x="1482" y="301"/>
                      <a:pt x="1486" y="297"/>
                      <a:pt x="1489" y="293"/>
                    </a:cubicBezTo>
                    <a:cubicBezTo>
                      <a:pt x="1493" y="287"/>
                      <a:pt x="1496" y="281"/>
                      <a:pt x="1499" y="274"/>
                    </a:cubicBezTo>
                    <a:cubicBezTo>
                      <a:pt x="1516" y="230"/>
                      <a:pt x="1534" y="185"/>
                      <a:pt x="1551" y="141"/>
                    </a:cubicBezTo>
                    <a:cubicBezTo>
                      <a:pt x="1552" y="140"/>
                      <a:pt x="1552" y="139"/>
                      <a:pt x="1552" y="138"/>
                    </a:cubicBezTo>
                    <a:cubicBezTo>
                      <a:pt x="1547" y="138"/>
                      <a:pt x="1541" y="138"/>
                      <a:pt x="1536" y="138"/>
                    </a:cubicBezTo>
                    <a:cubicBezTo>
                      <a:pt x="1532" y="138"/>
                      <a:pt x="1533" y="138"/>
                      <a:pt x="1532" y="141"/>
                    </a:cubicBezTo>
                    <a:cubicBezTo>
                      <a:pt x="1532" y="141"/>
                      <a:pt x="1532" y="141"/>
                      <a:pt x="1532" y="142"/>
                    </a:cubicBezTo>
                    <a:cubicBezTo>
                      <a:pt x="1520" y="172"/>
                      <a:pt x="1509" y="202"/>
                      <a:pt x="1498" y="233"/>
                    </a:cubicBezTo>
                    <a:cubicBezTo>
                      <a:pt x="1498" y="234"/>
                      <a:pt x="1498" y="235"/>
                      <a:pt x="1497" y="235"/>
                    </a:cubicBezTo>
                    <a:cubicBezTo>
                      <a:pt x="1496" y="235"/>
                      <a:pt x="1496" y="233"/>
                      <a:pt x="1495" y="233"/>
                    </a:cubicBezTo>
                    <a:cubicBezTo>
                      <a:pt x="1489" y="213"/>
                      <a:pt x="1482" y="194"/>
                      <a:pt x="1475" y="174"/>
                    </a:cubicBezTo>
                    <a:cubicBezTo>
                      <a:pt x="1471" y="163"/>
                      <a:pt x="1467" y="152"/>
                      <a:pt x="1463" y="141"/>
                    </a:cubicBezTo>
                    <a:cubicBezTo>
                      <a:pt x="1462" y="138"/>
                      <a:pt x="1463" y="138"/>
                      <a:pt x="1460" y="138"/>
                    </a:cubicBezTo>
                    <a:cubicBezTo>
                      <a:pt x="1457" y="138"/>
                      <a:pt x="1453" y="138"/>
                      <a:pt x="1450" y="138"/>
                    </a:cubicBezTo>
                    <a:cubicBezTo>
                      <a:pt x="1448" y="138"/>
                      <a:pt x="1445" y="138"/>
                      <a:pt x="1442" y="138"/>
                    </a:cubicBezTo>
                    <a:cubicBezTo>
                      <a:pt x="1442" y="140"/>
                      <a:pt x="1443" y="141"/>
                      <a:pt x="1443" y="142"/>
                    </a:cubicBezTo>
                    <a:cubicBezTo>
                      <a:pt x="1457" y="179"/>
                      <a:pt x="1472" y="216"/>
                      <a:pt x="1486" y="253"/>
                    </a:cubicBezTo>
                    <a:cubicBezTo>
                      <a:pt x="1487" y="255"/>
                      <a:pt x="1487" y="256"/>
                      <a:pt x="1486" y="258"/>
                    </a:cubicBezTo>
                    <a:cubicBezTo>
                      <a:pt x="1483" y="264"/>
                      <a:pt x="1481" y="271"/>
                      <a:pt x="1478" y="277"/>
                    </a:cubicBezTo>
                    <a:cubicBezTo>
                      <a:pt x="1477" y="280"/>
                      <a:pt x="1475" y="283"/>
                      <a:pt x="1474" y="286"/>
                    </a:cubicBezTo>
                    <a:cubicBezTo>
                      <a:pt x="1468" y="293"/>
                      <a:pt x="1461" y="296"/>
                      <a:pt x="1452" y="294"/>
                    </a:cubicBezTo>
                    <a:cubicBezTo>
                      <a:pt x="1450" y="294"/>
                      <a:pt x="1448" y="293"/>
                      <a:pt x="1445" y="293"/>
                    </a:cubicBezTo>
                    <a:cubicBezTo>
                      <a:pt x="1445" y="298"/>
                      <a:pt x="1445" y="303"/>
                      <a:pt x="1445" y="308"/>
                    </a:cubicBezTo>
                    <a:close/>
                    <a:moveTo>
                      <a:pt x="1584" y="155"/>
                    </a:moveTo>
                    <a:cubicBezTo>
                      <a:pt x="1584" y="150"/>
                      <a:pt x="1584" y="146"/>
                      <a:pt x="1584" y="141"/>
                    </a:cubicBezTo>
                    <a:cubicBezTo>
                      <a:pt x="1584" y="138"/>
                      <a:pt x="1584" y="138"/>
                      <a:pt x="1581" y="138"/>
                    </a:cubicBezTo>
                    <a:cubicBezTo>
                      <a:pt x="1577" y="138"/>
                      <a:pt x="1573" y="138"/>
                      <a:pt x="1569" y="138"/>
                    </a:cubicBezTo>
                    <a:cubicBezTo>
                      <a:pt x="1565" y="138"/>
                      <a:pt x="1565" y="138"/>
                      <a:pt x="1565" y="142"/>
                    </a:cubicBezTo>
                    <a:cubicBezTo>
                      <a:pt x="1565" y="179"/>
                      <a:pt x="1565" y="215"/>
                      <a:pt x="1565" y="252"/>
                    </a:cubicBezTo>
                    <a:cubicBezTo>
                      <a:pt x="1565" y="253"/>
                      <a:pt x="1565" y="253"/>
                      <a:pt x="1565" y="254"/>
                    </a:cubicBezTo>
                    <a:cubicBezTo>
                      <a:pt x="1565" y="255"/>
                      <a:pt x="1566" y="256"/>
                      <a:pt x="1567" y="256"/>
                    </a:cubicBezTo>
                    <a:cubicBezTo>
                      <a:pt x="1572" y="256"/>
                      <a:pt x="1578" y="256"/>
                      <a:pt x="1583" y="256"/>
                    </a:cubicBezTo>
                    <a:cubicBezTo>
                      <a:pt x="1584" y="256"/>
                      <a:pt x="1584" y="255"/>
                      <a:pt x="1584" y="254"/>
                    </a:cubicBezTo>
                    <a:cubicBezTo>
                      <a:pt x="1584" y="253"/>
                      <a:pt x="1584" y="253"/>
                      <a:pt x="1584" y="252"/>
                    </a:cubicBezTo>
                    <a:cubicBezTo>
                      <a:pt x="1584" y="231"/>
                      <a:pt x="1584" y="211"/>
                      <a:pt x="1584" y="190"/>
                    </a:cubicBezTo>
                    <a:cubicBezTo>
                      <a:pt x="1584" y="186"/>
                      <a:pt x="1584" y="181"/>
                      <a:pt x="1586" y="177"/>
                    </a:cubicBezTo>
                    <a:cubicBezTo>
                      <a:pt x="1590" y="163"/>
                      <a:pt x="1598" y="154"/>
                      <a:pt x="1613" y="152"/>
                    </a:cubicBezTo>
                    <a:cubicBezTo>
                      <a:pt x="1627" y="150"/>
                      <a:pt x="1637" y="156"/>
                      <a:pt x="1642" y="170"/>
                    </a:cubicBezTo>
                    <a:cubicBezTo>
                      <a:pt x="1644" y="176"/>
                      <a:pt x="1644" y="182"/>
                      <a:pt x="1644" y="188"/>
                    </a:cubicBezTo>
                    <a:cubicBezTo>
                      <a:pt x="1644" y="210"/>
                      <a:pt x="1644" y="231"/>
                      <a:pt x="1644" y="252"/>
                    </a:cubicBezTo>
                    <a:cubicBezTo>
                      <a:pt x="1644" y="253"/>
                      <a:pt x="1644" y="253"/>
                      <a:pt x="1644" y="254"/>
                    </a:cubicBezTo>
                    <a:cubicBezTo>
                      <a:pt x="1644" y="255"/>
                      <a:pt x="1644" y="256"/>
                      <a:pt x="1646" y="256"/>
                    </a:cubicBezTo>
                    <a:cubicBezTo>
                      <a:pt x="1651" y="256"/>
                      <a:pt x="1656" y="256"/>
                      <a:pt x="1661" y="256"/>
                    </a:cubicBezTo>
                    <a:cubicBezTo>
                      <a:pt x="1663" y="256"/>
                      <a:pt x="1663" y="255"/>
                      <a:pt x="1663" y="254"/>
                    </a:cubicBezTo>
                    <a:cubicBezTo>
                      <a:pt x="1663" y="253"/>
                      <a:pt x="1663" y="252"/>
                      <a:pt x="1663" y="252"/>
                    </a:cubicBezTo>
                    <a:cubicBezTo>
                      <a:pt x="1663" y="230"/>
                      <a:pt x="1663" y="209"/>
                      <a:pt x="1663" y="187"/>
                    </a:cubicBezTo>
                    <a:cubicBezTo>
                      <a:pt x="1663" y="183"/>
                      <a:pt x="1663" y="179"/>
                      <a:pt x="1663" y="175"/>
                    </a:cubicBezTo>
                    <a:cubicBezTo>
                      <a:pt x="1662" y="168"/>
                      <a:pt x="1660" y="162"/>
                      <a:pt x="1658" y="156"/>
                    </a:cubicBezTo>
                    <a:cubicBezTo>
                      <a:pt x="1653" y="146"/>
                      <a:pt x="1645" y="139"/>
                      <a:pt x="1634" y="136"/>
                    </a:cubicBezTo>
                    <a:cubicBezTo>
                      <a:pt x="1630" y="136"/>
                      <a:pt x="1625" y="135"/>
                      <a:pt x="1621" y="136"/>
                    </a:cubicBezTo>
                    <a:cubicBezTo>
                      <a:pt x="1607" y="136"/>
                      <a:pt x="1595" y="142"/>
                      <a:pt x="1587" y="154"/>
                    </a:cubicBezTo>
                    <a:cubicBezTo>
                      <a:pt x="1586" y="155"/>
                      <a:pt x="1586" y="156"/>
                      <a:pt x="1585" y="158"/>
                    </a:cubicBezTo>
                    <a:cubicBezTo>
                      <a:pt x="1584" y="156"/>
                      <a:pt x="1584" y="155"/>
                      <a:pt x="1584" y="155"/>
                    </a:cubicBezTo>
                    <a:close/>
                    <a:moveTo>
                      <a:pt x="2140" y="232"/>
                    </a:moveTo>
                    <a:cubicBezTo>
                      <a:pt x="2140" y="237"/>
                      <a:pt x="2140" y="241"/>
                      <a:pt x="2140" y="245"/>
                    </a:cubicBezTo>
                    <a:cubicBezTo>
                      <a:pt x="2140" y="247"/>
                      <a:pt x="2139" y="250"/>
                      <a:pt x="2141" y="251"/>
                    </a:cubicBezTo>
                    <a:cubicBezTo>
                      <a:pt x="2142" y="253"/>
                      <a:pt x="2144" y="254"/>
                      <a:pt x="2146" y="254"/>
                    </a:cubicBezTo>
                    <a:cubicBezTo>
                      <a:pt x="2157" y="259"/>
                      <a:pt x="2169" y="260"/>
                      <a:pt x="2180" y="258"/>
                    </a:cubicBezTo>
                    <a:cubicBezTo>
                      <a:pt x="2189" y="256"/>
                      <a:pt x="2196" y="253"/>
                      <a:pt x="2202" y="247"/>
                    </a:cubicBezTo>
                    <a:cubicBezTo>
                      <a:pt x="2216" y="236"/>
                      <a:pt x="2216" y="211"/>
                      <a:pt x="2200" y="200"/>
                    </a:cubicBezTo>
                    <a:cubicBezTo>
                      <a:pt x="2198" y="198"/>
                      <a:pt x="2196" y="197"/>
                      <a:pt x="2193" y="195"/>
                    </a:cubicBezTo>
                    <a:cubicBezTo>
                      <a:pt x="2189" y="193"/>
                      <a:pt x="2185" y="191"/>
                      <a:pt x="2181" y="189"/>
                    </a:cubicBezTo>
                    <a:cubicBezTo>
                      <a:pt x="2176" y="187"/>
                      <a:pt x="2171" y="185"/>
                      <a:pt x="2167" y="182"/>
                    </a:cubicBezTo>
                    <a:cubicBezTo>
                      <a:pt x="2164" y="181"/>
                      <a:pt x="2162" y="179"/>
                      <a:pt x="2161" y="176"/>
                    </a:cubicBezTo>
                    <a:cubicBezTo>
                      <a:pt x="2158" y="167"/>
                      <a:pt x="2160" y="157"/>
                      <a:pt x="2170" y="153"/>
                    </a:cubicBezTo>
                    <a:cubicBezTo>
                      <a:pt x="2172" y="153"/>
                      <a:pt x="2173" y="152"/>
                      <a:pt x="2175" y="152"/>
                    </a:cubicBezTo>
                    <a:cubicBezTo>
                      <a:pt x="2185" y="151"/>
                      <a:pt x="2195" y="153"/>
                      <a:pt x="2204" y="158"/>
                    </a:cubicBezTo>
                    <a:cubicBezTo>
                      <a:pt x="2205" y="158"/>
                      <a:pt x="2205" y="159"/>
                      <a:pt x="2207" y="159"/>
                    </a:cubicBezTo>
                    <a:cubicBezTo>
                      <a:pt x="2207" y="154"/>
                      <a:pt x="2207" y="148"/>
                      <a:pt x="2207" y="142"/>
                    </a:cubicBezTo>
                    <a:cubicBezTo>
                      <a:pt x="2207" y="141"/>
                      <a:pt x="2207" y="141"/>
                      <a:pt x="2206" y="140"/>
                    </a:cubicBezTo>
                    <a:cubicBezTo>
                      <a:pt x="2205" y="140"/>
                      <a:pt x="2204" y="140"/>
                      <a:pt x="2203" y="139"/>
                    </a:cubicBezTo>
                    <a:cubicBezTo>
                      <a:pt x="2194" y="136"/>
                      <a:pt x="2184" y="135"/>
                      <a:pt x="2175" y="136"/>
                    </a:cubicBezTo>
                    <a:cubicBezTo>
                      <a:pt x="2166" y="137"/>
                      <a:pt x="2158" y="140"/>
                      <a:pt x="2151" y="146"/>
                    </a:cubicBezTo>
                    <a:cubicBezTo>
                      <a:pt x="2136" y="158"/>
                      <a:pt x="2136" y="185"/>
                      <a:pt x="2154" y="196"/>
                    </a:cubicBezTo>
                    <a:cubicBezTo>
                      <a:pt x="2158" y="199"/>
                      <a:pt x="2163" y="202"/>
                      <a:pt x="2168" y="204"/>
                    </a:cubicBezTo>
                    <a:cubicBezTo>
                      <a:pt x="2174" y="207"/>
                      <a:pt x="2181" y="210"/>
                      <a:pt x="2186" y="214"/>
                    </a:cubicBezTo>
                    <a:cubicBezTo>
                      <a:pt x="2192" y="217"/>
                      <a:pt x="2194" y="223"/>
                      <a:pt x="2193" y="229"/>
                    </a:cubicBezTo>
                    <a:cubicBezTo>
                      <a:pt x="2192" y="235"/>
                      <a:pt x="2188" y="239"/>
                      <a:pt x="2182" y="241"/>
                    </a:cubicBezTo>
                    <a:cubicBezTo>
                      <a:pt x="2181" y="241"/>
                      <a:pt x="2180" y="241"/>
                      <a:pt x="2179" y="242"/>
                    </a:cubicBezTo>
                    <a:cubicBezTo>
                      <a:pt x="2166" y="244"/>
                      <a:pt x="2154" y="241"/>
                      <a:pt x="2143" y="234"/>
                    </a:cubicBezTo>
                    <a:cubicBezTo>
                      <a:pt x="2142" y="233"/>
                      <a:pt x="2142" y="232"/>
                      <a:pt x="2140" y="232"/>
                    </a:cubicBezTo>
                    <a:cubicBezTo>
                      <a:pt x="2140" y="232"/>
                      <a:pt x="2140" y="232"/>
                      <a:pt x="2140" y="232"/>
                    </a:cubicBezTo>
                    <a:close/>
                    <a:moveTo>
                      <a:pt x="900" y="251"/>
                    </a:moveTo>
                    <a:cubicBezTo>
                      <a:pt x="900" y="252"/>
                      <a:pt x="901" y="252"/>
                      <a:pt x="901" y="252"/>
                    </a:cubicBezTo>
                    <a:cubicBezTo>
                      <a:pt x="903" y="253"/>
                      <a:pt x="905" y="254"/>
                      <a:pt x="908" y="255"/>
                    </a:cubicBezTo>
                    <a:cubicBezTo>
                      <a:pt x="918" y="259"/>
                      <a:pt x="929" y="259"/>
                      <a:pt x="939" y="258"/>
                    </a:cubicBezTo>
                    <a:cubicBezTo>
                      <a:pt x="947" y="257"/>
                      <a:pt x="954" y="254"/>
                      <a:pt x="960" y="249"/>
                    </a:cubicBezTo>
                    <a:cubicBezTo>
                      <a:pt x="976" y="237"/>
                      <a:pt x="977" y="211"/>
                      <a:pt x="959" y="199"/>
                    </a:cubicBezTo>
                    <a:cubicBezTo>
                      <a:pt x="958" y="198"/>
                      <a:pt x="956" y="197"/>
                      <a:pt x="955" y="196"/>
                    </a:cubicBezTo>
                    <a:cubicBezTo>
                      <a:pt x="950" y="193"/>
                      <a:pt x="946" y="191"/>
                      <a:pt x="941" y="189"/>
                    </a:cubicBezTo>
                    <a:cubicBezTo>
                      <a:pt x="936" y="187"/>
                      <a:pt x="931" y="185"/>
                      <a:pt x="927" y="182"/>
                    </a:cubicBezTo>
                    <a:cubicBezTo>
                      <a:pt x="924" y="180"/>
                      <a:pt x="922" y="179"/>
                      <a:pt x="921" y="176"/>
                    </a:cubicBezTo>
                    <a:cubicBezTo>
                      <a:pt x="918" y="168"/>
                      <a:pt x="919" y="158"/>
                      <a:pt x="929" y="154"/>
                    </a:cubicBezTo>
                    <a:cubicBezTo>
                      <a:pt x="931" y="153"/>
                      <a:pt x="933" y="152"/>
                      <a:pt x="934" y="152"/>
                    </a:cubicBezTo>
                    <a:cubicBezTo>
                      <a:pt x="945" y="150"/>
                      <a:pt x="955" y="153"/>
                      <a:pt x="964" y="158"/>
                    </a:cubicBezTo>
                    <a:cubicBezTo>
                      <a:pt x="965" y="159"/>
                      <a:pt x="965" y="159"/>
                      <a:pt x="967" y="159"/>
                    </a:cubicBezTo>
                    <a:cubicBezTo>
                      <a:pt x="967" y="154"/>
                      <a:pt x="967" y="149"/>
                      <a:pt x="967" y="144"/>
                    </a:cubicBezTo>
                    <a:cubicBezTo>
                      <a:pt x="967" y="141"/>
                      <a:pt x="967" y="141"/>
                      <a:pt x="964" y="140"/>
                    </a:cubicBezTo>
                    <a:cubicBezTo>
                      <a:pt x="954" y="136"/>
                      <a:pt x="944" y="135"/>
                      <a:pt x="934" y="136"/>
                    </a:cubicBezTo>
                    <a:cubicBezTo>
                      <a:pt x="926" y="137"/>
                      <a:pt x="919" y="140"/>
                      <a:pt x="912" y="145"/>
                    </a:cubicBezTo>
                    <a:cubicBezTo>
                      <a:pt x="896" y="158"/>
                      <a:pt x="896" y="186"/>
                      <a:pt x="914" y="196"/>
                    </a:cubicBezTo>
                    <a:cubicBezTo>
                      <a:pt x="919" y="199"/>
                      <a:pt x="923" y="202"/>
                      <a:pt x="928" y="204"/>
                    </a:cubicBezTo>
                    <a:cubicBezTo>
                      <a:pt x="934" y="207"/>
                      <a:pt x="941" y="210"/>
                      <a:pt x="946" y="214"/>
                    </a:cubicBezTo>
                    <a:cubicBezTo>
                      <a:pt x="952" y="218"/>
                      <a:pt x="953" y="223"/>
                      <a:pt x="952" y="230"/>
                    </a:cubicBezTo>
                    <a:cubicBezTo>
                      <a:pt x="951" y="236"/>
                      <a:pt x="947" y="239"/>
                      <a:pt x="942" y="241"/>
                    </a:cubicBezTo>
                    <a:cubicBezTo>
                      <a:pt x="941" y="241"/>
                      <a:pt x="940" y="241"/>
                      <a:pt x="939" y="242"/>
                    </a:cubicBezTo>
                    <a:cubicBezTo>
                      <a:pt x="926" y="244"/>
                      <a:pt x="914" y="241"/>
                      <a:pt x="903" y="234"/>
                    </a:cubicBezTo>
                    <a:cubicBezTo>
                      <a:pt x="902" y="233"/>
                      <a:pt x="901" y="232"/>
                      <a:pt x="900" y="231"/>
                    </a:cubicBezTo>
                    <a:cubicBezTo>
                      <a:pt x="900" y="238"/>
                      <a:pt x="900" y="244"/>
                      <a:pt x="900" y="251"/>
                    </a:cubicBezTo>
                    <a:close/>
                    <a:moveTo>
                      <a:pt x="2127" y="143"/>
                    </a:moveTo>
                    <a:cubicBezTo>
                      <a:pt x="2127" y="142"/>
                      <a:pt x="2127" y="141"/>
                      <a:pt x="2126" y="141"/>
                    </a:cubicBezTo>
                    <a:cubicBezTo>
                      <a:pt x="2124" y="140"/>
                      <a:pt x="2122" y="139"/>
                      <a:pt x="2121" y="139"/>
                    </a:cubicBezTo>
                    <a:cubicBezTo>
                      <a:pt x="2110" y="135"/>
                      <a:pt x="2100" y="135"/>
                      <a:pt x="2089" y="136"/>
                    </a:cubicBezTo>
                    <a:cubicBezTo>
                      <a:pt x="2069" y="139"/>
                      <a:pt x="2055" y="149"/>
                      <a:pt x="2046" y="167"/>
                    </a:cubicBezTo>
                    <a:cubicBezTo>
                      <a:pt x="2037" y="185"/>
                      <a:pt x="2036" y="204"/>
                      <a:pt x="2043" y="223"/>
                    </a:cubicBezTo>
                    <a:cubicBezTo>
                      <a:pt x="2048" y="239"/>
                      <a:pt x="2059" y="250"/>
                      <a:pt x="2075" y="255"/>
                    </a:cubicBezTo>
                    <a:cubicBezTo>
                      <a:pt x="2085" y="259"/>
                      <a:pt x="2095" y="259"/>
                      <a:pt x="2106" y="258"/>
                    </a:cubicBezTo>
                    <a:cubicBezTo>
                      <a:pt x="2112" y="257"/>
                      <a:pt x="2119" y="255"/>
                      <a:pt x="2124" y="252"/>
                    </a:cubicBezTo>
                    <a:cubicBezTo>
                      <a:pt x="2126" y="251"/>
                      <a:pt x="2127" y="250"/>
                      <a:pt x="2127" y="248"/>
                    </a:cubicBezTo>
                    <a:cubicBezTo>
                      <a:pt x="2127" y="244"/>
                      <a:pt x="2127" y="239"/>
                      <a:pt x="2127" y="235"/>
                    </a:cubicBezTo>
                    <a:cubicBezTo>
                      <a:pt x="2127" y="234"/>
                      <a:pt x="2127" y="234"/>
                      <a:pt x="2126" y="233"/>
                    </a:cubicBezTo>
                    <a:cubicBezTo>
                      <a:pt x="2125" y="233"/>
                      <a:pt x="2125" y="234"/>
                      <a:pt x="2124" y="234"/>
                    </a:cubicBezTo>
                    <a:cubicBezTo>
                      <a:pt x="2115" y="240"/>
                      <a:pt x="2105" y="243"/>
                      <a:pt x="2094" y="242"/>
                    </a:cubicBezTo>
                    <a:cubicBezTo>
                      <a:pt x="2078" y="241"/>
                      <a:pt x="2067" y="233"/>
                      <a:pt x="2061" y="218"/>
                    </a:cubicBezTo>
                    <a:cubicBezTo>
                      <a:pt x="2056" y="205"/>
                      <a:pt x="2057" y="191"/>
                      <a:pt x="2062" y="177"/>
                    </a:cubicBezTo>
                    <a:cubicBezTo>
                      <a:pt x="2067" y="164"/>
                      <a:pt x="2076" y="155"/>
                      <a:pt x="2090" y="152"/>
                    </a:cubicBezTo>
                    <a:cubicBezTo>
                      <a:pt x="2102" y="150"/>
                      <a:pt x="2113" y="152"/>
                      <a:pt x="2124" y="159"/>
                    </a:cubicBezTo>
                    <a:cubicBezTo>
                      <a:pt x="2125" y="159"/>
                      <a:pt x="2125" y="160"/>
                      <a:pt x="2127" y="160"/>
                    </a:cubicBezTo>
                    <a:cubicBezTo>
                      <a:pt x="2127" y="154"/>
                      <a:pt x="2127" y="149"/>
                      <a:pt x="2127" y="143"/>
                    </a:cubicBezTo>
                    <a:close/>
                    <a:moveTo>
                      <a:pt x="684" y="234"/>
                    </a:moveTo>
                    <a:cubicBezTo>
                      <a:pt x="675" y="240"/>
                      <a:pt x="665" y="243"/>
                      <a:pt x="654" y="242"/>
                    </a:cubicBezTo>
                    <a:cubicBezTo>
                      <a:pt x="639" y="241"/>
                      <a:pt x="628" y="234"/>
                      <a:pt x="622" y="220"/>
                    </a:cubicBezTo>
                    <a:cubicBezTo>
                      <a:pt x="615" y="205"/>
                      <a:pt x="616" y="189"/>
                      <a:pt x="623" y="174"/>
                    </a:cubicBezTo>
                    <a:cubicBezTo>
                      <a:pt x="628" y="162"/>
                      <a:pt x="638" y="154"/>
                      <a:pt x="651" y="152"/>
                    </a:cubicBezTo>
                    <a:cubicBezTo>
                      <a:pt x="663" y="150"/>
                      <a:pt x="673" y="153"/>
                      <a:pt x="683" y="159"/>
                    </a:cubicBezTo>
                    <a:cubicBezTo>
                      <a:pt x="684" y="159"/>
                      <a:pt x="685" y="160"/>
                      <a:pt x="687" y="160"/>
                    </a:cubicBezTo>
                    <a:cubicBezTo>
                      <a:pt x="687" y="156"/>
                      <a:pt x="687" y="151"/>
                      <a:pt x="687" y="146"/>
                    </a:cubicBezTo>
                    <a:cubicBezTo>
                      <a:pt x="687" y="141"/>
                      <a:pt x="687" y="141"/>
                      <a:pt x="682" y="139"/>
                    </a:cubicBezTo>
                    <a:cubicBezTo>
                      <a:pt x="671" y="135"/>
                      <a:pt x="660" y="135"/>
                      <a:pt x="649" y="136"/>
                    </a:cubicBezTo>
                    <a:cubicBezTo>
                      <a:pt x="629" y="139"/>
                      <a:pt x="615" y="149"/>
                      <a:pt x="606" y="166"/>
                    </a:cubicBezTo>
                    <a:cubicBezTo>
                      <a:pt x="596" y="185"/>
                      <a:pt x="595" y="205"/>
                      <a:pt x="603" y="225"/>
                    </a:cubicBezTo>
                    <a:cubicBezTo>
                      <a:pt x="609" y="241"/>
                      <a:pt x="621" y="251"/>
                      <a:pt x="637" y="256"/>
                    </a:cubicBezTo>
                    <a:cubicBezTo>
                      <a:pt x="647" y="259"/>
                      <a:pt x="658" y="259"/>
                      <a:pt x="669" y="257"/>
                    </a:cubicBezTo>
                    <a:cubicBezTo>
                      <a:pt x="674" y="256"/>
                      <a:pt x="680" y="254"/>
                      <a:pt x="685" y="251"/>
                    </a:cubicBezTo>
                    <a:cubicBezTo>
                      <a:pt x="686" y="251"/>
                      <a:pt x="686" y="250"/>
                      <a:pt x="686" y="249"/>
                    </a:cubicBezTo>
                    <a:cubicBezTo>
                      <a:pt x="686" y="244"/>
                      <a:pt x="686" y="238"/>
                      <a:pt x="686" y="233"/>
                    </a:cubicBezTo>
                    <a:cubicBezTo>
                      <a:pt x="685" y="233"/>
                      <a:pt x="685" y="234"/>
                      <a:pt x="684" y="234"/>
                    </a:cubicBezTo>
                    <a:close/>
                    <a:moveTo>
                      <a:pt x="769" y="139"/>
                    </a:moveTo>
                    <a:cubicBezTo>
                      <a:pt x="769" y="138"/>
                      <a:pt x="768" y="137"/>
                      <a:pt x="767" y="137"/>
                    </a:cubicBezTo>
                    <a:cubicBezTo>
                      <a:pt x="756" y="135"/>
                      <a:pt x="746" y="136"/>
                      <a:pt x="738" y="144"/>
                    </a:cubicBezTo>
                    <a:cubicBezTo>
                      <a:pt x="733" y="149"/>
                      <a:pt x="730" y="154"/>
                      <a:pt x="728" y="159"/>
                    </a:cubicBezTo>
                    <a:cubicBezTo>
                      <a:pt x="728" y="160"/>
                      <a:pt x="728" y="161"/>
                      <a:pt x="727" y="162"/>
                    </a:cubicBezTo>
                    <a:cubicBezTo>
                      <a:pt x="727" y="155"/>
                      <a:pt x="727" y="148"/>
                      <a:pt x="727" y="142"/>
                    </a:cubicBezTo>
                    <a:cubicBezTo>
                      <a:pt x="727" y="138"/>
                      <a:pt x="727" y="138"/>
                      <a:pt x="723" y="138"/>
                    </a:cubicBezTo>
                    <a:cubicBezTo>
                      <a:pt x="719" y="138"/>
                      <a:pt x="715" y="138"/>
                      <a:pt x="711" y="138"/>
                    </a:cubicBezTo>
                    <a:cubicBezTo>
                      <a:pt x="707" y="138"/>
                      <a:pt x="708" y="138"/>
                      <a:pt x="708" y="142"/>
                    </a:cubicBezTo>
                    <a:cubicBezTo>
                      <a:pt x="708" y="179"/>
                      <a:pt x="708" y="215"/>
                      <a:pt x="708" y="252"/>
                    </a:cubicBezTo>
                    <a:cubicBezTo>
                      <a:pt x="708" y="252"/>
                      <a:pt x="708" y="253"/>
                      <a:pt x="708" y="253"/>
                    </a:cubicBezTo>
                    <a:cubicBezTo>
                      <a:pt x="708" y="256"/>
                      <a:pt x="708" y="256"/>
                      <a:pt x="710" y="256"/>
                    </a:cubicBezTo>
                    <a:cubicBezTo>
                      <a:pt x="713" y="256"/>
                      <a:pt x="717" y="256"/>
                      <a:pt x="720" y="256"/>
                    </a:cubicBezTo>
                    <a:cubicBezTo>
                      <a:pt x="722" y="256"/>
                      <a:pt x="723" y="256"/>
                      <a:pt x="725" y="256"/>
                    </a:cubicBezTo>
                    <a:cubicBezTo>
                      <a:pt x="726" y="256"/>
                      <a:pt x="727" y="255"/>
                      <a:pt x="727" y="254"/>
                    </a:cubicBezTo>
                    <a:cubicBezTo>
                      <a:pt x="726" y="253"/>
                      <a:pt x="727" y="252"/>
                      <a:pt x="727" y="252"/>
                    </a:cubicBezTo>
                    <a:cubicBezTo>
                      <a:pt x="727" y="233"/>
                      <a:pt x="727" y="214"/>
                      <a:pt x="727" y="195"/>
                    </a:cubicBezTo>
                    <a:cubicBezTo>
                      <a:pt x="727" y="191"/>
                      <a:pt x="727" y="186"/>
                      <a:pt x="728" y="182"/>
                    </a:cubicBezTo>
                    <a:cubicBezTo>
                      <a:pt x="729" y="174"/>
                      <a:pt x="732" y="167"/>
                      <a:pt x="737" y="162"/>
                    </a:cubicBezTo>
                    <a:cubicBezTo>
                      <a:pt x="741" y="157"/>
                      <a:pt x="747" y="154"/>
                      <a:pt x="753" y="154"/>
                    </a:cubicBezTo>
                    <a:cubicBezTo>
                      <a:pt x="758" y="153"/>
                      <a:pt x="764" y="154"/>
                      <a:pt x="769" y="157"/>
                    </a:cubicBezTo>
                    <a:cubicBezTo>
                      <a:pt x="769" y="151"/>
                      <a:pt x="769" y="145"/>
                      <a:pt x="769" y="139"/>
                    </a:cubicBezTo>
                    <a:close/>
                    <a:moveTo>
                      <a:pt x="576" y="158"/>
                    </a:moveTo>
                    <a:cubicBezTo>
                      <a:pt x="576" y="152"/>
                      <a:pt x="576" y="146"/>
                      <a:pt x="576" y="141"/>
                    </a:cubicBezTo>
                    <a:cubicBezTo>
                      <a:pt x="576" y="138"/>
                      <a:pt x="576" y="138"/>
                      <a:pt x="573" y="138"/>
                    </a:cubicBezTo>
                    <a:cubicBezTo>
                      <a:pt x="569" y="138"/>
                      <a:pt x="565" y="138"/>
                      <a:pt x="560" y="138"/>
                    </a:cubicBezTo>
                    <a:cubicBezTo>
                      <a:pt x="557" y="138"/>
                      <a:pt x="557" y="138"/>
                      <a:pt x="557" y="141"/>
                    </a:cubicBezTo>
                    <a:cubicBezTo>
                      <a:pt x="557" y="141"/>
                      <a:pt x="557" y="141"/>
                      <a:pt x="557" y="142"/>
                    </a:cubicBezTo>
                    <a:cubicBezTo>
                      <a:pt x="557" y="179"/>
                      <a:pt x="557" y="215"/>
                      <a:pt x="557" y="252"/>
                    </a:cubicBezTo>
                    <a:cubicBezTo>
                      <a:pt x="557" y="253"/>
                      <a:pt x="557" y="254"/>
                      <a:pt x="557" y="254"/>
                    </a:cubicBezTo>
                    <a:cubicBezTo>
                      <a:pt x="557" y="255"/>
                      <a:pt x="558" y="256"/>
                      <a:pt x="559" y="256"/>
                    </a:cubicBezTo>
                    <a:cubicBezTo>
                      <a:pt x="564" y="256"/>
                      <a:pt x="569" y="256"/>
                      <a:pt x="575" y="256"/>
                    </a:cubicBezTo>
                    <a:cubicBezTo>
                      <a:pt x="576" y="256"/>
                      <a:pt x="576" y="255"/>
                      <a:pt x="576" y="254"/>
                    </a:cubicBezTo>
                    <a:cubicBezTo>
                      <a:pt x="576" y="254"/>
                      <a:pt x="576" y="253"/>
                      <a:pt x="576" y="252"/>
                    </a:cubicBezTo>
                    <a:cubicBezTo>
                      <a:pt x="576" y="234"/>
                      <a:pt x="576" y="216"/>
                      <a:pt x="576" y="197"/>
                    </a:cubicBezTo>
                    <a:cubicBezTo>
                      <a:pt x="576" y="184"/>
                      <a:pt x="576" y="171"/>
                      <a:pt x="576" y="158"/>
                    </a:cubicBezTo>
                    <a:close/>
                    <a:moveTo>
                      <a:pt x="2013" y="256"/>
                    </a:moveTo>
                    <a:cubicBezTo>
                      <a:pt x="2017" y="256"/>
                      <a:pt x="2017" y="256"/>
                      <a:pt x="2017" y="252"/>
                    </a:cubicBezTo>
                    <a:cubicBezTo>
                      <a:pt x="2017" y="215"/>
                      <a:pt x="2017" y="179"/>
                      <a:pt x="2017" y="142"/>
                    </a:cubicBezTo>
                    <a:cubicBezTo>
                      <a:pt x="2017" y="141"/>
                      <a:pt x="2017" y="141"/>
                      <a:pt x="2017" y="140"/>
                    </a:cubicBezTo>
                    <a:cubicBezTo>
                      <a:pt x="2017" y="139"/>
                      <a:pt x="2016" y="138"/>
                      <a:pt x="2015" y="138"/>
                    </a:cubicBezTo>
                    <a:cubicBezTo>
                      <a:pt x="2010" y="138"/>
                      <a:pt x="2006" y="138"/>
                      <a:pt x="2002" y="138"/>
                    </a:cubicBezTo>
                    <a:cubicBezTo>
                      <a:pt x="1997" y="138"/>
                      <a:pt x="1998" y="137"/>
                      <a:pt x="1998" y="142"/>
                    </a:cubicBezTo>
                    <a:cubicBezTo>
                      <a:pt x="1998" y="179"/>
                      <a:pt x="1998" y="215"/>
                      <a:pt x="1998" y="252"/>
                    </a:cubicBezTo>
                    <a:cubicBezTo>
                      <a:pt x="1998" y="253"/>
                      <a:pt x="1998" y="254"/>
                      <a:pt x="1998" y="256"/>
                    </a:cubicBezTo>
                    <a:cubicBezTo>
                      <a:pt x="2003" y="256"/>
                      <a:pt x="2008" y="256"/>
                      <a:pt x="2013" y="256"/>
                    </a:cubicBezTo>
                    <a:close/>
                    <a:moveTo>
                      <a:pt x="1995" y="100"/>
                    </a:moveTo>
                    <a:cubicBezTo>
                      <a:pt x="1995" y="107"/>
                      <a:pt x="2000" y="112"/>
                      <a:pt x="2008" y="112"/>
                    </a:cubicBezTo>
                    <a:cubicBezTo>
                      <a:pt x="2015" y="112"/>
                      <a:pt x="2020" y="107"/>
                      <a:pt x="2020" y="100"/>
                    </a:cubicBezTo>
                    <a:cubicBezTo>
                      <a:pt x="2020" y="93"/>
                      <a:pt x="2015" y="87"/>
                      <a:pt x="2008" y="87"/>
                    </a:cubicBezTo>
                    <a:cubicBezTo>
                      <a:pt x="2001" y="87"/>
                      <a:pt x="1995" y="93"/>
                      <a:pt x="1995" y="100"/>
                    </a:cubicBezTo>
                    <a:close/>
                    <a:moveTo>
                      <a:pt x="555" y="100"/>
                    </a:moveTo>
                    <a:cubicBezTo>
                      <a:pt x="555" y="107"/>
                      <a:pt x="560" y="112"/>
                      <a:pt x="567" y="112"/>
                    </a:cubicBezTo>
                    <a:cubicBezTo>
                      <a:pt x="574" y="112"/>
                      <a:pt x="580" y="107"/>
                      <a:pt x="580" y="100"/>
                    </a:cubicBezTo>
                    <a:cubicBezTo>
                      <a:pt x="580" y="93"/>
                      <a:pt x="574" y="87"/>
                      <a:pt x="567" y="87"/>
                    </a:cubicBezTo>
                    <a:cubicBezTo>
                      <a:pt x="560" y="87"/>
                      <a:pt x="555" y="93"/>
                      <a:pt x="555" y="100"/>
                    </a:cubicBezTo>
                    <a:close/>
                    <a:moveTo>
                      <a:pt x="12" y="250"/>
                    </a:moveTo>
                    <a:cubicBezTo>
                      <a:pt x="12" y="250"/>
                      <a:pt x="12" y="250"/>
                      <a:pt x="12" y="250"/>
                    </a:cubicBezTo>
                    <a:cubicBezTo>
                      <a:pt x="16" y="249"/>
                      <a:pt x="19" y="248"/>
                      <a:pt x="22" y="246"/>
                    </a:cubicBezTo>
                    <a:cubicBezTo>
                      <a:pt x="22" y="246"/>
                      <a:pt x="21" y="246"/>
                      <a:pt x="21" y="245"/>
                    </a:cubicBezTo>
                    <a:cubicBezTo>
                      <a:pt x="18" y="246"/>
                      <a:pt x="15" y="248"/>
                      <a:pt x="12" y="250"/>
                    </a:cubicBezTo>
                    <a:cubicBezTo>
                      <a:pt x="12" y="250"/>
                      <a:pt x="12" y="250"/>
                      <a:pt x="12" y="250"/>
                    </a:cubicBezTo>
                    <a:close/>
                    <a:moveTo>
                      <a:pt x="22" y="240"/>
                    </a:moveTo>
                    <a:cubicBezTo>
                      <a:pt x="21" y="241"/>
                      <a:pt x="21" y="241"/>
                      <a:pt x="20" y="242"/>
                    </a:cubicBezTo>
                    <a:cubicBezTo>
                      <a:pt x="20" y="242"/>
                      <a:pt x="20" y="242"/>
                      <a:pt x="21" y="242"/>
                    </a:cubicBezTo>
                    <a:cubicBezTo>
                      <a:pt x="22" y="242"/>
                      <a:pt x="22" y="242"/>
                      <a:pt x="23" y="241"/>
                    </a:cubicBezTo>
                    <a:cubicBezTo>
                      <a:pt x="22" y="241"/>
                      <a:pt x="22" y="241"/>
                      <a:pt x="22" y="240"/>
                    </a:cubicBezTo>
                    <a:close/>
                    <a:moveTo>
                      <a:pt x="6" y="253"/>
                    </a:moveTo>
                    <a:cubicBezTo>
                      <a:pt x="6" y="253"/>
                      <a:pt x="6" y="253"/>
                      <a:pt x="6" y="253"/>
                    </a:cubicBezTo>
                    <a:cubicBezTo>
                      <a:pt x="6" y="253"/>
                      <a:pt x="6" y="253"/>
                      <a:pt x="6" y="253"/>
                    </a:cubicBezTo>
                    <a:cubicBezTo>
                      <a:pt x="6" y="252"/>
                      <a:pt x="6" y="252"/>
                      <a:pt x="6" y="252"/>
                    </a:cubicBezTo>
                    <a:cubicBezTo>
                      <a:pt x="6" y="252"/>
                      <a:pt x="5" y="252"/>
                      <a:pt x="5" y="252"/>
                    </a:cubicBezTo>
                    <a:cubicBezTo>
                      <a:pt x="4" y="253"/>
                      <a:pt x="3" y="254"/>
                      <a:pt x="2" y="255"/>
                    </a:cubicBezTo>
                    <a:cubicBezTo>
                      <a:pt x="3" y="255"/>
                      <a:pt x="4" y="255"/>
                      <a:pt x="5" y="254"/>
                    </a:cubicBezTo>
                    <a:cubicBezTo>
                      <a:pt x="5" y="253"/>
                      <a:pt x="6" y="253"/>
                      <a:pt x="6" y="253"/>
                    </a:cubicBezTo>
                    <a:close/>
                    <a:moveTo>
                      <a:pt x="17" y="243"/>
                    </a:moveTo>
                    <a:cubicBezTo>
                      <a:pt x="16" y="244"/>
                      <a:pt x="15" y="245"/>
                      <a:pt x="14" y="246"/>
                    </a:cubicBezTo>
                    <a:cubicBezTo>
                      <a:pt x="14" y="246"/>
                      <a:pt x="14" y="246"/>
                      <a:pt x="14" y="246"/>
                    </a:cubicBezTo>
                    <a:cubicBezTo>
                      <a:pt x="14" y="246"/>
                      <a:pt x="14" y="246"/>
                      <a:pt x="14" y="246"/>
                    </a:cubicBezTo>
                    <a:cubicBezTo>
                      <a:pt x="15" y="246"/>
                      <a:pt x="17" y="245"/>
                      <a:pt x="18" y="244"/>
                    </a:cubicBezTo>
                    <a:cubicBezTo>
                      <a:pt x="18" y="244"/>
                      <a:pt x="17" y="244"/>
                      <a:pt x="17" y="243"/>
                    </a:cubicBezTo>
                    <a:close/>
                    <a:moveTo>
                      <a:pt x="20" y="243"/>
                    </a:moveTo>
                    <a:cubicBezTo>
                      <a:pt x="20" y="243"/>
                      <a:pt x="21" y="242"/>
                      <a:pt x="21" y="242"/>
                    </a:cubicBezTo>
                    <a:cubicBezTo>
                      <a:pt x="21" y="242"/>
                      <a:pt x="21" y="242"/>
                      <a:pt x="21" y="242"/>
                    </a:cubicBezTo>
                    <a:cubicBezTo>
                      <a:pt x="21" y="242"/>
                      <a:pt x="20" y="242"/>
                      <a:pt x="20" y="242"/>
                    </a:cubicBezTo>
                    <a:cubicBezTo>
                      <a:pt x="19" y="242"/>
                      <a:pt x="18" y="243"/>
                      <a:pt x="17" y="243"/>
                    </a:cubicBezTo>
                    <a:cubicBezTo>
                      <a:pt x="17" y="244"/>
                      <a:pt x="18" y="244"/>
                      <a:pt x="18" y="244"/>
                    </a:cubicBezTo>
                    <a:cubicBezTo>
                      <a:pt x="19" y="244"/>
                      <a:pt x="19" y="243"/>
                      <a:pt x="20" y="243"/>
                    </a:cubicBezTo>
                    <a:close/>
                    <a:moveTo>
                      <a:pt x="10" y="249"/>
                    </a:moveTo>
                    <a:cubicBezTo>
                      <a:pt x="10" y="249"/>
                      <a:pt x="10" y="249"/>
                      <a:pt x="10" y="248"/>
                    </a:cubicBezTo>
                    <a:cubicBezTo>
                      <a:pt x="9" y="249"/>
                      <a:pt x="8" y="249"/>
                      <a:pt x="8" y="250"/>
                    </a:cubicBezTo>
                    <a:cubicBezTo>
                      <a:pt x="9" y="250"/>
                      <a:pt x="9" y="250"/>
                      <a:pt x="10" y="249"/>
                    </a:cubicBezTo>
                    <a:cubicBezTo>
                      <a:pt x="10" y="249"/>
                      <a:pt x="10" y="249"/>
                      <a:pt x="10" y="249"/>
                    </a:cubicBezTo>
                    <a:close/>
                    <a:moveTo>
                      <a:pt x="7" y="250"/>
                    </a:moveTo>
                    <a:cubicBezTo>
                      <a:pt x="7" y="251"/>
                      <a:pt x="6" y="251"/>
                      <a:pt x="6" y="252"/>
                    </a:cubicBezTo>
                    <a:cubicBezTo>
                      <a:pt x="6" y="252"/>
                      <a:pt x="6" y="252"/>
                      <a:pt x="6" y="252"/>
                    </a:cubicBezTo>
                    <a:cubicBezTo>
                      <a:pt x="6" y="252"/>
                      <a:pt x="6" y="252"/>
                      <a:pt x="6" y="252"/>
                    </a:cubicBezTo>
                    <a:cubicBezTo>
                      <a:pt x="7" y="252"/>
                      <a:pt x="7" y="252"/>
                      <a:pt x="7" y="252"/>
                    </a:cubicBezTo>
                    <a:cubicBezTo>
                      <a:pt x="7" y="252"/>
                      <a:pt x="7" y="251"/>
                      <a:pt x="7" y="251"/>
                    </a:cubicBezTo>
                    <a:cubicBezTo>
                      <a:pt x="8" y="251"/>
                      <a:pt x="8" y="250"/>
                      <a:pt x="7" y="250"/>
                    </a:cubicBezTo>
                    <a:close/>
                    <a:moveTo>
                      <a:pt x="14" y="246"/>
                    </a:moveTo>
                    <a:cubicBezTo>
                      <a:pt x="14" y="246"/>
                      <a:pt x="14" y="246"/>
                      <a:pt x="13" y="246"/>
                    </a:cubicBezTo>
                    <a:cubicBezTo>
                      <a:pt x="13" y="246"/>
                      <a:pt x="12" y="246"/>
                      <a:pt x="12" y="247"/>
                    </a:cubicBezTo>
                    <a:cubicBezTo>
                      <a:pt x="12" y="247"/>
                      <a:pt x="12" y="247"/>
                      <a:pt x="12" y="247"/>
                    </a:cubicBezTo>
                    <a:cubicBezTo>
                      <a:pt x="12" y="247"/>
                      <a:pt x="12" y="247"/>
                      <a:pt x="12" y="248"/>
                    </a:cubicBezTo>
                    <a:cubicBezTo>
                      <a:pt x="13" y="247"/>
                      <a:pt x="13" y="247"/>
                      <a:pt x="13" y="247"/>
                    </a:cubicBezTo>
                    <a:cubicBezTo>
                      <a:pt x="14" y="247"/>
                      <a:pt x="14" y="247"/>
                      <a:pt x="14" y="246"/>
                    </a:cubicBezTo>
                    <a:close/>
                    <a:moveTo>
                      <a:pt x="12" y="247"/>
                    </a:moveTo>
                    <a:cubicBezTo>
                      <a:pt x="11" y="247"/>
                      <a:pt x="11" y="248"/>
                      <a:pt x="10" y="248"/>
                    </a:cubicBezTo>
                    <a:cubicBezTo>
                      <a:pt x="10" y="248"/>
                      <a:pt x="10" y="248"/>
                      <a:pt x="10" y="248"/>
                    </a:cubicBezTo>
                    <a:cubicBezTo>
                      <a:pt x="10" y="249"/>
                      <a:pt x="10" y="249"/>
                      <a:pt x="10" y="249"/>
                    </a:cubicBezTo>
                    <a:cubicBezTo>
                      <a:pt x="11" y="249"/>
                      <a:pt x="11" y="248"/>
                      <a:pt x="12" y="248"/>
                    </a:cubicBezTo>
                    <a:cubicBezTo>
                      <a:pt x="12" y="248"/>
                      <a:pt x="12" y="247"/>
                      <a:pt x="12" y="247"/>
                    </a:cubicBezTo>
                    <a:close/>
                    <a:moveTo>
                      <a:pt x="10" y="251"/>
                    </a:moveTo>
                    <a:cubicBezTo>
                      <a:pt x="10" y="251"/>
                      <a:pt x="11" y="251"/>
                      <a:pt x="11" y="251"/>
                    </a:cubicBezTo>
                    <a:cubicBezTo>
                      <a:pt x="12" y="251"/>
                      <a:pt x="12" y="251"/>
                      <a:pt x="12" y="250"/>
                    </a:cubicBezTo>
                    <a:cubicBezTo>
                      <a:pt x="12" y="250"/>
                      <a:pt x="12" y="250"/>
                      <a:pt x="12" y="250"/>
                    </a:cubicBezTo>
                    <a:cubicBezTo>
                      <a:pt x="11" y="250"/>
                      <a:pt x="11" y="250"/>
                      <a:pt x="10" y="251"/>
                    </a:cubicBezTo>
                    <a:close/>
                    <a:moveTo>
                      <a:pt x="9" y="251"/>
                    </a:moveTo>
                    <a:cubicBezTo>
                      <a:pt x="9" y="251"/>
                      <a:pt x="9" y="251"/>
                      <a:pt x="9" y="251"/>
                    </a:cubicBezTo>
                    <a:cubicBezTo>
                      <a:pt x="9" y="252"/>
                      <a:pt x="9" y="252"/>
                      <a:pt x="9" y="252"/>
                    </a:cubicBezTo>
                    <a:cubicBezTo>
                      <a:pt x="10" y="252"/>
                      <a:pt x="11" y="251"/>
                      <a:pt x="11" y="251"/>
                    </a:cubicBezTo>
                    <a:cubicBezTo>
                      <a:pt x="11" y="251"/>
                      <a:pt x="10" y="251"/>
                      <a:pt x="10" y="251"/>
                    </a:cubicBezTo>
                    <a:cubicBezTo>
                      <a:pt x="10" y="251"/>
                      <a:pt x="9" y="251"/>
                      <a:pt x="9" y="251"/>
                    </a:cubicBezTo>
                    <a:close/>
                    <a:moveTo>
                      <a:pt x="7" y="252"/>
                    </a:moveTo>
                    <a:cubicBezTo>
                      <a:pt x="7" y="252"/>
                      <a:pt x="7" y="253"/>
                      <a:pt x="7" y="253"/>
                    </a:cubicBezTo>
                    <a:cubicBezTo>
                      <a:pt x="8" y="253"/>
                      <a:pt x="8" y="252"/>
                      <a:pt x="9" y="252"/>
                    </a:cubicBezTo>
                    <a:cubicBezTo>
                      <a:pt x="9" y="252"/>
                      <a:pt x="9" y="252"/>
                      <a:pt x="9" y="252"/>
                    </a:cubicBezTo>
                    <a:cubicBezTo>
                      <a:pt x="9" y="252"/>
                      <a:pt x="9" y="252"/>
                      <a:pt x="9" y="251"/>
                    </a:cubicBezTo>
                    <a:cubicBezTo>
                      <a:pt x="8" y="252"/>
                      <a:pt x="8" y="252"/>
                      <a:pt x="7" y="252"/>
                    </a:cubicBezTo>
                    <a:cubicBezTo>
                      <a:pt x="7" y="252"/>
                      <a:pt x="7" y="252"/>
                      <a:pt x="7" y="252"/>
                    </a:cubicBezTo>
                    <a:close/>
                    <a:moveTo>
                      <a:pt x="7" y="252"/>
                    </a:moveTo>
                    <a:cubicBezTo>
                      <a:pt x="7" y="252"/>
                      <a:pt x="7" y="252"/>
                      <a:pt x="7" y="252"/>
                    </a:cubicBezTo>
                    <a:cubicBezTo>
                      <a:pt x="7" y="252"/>
                      <a:pt x="6" y="252"/>
                      <a:pt x="6" y="253"/>
                    </a:cubicBezTo>
                    <a:cubicBezTo>
                      <a:pt x="6" y="253"/>
                      <a:pt x="6" y="253"/>
                      <a:pt x="6" y="253"/>
                    </a:cubicBezTo>
                    <a:cubicBezTo>
                      <a:pt x="7" y="253"/>
                      <a:pt x="7" y="253"/>
                      <a:pt x="7" y="253"/>
                    </a:cubicBezTo>
                    <a:cubicBezTo>
                      <a:pt x="7" y="252"/>
                      <a:pt x="7" y="252"/>
                      <a:pt x="7" y="252"/>
                    </a:cubicBezTo>
                    <a:cubicBezTo>
                      <a:pt x="7" y="252"/>
                      <a:pt x="7" y="252"/>
                      <a:pt x="7" y="252"/>
                    </a:cubicBezTo>
                    <a:close/>
                    <a:moveTo>
                      <a:pt x="6" y="253"/>
                    </a:moveTo>
                    <a:cubicBezTo>
                      <a:pt x="6" y="253"/>
                      <a:pt x="5" y="253"/>
                      <a:pt x="5" y="254"/>
                    </a:cubicBezTo>
                    <a:cubicBezTo>
                      <a:pt x="5" y="254"/>
                      <a:pt x="6" y="254"/>
                      <a:pt x="6" y="253"/>
                    </a:cubicBezTo>
                    <a:close/>
                    <a:moveTo>
                      <a:pt x="14" y="246"/>
                    </a:moveTo>
                    <a:cubicBezTo>
                      <a:pt x="14" y="246"/>
                      <a:pt x="14" y="246"/>
                      <a:pt x="14" y="246"/>
                    </a:cubicBezTo>
                    <a:cubicBezTo>
                      <a:pt x="14" y="246"/>
                      <a:pt x="14" y="246"/>
                      <a:pt x="13" y="246"/>
                    </a:cubicBezTo>
                    <a:cubicBezTo>
                      <a:pt x="13" y="246"/>
                      <a:pt x="13" y="246"/>
                      <a:pt x="13" y="247"/>
                    </a:cubicBezTo>
                    <a:cubicBezTo>
                      <a:pt x="14" y="247"/>
                      <a:pt x="14" y="246"/>
                      <a:pt x="14" y="246"/>
                    </a:cubicBezTo>
                    <a:close/>
                    <a:moveTo>
                      <a:pt x="12" y="248"/>
                    </a:moveTo>
                    <a:cubicBezTo>
                      <a:pt x="12" y="247"/>
                      <a:pt x="12" y="247"/>
                      <a:pt x="12" y="247"/>
                    </a:cubicBezTo>
                    <a:cubicBezTo>
                      <a:pt x="12" y="247"/>
                      <a:pt x="12" y="247"/>
                      <a:pt x="12" y="247"/>
                    </a:cubicBezTo>
                    <a:cubicBezTo>
                      <a:pt x="12" y="247"/>
                      <a:pt x="12" y="248"/>
                      <a:pt x="12" y="248"/>
                    </a:cubicBezTo>
                    <a:cubicBezTo>
                      <a:pt x="12" y="248"/>
                      <a:pt x="12" y="248"/>
                      <a:pt x="12" y="248"/>
                    </a:cubicBezTo>
                    <a:close/>
                    <a:moveTo>
                      <a:pt x="10" y="248"/>
                    </a:moveTo>
                    <a:cubicBezTo>
                      <a:pt x="10" y="249"/>
                      <a:pt x="10" y="249"/>
                      <a:pt x="10" y="249"/>
                    </a:cubicBezTo>
                    <a:cubicBezTo>
                      <a:pt x="10" y="249"/>
                      <a:pt x="10" y="249"/>
                      <a:pt x="10" y="249"/>
                    </a:cubicBezTo>
                    <a:cubicBezTo>
                      <a:pt x="10" y="249"/>
                      <a:pt x="10" y="248"/>
                      <a:pt x="10" y="248"/>
                    </a:cubicBezTo>
                    <a:cubicBezTo>
                      <a:pt x="10" y="248"/>
                      <a:pt x="10" y="248"/>
                      <a:pt x="10" y="248"/>
                    </a:cubicBezTo>
                    <a:close/>
                    <a:moveTo>
                      <a:pt x="8" y="250"/>
                    </a:moveTo>
                    <a:cubicBezTo>
                      <a:pt x="8" y="250"/>
                      <a:pt x="8" y="250"/>
                      <a:pt x="7" y="250"/>
                    </a:cubicBezTo>
                    <a:cubicBezTo>
                      <a:pt x="7" y="250"/>
                      <a:pt x="7" y="251"/>
                      <a:pt x="7" y="251"/>
                    </a:cubicBezTo>
                    <a:cubicBezTo>
                      <a:pt x="8" y="251"/>
                      <a:pt x="8" y="251"/>
                      <a:pt x="8" y="250"/>
                    </a:cubicBezTo>
                    <a:close/>
                    <a:moveTo>
                      <a:pt x="9" y="252"/>
                    </a:moveTo>
                    <a:cubicBezTo>
                      <a:pt x="9" y="252"/>
                      <a:pt x="9" y="251"/>
                      <a:pt x="9" y="251"/>
                    </a:cubicBezTo>
                    <a:cubicBezTo>
                      <a:pt x="9" y="251"/>
                      <a:pt x="9" y="251"/>
                      <a:pt x="9" y="251"/>
                    </a:cubicBezTo>
                    <a:cubicBezTo>
                      <a:pt x="9" y="252"/>
                      <a:pt x="9" y="252"/>
                      <a:pt x="9" y="252"/>
                    </a:cubicBezTo>
                    <a:cubicBezTo>
                      <a:pt x="9" y="252"/>
                      <a:pt x="9" y="252"/>
                      <a:pt x="9" y="252"/>
                    </a:cubicBezTo>
                    <a:close/>
                    <a:moveTo>
                      <a:pt x="6" y="252"/>
                    </a:moveTo>
                    <a:cubicBezTo>
                      <a:pt x="6" y="252"/>
                      <a:pt x="6" y="252"/>
                      <a:pt x="6" y="252"/>
                    </a:cubicBezTo>
                    <a:cubicBezTo>
                      <a:pt x="6" y="252"/>
                      <a:pt x="6" y="252"/>
                      <a:pt x="6" y="252"/>
                    </a:cubicBezTo>
                    <a:cubicBezTo>
                      <a:pt x="5" y="252"/>
                      <a:pt x="5" y="252"/>
                      <a:pt x="5" y="252"/>
                    </a:cubicBezTo>
                    <a:cubicBezTo>
                      <a:pt x="5" y="252"/>
                      <a:pt x="5" y="252"/>
                      <a:pt x="5" y="253"/>
                    </a:cubicBezTo>
                    <a:cubicBezTo>
                      <a:pt x="6" y="253"/>
                      <a:pt x="6" y="252"/>
                      <a:pt x="6" y="252"/>
                    </a:cubicBezTo>
                    <a:close/>
                    <a:moveTo>
                      <a:pt x="21" y="242"/>
                    </a:moveTo>
                    <a:cubicBezTo>
                      <a:pt x="21" y="242"/>
                      <a:pt x="20" y="243"/>
                      <a:pt x="20" y="243"/>
                    </a:cubicBezTo>
                    <a:cubicBezTo>
                      <a:pt x="20" y="243"/>
                      <a:pt x="21" y="243"/>
                      <a:pt x="21" y="242"/>
                    </a:cubicBezTo>
                    <a:close/>
                    <a:moveTo>
                      <a:pt x="6" y="253"/>
                    </a:moveTo>
                    <a:cubicBezTo>
                      <a:pt x="6" y="252"/>
                      <a:pt x="7" y="252"/>
                      <a:pt x="7" y="252"/>
                    </a:cubicBezTo>
                    <a:cubicBezTo>
                      <a:pt x="6" y="252"/>
                      <a:pt x="6" y="252"/>
                      <a:pt x="6" y="252"/>
                    </a:cubicBezTo>
                    <a:cubicBezTo>
                      <a:pt x="6" y="252"/>
                      <a:pt x="5" y="252"/>
                      <a:pt x="5" y="253"/>
                    </a:cubicBezTo>
                    <a:cubicBezTo>
                      <a:pt x="6" y="253"/>
                      <a:pt x="6" y="253"/>
                      <a:pt x="6" y="253"/>
                    </a:cubicBezTo>
                    <a:close/>
                    <a:moveTo>
                      <a:pt x="1433" y="197"/>
                    </a:moveTo>
                    <a:cubicBezTo>
                      <a:pt x="1425" y="224"/>
                      <a:pt x="1408" y="241"/>
                      <a:pt x="1383" y="250"/>
                    </a:cubicBezTo>
                    <a:cubicBezTo>
                      <a:pt x="1372" y="254"/>
                      <a:pt x="1361" y="256"/>
                      <a:pt x="1350" y="256"/>
                    </a:cubicBezTo>
                    <a:cubicBezTo>
                      <a:pt x="1335" y="256"/>
                      <a:pt x="1321" y="256"/>
                      <a:pt x="1307" y="256"/>
                    </a:cubicBezTo>
                    <a:cubicBezTo>
                      <a:pt x="1306" y="256"/>
                      <a:pt x="1306" y="256"/>
                      <a:pt x="1305" y="256"/>
                    </a:cubicBezTo>
                    <a:cubicBezTo>
                      <a:pt x="1304" y="256"/>
                      <a:pt x="1304" y="255"/>
                      <a:pt x="1304" y="254"/>
                    </a:cubicBezTo>
                    <a:cubicBezTo>
                      <a:pt x="1304" y="253"/>
                      <a:pt x="1304" y="253"/>
                      <a:pt x="1304" y="252"/>
                    </a:cubicBezTo>
                    <a:cubicBezTo>
                      <a:pt x="1304" y="226"/>
                      <a:pt x="1304" y="199"/>
                      <a:pt x="1304" y="173"/>
                    </a:cubicBezTo>
                    <a:cubicBezTo>
                      <a:pt x="1304" y="147"/>
                      <a:pt x="1304" y="122"/>
                      <a:pt x="1304" y="96"/>
                    </a:cubicBezTo>
                    <a:cubicBezTo>
                      <a:pt x="1304" y="95"/>
                      <a:pt x="1304" y="94"/>
                      <a:pt x="1304" y="94"/>
                    </a:cubicBezTo>
                    <a:cubicBezTo>
                      <a:pt x="1304" y="91"/>
                      <a:pt x="1304" y="91"/>
                      <a:pt x="1307" y="91"/>
                    </a:cubicBezTo>
                    <a:cubicBezTo>
                      <a:pt x="1322" y="91"/>
                      <a:pt x="1338" y="91"/>
                      <a:pt x="1353" y="91"/>
                    </a:cubicBezTo>
                    <a:cubicBezTo>
                      <a:pt x="1366" y="92"/>
                      <a:pt x="1378" y="93"/>
                      <a:pt x="1390" y="97"/>
                    </a:cubicBezTo>
                    <a:cubicBezTo>
                      <a:pt x="1412" y="105"/>
                      <a:pt x="1426" y="120"/>
                      <a:pt x="1432" y="142"/>
                    </a:cubicBezTo>
                    <a:cubicBezTo>
                      <a:pt x="1437" y="160"/>
                      <a:pt x="1438" y="179"/>
                      <a:pt x="1433" y="197"/>
                    </a:cubicBezTo>
                    <a:close/>
                    <a:moveTo>
                      <a:pt x="1412" y="147"/>
                    </a:moveTo>
                    <a:cubicBezTo>
                      <a:pt x="1408" y="131"/>
                      <a:pt x="1397" y="120"/>
                      <a:pt x="1381" y="114"/>
                    </a:cubicBezTo>
                    <a:cubicBezTo>
                      <a:pt x="1372" y="110"/>
                      <a:pt x="1363" y="109"/>
                      <a:pt x="1353" y="109"/>
                    </a:cubicBezTo>
                    <a:cubicBezTo>
                      <a:pt x="1344" y="109"/>
                      <a:pt x="1335" y="109"/>
                      <a:pt x="1326" y="109"/>
                    </a:cubicBezTo>
                    <a:cubicBezTo>
                      <a:pt x="1325" y="109"/>
                      <a:pt x="1325" y="109"/>
                      <a:pt x="1325" y="109"/>
                    </a:cubicBezTo>
                    <a:cubicBezTo>
                      <a:pt x="1324" y="109"/>
                      <a:pt x="1323" y="109"/>
                      <a:pt x="1323" y="110"/>
                    </a:cubicBezTo>
                    <a:cubicBezTo>
                      <a:pt x="1323" y="111"/>
                      <a:pt x="1323" y="112"/>
                      <a:pt x="1323" y="112"/>
                    </a:cubicBezTo>
                    <a:cubicBezTo>
                      <a:pt x="1323" y="133"/>
                      <a:pt x="1323" y="153"/>
                      <a:pt x="1323" y="173"/>
                    </a:cubicBezTo>
                    <a:cubicBezTo>
                      <a:pt x="1323" y="194"/>
                      <a:pt x="1323" y="215"/>
                      <a:pt x="1323" y="235"/>
                    </a:cubicBezTo>
                    <a:cubicBezTo>
                      <a:pt x="1323" y="238"/>
                      <a:pt x="1323" y="238"/>
                      <a:pt x="1326" y="238"/>
                    </a:cubicBezTo>
                    <a:cubicBezTo>
                      <a:pt x="1333" y="238"/>
                      <a:pt x="1339" y="238"/>
                      <a:pt x="1346" y="238"/>
                    </a:cubicBezTo>
                    <a:cubicBezTo>
                      <a:pt x="1354" y="238"/>
                      <a:pt x="1363" y="238"/>
                      <a:pt x="1371" y="236"/>
                    </a:cubicBezTo>
                    <a:cubicBezTo>
                      <a:pt x="1391" y="230"/>
                      <a:pt x="1406" y="218"/>
                      <a:pt x="1412" y="198"/>
                    </a:cubicBezTo>
                    <a:cubicBezTo>
                      <a:pt x="1417" y="181"/>
                      <a:pt x="1417" y="164"/>
                      <a:pt x="1412" y="147"/>
                    </a:cubicBezTo>
                    <a:close/>
                    <a:moveTo>
                      <a:pt x="1772" y="256"/>
                    </a:moveTo>
                    <a:cubicBezTo>
                      <a:pt x="1769" y="256"/>
                      <a:pt x="1765" y="256"/>
                      <a:pt x="1762" y="256"/>
                    </a:cubicBezTo>
                    <a:cubicBezTo>
                      <a:pt x="1760" y="256"/>
                      <a:pt x="1757" y="256"/>
                      <a:pt x="1756" y="255"/>
                    </a:cubicBezTo>
                    <a:cubicBezTo>
                      <a:pt x="1755" y="254"/>
                      <a:pt x="1756" y="251"/>
                      <a:pt x="1756" y="249"/>
                    </a:cubicBezTo>
                    <a:cubicBezTo>
                      <a:pt x="1756" y="245"/>
                      <a:pt x="1756" y="242"/>
                      <a:pt x="1756" y="238"/>
                    </a:cubicBezTo>
                    <a:cubicBezTo>
                      <a:pt x="1754" y="238"/>
                      <a:pt x="1754" y="239"/>
                      <a:pt x="1754" y="240"/>
                    </a:cubicBezTo>
                    <a:cubicBezTo>
                      <a:pt x="1749" y="248"/>
                      <a:pt x="1742" y="254"/>
                      <a:pt x="1733" y="256"/>
                    </a:cubicBezTo>
                    <a:cubicBezTo>
                      <a:pt x="1723" y="260"/>
                      <a:pt x="1713" y="259"/>
                      <a:pt x="1703" y="256"/>
                    </a:cubicBezTo>
                    <a:cubicBezTo>
                      <a:pt x="1690" y="251"/>
                      <a:pt x="1682" y="240"/>
                      <a:pt x="1682" y="226"/>
                    </a:cubicBezTo>
                    <a:cubicBezTo>
                      <a:pt x="1682" y="222"/>
                      <a:pt x="1682" y="217"/>
                      <a:pt x="1683" y="213"/>
                    </a:cubicBezTo>
                    <a:cubicBezTo>
                      <a:pt x="1685" y="203"/>
                      <a:pt x="1692" y="196"/>
                      <a:pt x="1701" y="192"/>
                    </a:cubicBezTo>
                    <a:cubicBezTo>
                      <a:pt x="1707" y="189"/>
                      <a:pt x="1714" y="187"/>
                      <a:pt x="1721" y="186"/>
                    </a:cubicBezTo>
                    <a:cubicBezTo>
                      <a:pt x="1731" y="185"/>
                      <a:pt x="1742" y="183"/>
                      <a:pt x="1752" y="182"/>
                    </a:cubicBezTo>
                    <a:cubicBezTo>
                      <a:pt x="1756" y="181"/>
                      <a:pt x="1756" y="181"/>
                      <a:pt x="1755" y="178"/>
                    </a:cubicBezTo>
                    <a:cubicBezTo>
                      <a:pt x="1755" y="175"/>
                      <a:pt x="1755" y="172"/>
                      <a:pt x="1754" y="168"/>
                    </a:cubicBezTo>
                    <a:cubicBezTo>
                      <a:pt x="1751" y="157"/>
                      <a:pt x="1744" y="152"/>
                      <a:pt x="1732" y="152"/>
                    </a:cubicBezTo>
                    <a:cubicBezTo>
                      <a:pt x="1719" y="151"/>
                      <a:pt x="1707" y="155"/>
                      <a:pt x="1696" y="164"/>
                    </a:cubicBezTo>
                    <a:cubicBezTo>
                      <a:pt x="1695" y="164"/>
                      <a:pt x="1695" y="165"/>
                      <a:pt x="1693" y="165"/>
                    </a:cubicBezTo>
                    <a:cubicBezTo>
                      <a:pt x="1693" y="159"/>
                      <a:pt x="1693" y="154"/>
                      <a:pt x="1693" y="148"/>
                    </a:cubicBezTo>
                    <a:cubicBezTo>
                      <a:pt x="1693" y="147"/>
                      <a:pt x="1694" y="146"/>
                      <a:pt x="1695" y="145"/>
                    </a:cubicBezTo>
                    <a:cubicBezTo>
                      <a:pt x="1696" y="145"/>
                      <a:pt x="1697" y="144"/>
                      <a:pt x="1699" y="143"/>
                    </a:cubicBezTo>
                    <a:cubicBezTo>
                      <a:pt x="1711" y="138"/>
                      <a:pt x="1724" y="135"/>
                      <a:pt x="1738" y="136"/>
                    </a:cubicBezTo>
                    <a:cubicBezTo>
                      <a:pt x="1742" y="136"/>
                      <a:pt x="1746" y="137"/>
                      <a:pt x="1750" y="138"/>
                    </a:cubicBezTo>
                    <a:cubicBezTo>
                      <a:pt x="1763" y="142"/>
                      <a:pt x="1770" y="151"/>
                      <a:pt x="1773" y="163"/>
                    </a:cubicBezTo>
                    <a:cubicBezTo>
                      <a:pt x="1774" y="169"/>
                      <a:pt x="1774" y="175"/>
                      <a:pt x="1774" y="181"/>
                    </a:cubicBezTo>
                    <a:cubicBezTo>
                      <a:pt x="1775" y="205"/>
                      <a:pt x="1775" y="229"/>
                      <a:pt x="1775" y="253"/>
                    </a:cubicBezTo>
                    <a:cubicBezTo>
                      <a:pt x="1775" y="256"/>
                      <a:pt x="1775" y="256"/>
                      <a:pt x="1772" y="256"/>
                    </a:cubicBezTo>
                    <a:close/>
                    <a:moveTo>
                      <a:pt x="1756" y="204"/>
                    </a:moveTo>
                    <a:cubicBezTo>
                      <a:pt x="1756" y="202"/>
                      <a:pt x="1756" y="200"/>
                      <a:pt x="1756" y="199"/>
                    </a:cubicBezTo>
                    <a:cubicBezTo>
                      <a:pt x="1756" y="196"/>
                      <a:pt x="1756" y="196"/>
                      <a:pt x="1753" y="197"/>
                    </a:cubicBezTo>
                    <a:cubicBezTo>
                      <a:pt x="1753" y="197"/>
                      <a:pt x="1753" y="197"/>
                      <a:pt x="1753" y="197"/>
                    </a:cubicBezTo>
                    <a:cubicBezTo>
                      <a:pt x="1746" y="198"/>
                      <a:pt x="1739" y="199"/>
                      <a:pt x="1732" y="200"/>
                    </a:cubicBezTo>
                    <a:cubicBezTo>
                      <a:pt x="1726" y="201"/>
                      <a:pt x="1720" y="201"/>
                      <a:pt x="1714" y="203"/>
                    </a:cubicBezTo>
                    <a:cubicBezTo>
                      <a:pt x="1706" y="206"/>
                      <a:pt x="1702" y="211"/>
                      <a:pt x="1701" y="219"/>
                    </a:cubicBezTo>
                    <a:cubicBezTo>
                      <a:pt x="1700" y="231"/>
                      <a:pt x="1706" y="239"/>
                      <a:pt x="1717" y="242"/>
                    </a:cubicBezTo>
                    <a:cubicBezTo>
                      <a:pt x="1736" y="246"/>
                      <a:pt x="1749" y="234"/>
                      <a:pt x="1753" y="221"/>
                    </a:cubicBezTo>
                    <a:cubicBezTo>
                      <a:pt x="1755" y="216"/>
                      <a:pt x="1756" y="210"/>
                      <a:pt x="1756" y="204"/>
                    </a:cubicBezTo>
                    <a:close/>
                    <a:moveTo>
                      <a:pt x="1099" y="203"/>
                    </a:moveTo>
                    <a:cubicBezTo>
                      <a:pt x="1098" y="211"/>
                      <a:pt x="1097" y="219"/>
                      <a:pt x="1093" y="226"/>
                    </a:cubicBezTo>
                    <a:cubicBezTo>
                      <a:pt x="1084" y="245"/>
                      <a:pt x="1070" y="256"/>
                      <a:pt x="1049" y="258"/>
                    </a:cubicBezTo>
                    <a:cubicBezTo>
                      <a:pt x="1040" y="259"/>
                      <a:pt x="1031" y="259"/>
                      <a:pt x="1022" y="256"/>
                    </a:cubicBezTo>
                    <a:cubicBezTo>
                      <a:pt x="1005" y="251"/>
                      <a:pt x="994" y="240"/>
                      <a:pt x="988" y="224"/>
                    </a:cubicBezTo>
                    <a:cubicBezTo>
                      <a:pt x="981" y="205"/>
                      <a:pt x="982" y="186"/>
                      <a:pt x="990" y="167"/>
                    </a:cubicBezTo>
                    <a:cubicBezTo>
                      <a:pt x="997" y="150"/>
                      <a:pt x="1010" y="140"/>
                      <a:pt x="1028" y="137"/>
                    </a:cubicBezTo>
                    <a:cubicBezTo>
                      <a:pt x="1033" y="136"/>
                      <a:pt x="1038" y="135"/>
                      <a:pt x="1044" y="135"/>
                    </a:cubicBezTo>
                    <a:cubicBezTo>
                      <a:pt x="1051" y="135"/>
                      <a:pt x="1059" y="136"/>
                      <a:pt x="1067" y="140"/>
                    </a:cubicBezTo>
                    <a:cubicBezTo>
                      <a:pt x="1081" y="145"/>
                      <a:pt x="1090" y="156"/>
                      <a:pt x="1095" y="170"/>
                    </a:cubicBezTo>
                    <a:cubicBezTo>
                      <a:pt x="1099" y="180"/>
                      <a:pt x="1100" y="192"/>
                      <a:pt x="1099" y="203"/>
                    </a:cubicBezTo>
                    <a:close/>
                    <a:moveTo>
                      <a:pt x="1079" y="189"/>
                    </a:moveTo>
                    <a:cubicBezTo>
                      <a:pt x="1079" y="183"/>
                      <a:pt x="1078" y="178"/>
                      <a:pt x="1075" y="172"/>
                    </a:cubicBezTo>
                    <a:cubicBezTo>
                      <a:pt x="1071" y="162"/>
                      <a:pt x="1064" y="156"/>
                      <a:pt x="1053" y="153"/>
                    </a:cubicBezTo>
                    <a:cubicBezTo>
                      <a:pt x="1049" y="152"/>
                      <a:pt x="1044" y="151"/>
                      <a:pt x="1039" y="152"/>
                    </a:cubicBezTo>
                    <a:cubicBezTo>
                      <a:pt x="1023" y="152"/>
                      <a:pt x="1011" y="161"/>
                      <a:pt x="1006" y="177"/>
                    </a:cubicBezTo>
                    <a:cubicBezTo>
                      <a:pt x="1004" y="183"/>
                      <a:pt x="1003" y="190"/>
                      <a:pt x="1003" y="198"/>
                    </a:cubicBezTo>
                    <a:cubicBezTo>
                      <a:pt x="1003" y="201"/>
                      <a:pt x="1003" y="205"/>
                      <a:pt x="1004" y="208"/>
                    </a:cubicBezTo>
                    <a:cubicBezTo>
                      <a:pt x="1004" y="210"/>
                      <a:pt x="1004" y="212"/>
                      <a:pt x="1005" y="214"/>
                    </a:cubicBezTo>
                    <a:cubicBezTo>
                      <a:pt x="1009" y="227"/>
                      <a:pt x="1016" y="237"/>
                      <a:pt x="1030" y="241"/>
                    </a:cubicBezTo>
                    <a:cubicBezTo>
                      <a:pt x="1035" y="243"/>
                      <a:pt x="1042" y="243"/>
                      <a:pt x="1048" y="242"/>
                    </a:cubicBezTo>
                    <a:cubicBezTo>
                      <a:pt x="1060" y="241"/>
                      <a:pt x="1069" y="235"/>
                      <a:pt x="1075" y="223"/>
                    </a:cubicBezTo>
                    <a:cubicBezTo>
                      <a:pt x="1076" y="221"/>
                      <a:pt x="1077" y="219"/>
                      <a:pt x="1077" y="217"/>
                    </a:cubicBezTo>
                    <a:cubicBezTo>
                      <a:pt x="1080" y="208"/>
                      <a:pt x="1080" y="198"/>
                      <a:pt x="1079" y="189"/>
                    </a:cubicBezTo>
                    <a:close/>
                    <a:moveTo>
                      <a:pt x="886" y="195"/>
                    </a:moveTo>
                    <a:cubicBezTo>
                      <a:pt x="886" y="206"/>
                      <a:pt x="885" y="218"/>
                      <a:pt x="879" y="228"/>
                    </a:cubicBezTo>
                    <a:cubicBezTo>
                      <a:pt x="870" y="246"/>
                      <a:pt x="855" y="256"/>
                      <a:pt x="836" y="258"/>
                    </a:cubicBezTo>
                    <a:cubicBezTo>
                      <a:pt x="826" y="259"/>
                      <a:pt x="817" y="259"/>
                      <a:pt x="808" y="256"/>
                    </a:cubicBezTo>
                    <a:cubicBezTo>
                      <a:pt x="791" y="251"/>
                      <a:pt x="780" y="239"/>
                      <a:pt x="774" y="223"/>
                    </a:cubicBezTo>
                    <a:cubicBezTo>
                      <a:pt x="768" y="205"/>
                      <a:pt x="769" y="186"/>
                      <a:pt x="776" y="169"/>
                    </a:cubicBezTo>
                    <a:cubicBezTo>
                      <a:pt x="784" y="150"/>
                      <a:pt x="798" y="139"/>
                      <a:pt x="819" y="136"/>
                    </a:cubicBezTo>
                    <a:cubicBezTo>
                      <a:pt x="828" y="135"/>
                      <a:pt x="837" y="135"/>
                      <a:pt x="846" y="137"/>
                    </a:cubicBezTo>
                    <a:cubicBezTo>
                      <a:pt x="865" y="142"/>
                      <a:pt x="876" y="154"/>
                      <a:pt x="882" y="172"/>
                    </a:cubicBezTo>
                    <a:cubicBezTo>
                      <a:pt x="885" y="179"/>
                      <a:pt x="886" y="186"/>
                      <a:pt x="886" y="195"/>
                    </a:cubicBezTo>
                    <a:close/>
                    <a:moveTo>
                      <a:pt x="867" y="198"/>
                    </a:moveTo>
                    <a:cubicBezTo>
                      <a:pt x="867" y="190"/>
                      <a:pt x="866" y="183"/>
                      <a:pt x="864" y="176"/>
                    </a:cubicBezTo>
                    <a:cubicBezTo>
                      <a:pt x="860" y="164"/>
                      <a:pt x="852" y="156"/>
                      <a:pt x="840" y="153"/>
                    </a:cubicBezTo>
                    <a:cubicBezTo>
                      <a:pt x="836" y="152"/>
                      <a:pt x="831" y="151"/>
                      <a:pt x="827" y="152"/>
                    </a:cubicBezTo>
                    <a:cubicBezTo>
                      <a:pt x="811" y="152"/>
                      <a:pt x="799" y="161"/>
                      <a:pt x="793" y="176"/>
                    </a:cubicBezTo>
                    <a:cubicBezTo>
                      <a:pt x="788" y="189"/>
                      <a:pt x="788" y="203"/>
                      <a:pt x="793" y="217"/>
                    </a:cubicBezTo>
                    <a:cubicBezTo>
                      <a:pt x="796" y="229"/>
                      <a:pt x="804" y="237"/>
                      <a:pt x="816" y="241"/>
                    </a:cubicBezTo>
                    <a:cubicBezTo>
                      <a:pt x="822" y="242"/>
                      <a:pt x="827" y="243"/>
                      <a:pt x="833" y="242"/>
                    </a:cubicBezTo>
                    <a:cubicBezTo>
                      <a:pt x="847" y="241"/>
                      <a:pt x="857" y="234"/>
                      <a:pt x="862" y="221"/>
                    </a:cubicBezTo>
                    <a:cubicBezTo>
                      <a:pt x="866" y="214"/>
                      <a:pt x="867" y="205"/>
                      <a:pt x="867" y="198"/>
                    </a:cubicBez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Semilight"/>
                  <a:ea typeface="+mn-ea"/>
                  <a:cs typeface="+mn-cs"/>
                </a:endParaRPr>
              </a:p>
            </p:txBody>
          </p:sp>
          <p:sp>
            <p:nvSpPr>
              <p:cNvPr id="200" name="Freeform 26"/>
              <p:cNvSpPr>
                <a:spLocks noChangeAspect="1" noEditPoints="1"/>
              </p:cNvSpPr>
              <p:nvPr/>
            </p:nvSpPr>
            <p:spPr bwMode="black">
              <a:xfrm>
                <a:off x="4276671" y="3676870"/>
                <a:ext cx="696265" cy="153060"/>
              </a:xfrm>
              <a:custGeom>
                <a:avLst/>
                <a:gdLst>
                  <a:gd name="T0" fmla="*/ 1225 w 3933"/>
                  <a:gd name="T1" fmla="*/ 701 h 865"/>
                  <a:gd name="T2" fmla="*/ 1013 w 3933"/>
                  <a:gd name="T3" fmla="*/ 295 h 865"/>
                  <a:gd name="T4" fmla="*/ 1442 w 3933"/>
                  <a:gd name="T5" fmla="*/ 291 h 865"/>
                  <a:gd name="T6" fmla="*/ 1229 w 3933"/>
                  <a:gd name="T7" fmla="*/ 220 h 865"/>
                  <a:gd name="T8" fmla="*/ 1068 w 3933"/>
                  <a:gd name="T9" fmla="*/ 545 h 865"/>
                  <a:gd name="T10" fmla="*/ 1409 w 3933"/>
                  <a:gd name="T11" fmla="*/ 435 h 865"/>
                  <a:gd name="T12" fmla="*/ 1633 w 3933"/>
                  <a:gd name="T13" fmla="*/ 322 h 865"/>
                  <a:gd name="T14" fmla="*/ 1633 w 3933"/>
                  <a:gd name="T15" fmla="*/ 692 h 865"/>
                  <a:gd name="T16" fmla="*/ 1511 w 3933"/>
                  <a:gd name="T17" fmla="*/ 322 h 865"/>
                  <a:gd name="T18" fmla="*/ 1692 w 3933"/>
                  <a:gd name="T19" fmla="*/ 136 h 865"/>
                  <a:gd name="T20" fmla="*/ 1899 w 3933"/>
                  <a:gd name="T21" fmla="*/ 186 h 865"/>
                  <a:gd name="T22" fmla="*/ 1924 w 3933"/>
                  <a:gd name="T23" fmla="*/ 372 h 865"/>
                  <a:gd name="T24" fmla="*/ 1777 w 3933"/>
                  <a:gd name="T25" fmla="*/ 372 h 865"/>
                  <a:gd name="T26" fmla="*/ 1777 w 3933"/>
                  <a:gd name="T27" fmla="*/ 262 h 865"/>
                  <a:gd name="T28" fmla="*/ 1938 w 3933"/>
                  <a:gd name="T29" fmla="*/ 196 h 865"/>
                  <a:gd name="T30" fmla="*/ 1981 w 3933"/>
                  <a:gd name="T31" fmla="*/ 217 h 865"/>
                  <a:gd name="T32" fmla="*/ 2037 w 3933"/>
                  <a:gd name="T33" fmla="*/ 162 h 865"/>
                  <a:gd name="T34" fmla="*/ 1978 w 3933"/>
                  <a:gd name="T35" fmla="*/ 322 h 865"/>
                  <a:gd name="T36" fmla="*/ 2275 w 3933"/>
                  <a:gd name="T37" fmla="*/ 701 h 865"/>
                  <a:gd name="T38" fmla="*/ 2151 w 3933"/>
                  <a:gd name="T39" fmla="*/ 369 h 865"/>
                  <a:gd name="T40" fmla="*/ 2289 w 3933"/>
                  <a:gd name="T41" fmla="*/ 364 h 865"/>
                  <a:gd name="T42" fmla="*/ 2285 w 3933"/>
                  <a:gd name="T43" fmla="*/ 651 h 865"/>
                  <a:gd name="T44" fmla="*/ 2480 w 3933"/>
                  <a:gd name="T45" fmla="*/ 522 h 865"/>
                  <a:gd name="T46" fmla="*/ 2716 w 3933"/>
                  <a:gd name="T47" fmla="*/ 666 h 865"/>
                  <a:gd name="T48" fmla="*/ 2441 w 3933"/>
                  <a:gd name="T49" fmla="*/ 408 h 865"/>
                  <a:gd name="T50" fmla="*/ 2742 w 3933"/>
                  <a:gd name="T51" fmla="*/ 491 h 865"/>
                  <a:gd name="T52" fmla="*/ 2588 w 3933"/>
                  <a:gd name="T53" fmla="*/ 364 h 865"/>
                  <a:gd name="T54" fmla="*/ 3193 w 3933"/>
                  <a:gd name="T55" fmla="*/ 546 h 865"/>
                  <a:gd name="T56" fmla="*/ 2892 w 3933"/>
                  <a:gd name="T57" fmla="*/ 610 h 865"/>
                  <a:gd name="T58" fmla="*/ 2987 w 3933"/>
                  <a:gd name="T59" fmla="*/ 449 h 865"/>
                  <a:gd name="T60" fmla="*/ 3113 w 3933"/>
                  <a:gd name="T61" fmla="*/ 304 h 865"/>
                  <a:gd name="T62" fmla="*/ 3030 w 3933"/>
                  <a:gd name="T63" fmla="*/ 165 h 865"/>
                  <a:gd name="T64" fmla="*/ 3070 w 3933"/>
                  <a:gd name="T65" fmla="*/ 422 h 865"/>
                  <a:gd name="T66" fmla="*/ 3563 w 3933"/>
                  <a:gd name="T67" fmla="*/ 617 h 865"/>
                  <a:gd name="T68" fmla="*/ 3254 w 3933"/>
                  <a:gd name="T69" fmla="*/ 464 h 865"/>
                  <a:gd name="T70" fmla="*/ 3552 w 3933"/>
                  <a:gd name="T71" fmla="*/ 180 h 865"/>
                  <a:gd name="T72" fmla="*/ 3316 w 3933"/>
                  <a:gd name="T73" fmla="*/ 441 h 865"/>
                  <a:gd name="T74" fmla="*/ 3584 w 3933"/>
                  <a:gd name="T75" fmla="*/ 528 h 865"/>
                  <a:gd name="T76" fmla="*/ 3349 w 3933"/>
                  <a:gd name="T77" fmla="*/ 449 h 865"/>
                  <a:gd name="T78" fmla="*/ 3495 w 3933"/>
                  <a:gd name="T79" fmla="*/ 619 h 865"/>
                  <a:gd name="T80" fmla="*/ 3749 w 3933"/>
                  <a:gd name="T81" fmla="*/ 701 h 865"/>
                  <a:gd name="T82" fmla="*/ 3838 w 3933"/>
                  <a:gd name="T83" fmla="*/ 620 h 865"/>
                  <a:gd name="T84" fmla="*/ 3651 w 3933"/>
                  <a:gd name="T85" fmla="*/ 434 h 865"/>
                  <a:gd name="T86" fmla="*/ 3721 w 3933"/>
                  <a:gd name="T87" fmla="*/ 227 h 865"/>
                  <a:gd name="T88" fmla="*/ 3933 w 3933"/>
                  <a:gd name="T89" fmla="*/ 534 h 865"/>
                  <a:gd name="T90" fmla="*/ 464 w 3933"/>
                  <a:gd name="T91" fmla="*/ 0 h 865"/>
                  <a:gd name="T92" fmla="*/ 158 w 3933"/>
                  <a:gd name="T93" fmla="*/ 632 h 865"/>
                  <a:gd name="T94" fmla="*/ 1 w 3933"/>
                  <a:gd name="T95" fmla="*/ 694 h 865"/>
                  <a:gd name="T96" fmla="*/ 722 w 3933"/>
                  <a:gd name="T97" fmla="*/ 79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33" h="865">
                    <a:moveTo>
                      <a:pt x="1472" y="427"/>
                    </a:moveTo>
                    <a:cubicBezTo>
                      <a:pt x="1472" y="482"/>
                      <a:pt x="1462" y="530"/>
                      <a:pt x="1442" y="572"/>
                    </a:cubicBezTo>
                    <a:cubicBezTo>
                      <a:pt x="1422" y="613"/>
                      <a:pt x="1393" y="645"/>
                      <a:pt x="1355" y="668"/>
                    </a:cubicBezTo>
                    <a:cubicBezTo>
                      <a:pt x="1318" y="690"/>
                      <a:pt x="1274" y="701"/>
                      <a:pt x="1225" y="701"/>
                    </a:cubicBezTo>
                    <a:cubicBezTo>
                      <a:pt x="1177" y="701"/>
                      <a:pt x="1135" y="691"/>
                      <a:pt x="1098" y="669"/>
                    </a:cubicBezTo>
                    <a:cubicBezTo>
                      <a:pt x="1061" y="647"/>
                      <a:pt x="1033" y="616"/>
                      <a:pt x="1012" y="576"/>
                    </a:cubicBezTo>
                    <a:cubicBezTo>
                      <a:pt x="992" y="536"/>
                      <a:pt x="982" y="490"/>
                      <a:pt x="982" y="439"/>
                    </a:cubicBezTo>
                    <a:cubicBezTo>
                      <a:pt x="982" y="384"/>
                      <a:pt x="992" y="336"/>
                      <a:pt x="1013" y="295"/>
                    </a:cubicBezTo>
                    <a:cubicBezTo>
                      <a:pt x="1033" y="253"/>
                      <a:pt x="1063" y="221"/>
                      <a:pt x="1101" y="199"/>
                    </a:cubicBezTo>
                    <a:cubicBezTo>
                      <a:pt x="1139" y="176"/>
                      <a:pt x="1184" y="165"/>
                      <a:pt x="1234" y="165"/>
                    </a:cubicBezTo>
                    <a:cubicBezTo>
                      <a:pt x="1280" y="165"/>
                      <a:pt x="1321" y="176"/>
                      <a:pt x="1358" y="198"/>
                    </a:cubicBezTo>
                    <a:cubicBezTo>
                      <a:pt x="1394" y="220"/>
                      <a:pt x="1423" y="251"/>
                      <a:pt x="1442" y="291"/>
                    </a:cubicBezTo>
                    <a:cubicBezTo>
                      <a:pt x="1462" y="330"/>
                      <a:pt x="1472" y="376"/>
                      <a:pt x="1472" y="427"/>
                    </a:cubicBezTo>
                    <a:close/>
                    <a:moveTo>
                      <a:pt x="1409" y="435"/>
                    </a:moveTo>
                    <a:cubicBezTo>
                      <a:pt x="1409" y="367"/>
                      <a:pt x="1393" y="314"/>
                      <a:pt x="1361" y="276"/>
                    </a:cubicBezTo>
                    <a:cubicBezTo>
                      <a:pt x="1330" y="239"/>
                      <a:pt x="1286" y="220"/>
                      <a:pt x="1229" y="220"/>
                    </a:cubicBezTo>
                    <a:cubicBezTo>
                      <a:pt x="1194" y="220"/>
                      <a:pt x="1162" y="229"/>
                      <a:pt x="1134" y="247"/>
                    </a:cubicBezTo>
                    <a:cubicBezTo>
                      <a:pt x="1106" y="265"/>
                      <a:pt x="1084" y="290"/>
                      <a:pt x="1069" y="323"/>
                    </a:cubicBezTo>
                    <a:cubicBezTo>
                      <a:pt x="1053" y="356"/>
                      <a:pt x="1046" y="393"/>
                      <a:pt x="1046" y="434"/>
                    </a:cubicBezTo>
                    <a:cubicBezTo>
                      <a:pt x="1046" y="475"/>
                      <a:pt x="1053" y="512"/>
                      <a:pt x="1068" y="545"/>
                    </a:cubicBezTo>
                    <a:cubicBezTo>
                      <a:pt x="1083" y="577"/>
                      <a:pt x="1104" y="602"/>
                      <a:pt x="1131" y="620"/>
                    </a:cubicBezTo>
                    <a:cubicBezTo>
                      <a:pt x="1159" y="638"/>
                      <a:pt x="1190" y="646"/>
                      <a:pt x="1225" y="646"/>
                    </a:cubicBezTo>
                    <a:cubicBezTo>
                      <a:pt x="1282" y="646"/>
                      <a:pt x="1327" y="628"/>
                      <a:pt x="1360" y="590"/>
                    </a:cubicBezTo>
                    <a:cubicBezTo>
                      <a:pt x="1392" y="552"/>
                      <a:pt x="1409" y="501"/>
                      <a:pt x="1409" y="435"/>
                    </a:cubicBezTo>
                    <a:close/>
                    <a:moveTo>
                      <a:pt x="1735" y="196"/>
                    </a:moveTo>
                    <a:cubicBezTo>
                      <a:pt x="1723" y="190"/>
                      <a:pt x="1710" y="186"/>
                      <a:pt x="1695" y="186"/>
                    </a:cubicBezTo>
                    <a:cubicBezTo>
                      <a:pt x="1654" y="186"/>
                      <a:pt x="1633" y="213"/>
                      <a:pt x="1633" y="265"/>
                    </a:cubicBezTo>
                    <a:cubicBezTo>
                      <a:pt x="1633" y="322"/>
                      <a:pt x="1633" y="322"/>
                      <a:pt x="1633" y="322"/>
                    </a:cubicBezTo>
                    <a:cubicBezTo>
                      <a:pt x="1720" y="322"/>
                      <a:pt x="1720" y="322"/>
                      <a:pt x="1720" y="322"/>
                    </a:cubicBezTo>
                    <a:cubicBezTo>
                      <a:pt x="1720" y="372"/>
                      <a:pt x="1720" y="372"/>
                      <a:pt x="1720" y="372"/>
                    </a:cubicBezTo>
                    <a:cubicBezTo>
                      <a:pt x="1633" y="372"/>
                      <a:pt x="1633" y="372"/>
                      <a:pt x="1633" y="372"/>
                    </a:cubicBezTo>
                    <a:cubicBezTo>
                      <a:pt x="1633" y="692"/>
                      <a:pt x="1633" y="692"/>
                      <a:pt x="1633" y="692"/>
                    </a:cubicBezTo>
                    <a:cubicBezTo>
                      <a:pt x="1574" y="692"/>
                      <a:pt x="1574" y="692"/>
                      <a:pt x="1574" y="692"/>
                    </a:cubicBezTo>
                    <a:cubicBezTo>
                      <a:pt x="1574" y="372"/>
                      <a:pt x="1574" y="372"/>
                      <a:pt x="1574" y="372"/>
                    </a:cubicBezTo>
                    <a:cubicBezTo>
                      <a:pt x="1511" y="372"/>
                      <a:pt x="1511" y="372"/>
                      <a:pt x="1511" y="372"/>
                    </a:cubicBezTo>
                    <a:cubicBezTo>
                      <a:pt x="1511" y="322"/>
                      <a:pt x="1511" y="322"/>
                      <a:pt x="1511" y="322"/>
                    </a:cubicBezTo>
                    <a:cubicBezTo>
                      <a:pt x="1574" y="322"/>
                      <a:pt x="1574" y="322"/>
                      <a:pt x="1574" y="322"/>
                    </a:cubicBezTo>
                    <a:cubicBezTo>
                      <a:pt x="1574" y="262"/>
                      <a:pt x="1574" y="262"/>
                      <a:pt x="1574" y="262"/>
                    </a:cubicBezTo>
                    <a:cubicBezTo>
                      <a:pt x="1574" y="224"/>
                      <a:pt x="1585" y="194"/>
                      <a:pt x="1607" y="171"/>
                    </a:cubicBezTo>
                    <a:cubicBezTo>
                      <a:pt x="1629" y="148"/>
                      <a:pt x="1657" y="136"/>
                      <a:pt x="1692" y="136"/>
                    </a:cubicBezTo>
                    <a:cubicBezTo>
                      <a:pt x="1710" y="136"/>
                      <a:pt x="1724" y="138"/>
                      <a:pt x="1735" y="143"/>
                    </a:cubicBezTo>
                    <a:lnTo>
                      <a:pt x="1735" y="196"/>
                    </a:lnTo>
                    <a:close/>
                    <a:moveTo>
                      <a:pt x="1938" y="196"/>
                    </a:moveTo>
                    <a:cubicBezTo>
                      <a:pt x="1927" y="190"/>
                      <a:pt x="1914" y="186"/>
                      <a:pt x="1899" y="186"/>
                    </a:cubicBezTo>
                    <a:cubicBezTo>
                      <a:pt x="1858" y="186"/>
                      <a:pt x="1837" y="213"/>
                      <a:pt x="1837" y="265"/>
                    </a:cubicBezTo>
                    <a:cubicBezTo>
                      <a:pt x="1837" y="322"/>
                      <a:pt x="1837" y="322"/>
                      <a:pt x="1837" y="322"/>
                    </a:cubicBezTo>
                    <a:cubicBezTo>
                      <a:pt x="1924" y="322"/>
                      <a:pt x="1924" y="322"/>
                      <a:pt x="1924" y="322"/>
                    </a:cubicBezTo>
                    <a:cubicBezTo>
                      <a:pt x="1924" y="372"/>
                      <a:pt x="1924" y="372"/>
                      <a:pt x="1924" y="372"/>
                    </a:cubicBezTo>
                    <a:cubicBezTo>
                      <a:pt x="1837" y="372"/>
                      <a:pt x="1837" y="372"/>
                      <a:pt x="1837" y="372"/>
                    </a:cubicBezTo>
                    <a:cubicBezTo>
                      <a:pt x="1837" y="692"/>
                      <a:pt x="1837" y="692"/>
                      <a:pt x="1837" y="692"/>
                    </a:cubicBezTo>
                    <a:cubicBezTo>
                      <a:pt x="1777" y="692"/>
                      <a:pt x="1777" y="692"/>
                      <a:pt x="1777" y="692"/>
                    </a:cubicBezTo>
                    <a:cubicBezTo>
                      <a:pt x="1777" y="372"/>
                      <a:pt x="1777" y="372"/>
                      <a:pt x="1777" y="372"/>
                    </a:cubicBezTo>
                    <a:cubicBezTo>
                      <a:pt x="1715" y="372"/>
                      <a:pt x="1715" y="372"/>
                      <a:pt x="1715" y="372"/>
                    </a:cubicBezTo>
                    <a:cubicBezTo>
                      <a:pt x="1715" y="322"/>
                      <a:pt x="1715" y="322"/>
                      <a:pt x="1715" y="322"/>
                    </a:cubicBezTo>
                    <a:cubicBezTo>
                      <a:pt x="1777" y="322"/>
                      <a:pt x="1777" y="322"/>
                      <a:pt x="1777" y="322"/>
                    </a:cubicBezTo>
                    <a:cubicBezTo>
                      <a:pt x="1777" y="262"/>
                      <a:pt x="1777" y="262"/>
                      <a:pt x="1777" y="262"/>
                    </a:cubicBezTo>
                    <a:cubicBezTo>
                      <a:pt x="1777" y="224"/>
                      <a:pt x="1789" y="194"/>
                      <a:pt x="1811" y="171"/>
                    </a:cubicBezTo>
                    <a:cubicBezTo>
                      <a:pt x="1833" y="148"/>
                      <a:pt x="1861" y="136"/>
                      <a:pt x="1895" y="136"/>
                    </a:cubicBezTo>
                    <a:cubicBezTo>
                      <a:pt x="1913" y="136"/>
                      <a:pt x="1928" y="138"/>
                      <a:pt x="1938" y="143"/>
                    </a:cubicBezTo>
                    <a:lnTo>
                      <a:pt x="1938" y="196"/>
                    </a:lnTo>
                    <a:close/>
                    <a:moveTo>
                      <a:pt x="2048" y="189"/>
                    </a:moveTo>
                    <a:cubicBezTo>
                      <a:pt x="2048" y="200"/>
                      <a:pt x="2044" y="210"/>
                      <a:pt x="2036" y="217"/>
                    </a:cubicBezTo>
                    <a:cubicBezTo>
                      <a:pt x="2029" y="224"/>
                      <a:pt x="2019" y="228"/>
                      <a:pt x="2009" y="228"/>
                    </a:cubicBezTo>
                    <a:cubicBezTo>
                      <a:pt x="1998" y="228"/>
                      <a:pt x="1989" y="224"/>
                      <a:pt x="1981" y="217"/>
                    </a:cubicBezTo>
                    <a:cubicBezTo>
                      <a:pt x="1974" y="210"/>
                      <a:pt x="1970" y="201"/>
                      <a:pt x="1970" y="189"/>
                    </a:cubicBezTo>
                    <a:cubicBezTo>
                      <a:pt x="1970" y="179"/>
                      <a:pt x="1974" y="170"/>
                      <a:pt x="1981" y="162"/>
                    </a:cubicBezTo>
                    <a:cubicBezTo>
                      <a:pt x="1988" y="155"/>
                      <a:pt x="1998" y="151"/>
                      <a:pt x="2009" y="151"/>
                    </a:cubicBezTo>
                    <a:cubicBezTo>
                      <a:pt x="2020" y="151"/>
                      <a:pt x="2029" y="155"/>
                      <a:pt x="2037" y="162"/>
                    </a:cubicBezTo>
                    <a:cubicBezTo>
                      <a:pt x="2044" y="170"/>
                      <a:pt x="2048" y="179"/>
                      <a:pt x="2048" y="189"/>
                    </a:cubicBezTo>
                    <a:close/>
                    <a:moveTo>
                      <a:pt x="2038" y="692"/>
                    </a:moveTo>
                    <a:cubicBezTo>
                      <a:pt x="1978" y="692"/>
                      <a:pt x="1978" y="692"/>
                      <a:pt x="1978" y="692"/>
                    </a:cubicBezTo>
                    <a:cubicBezTo>
                      <a:pt x="1978" y="322"/>
                      <a:pt x="1978" y="322"/>
                      <a:pt x="1978" y="322"/>
                    </a:cubicBezTo>
                    <a:cubicBezTo>
                      <a:pt x="2038" y="322"/>
                      <a:pt x="2038" y="322"/>
                      <a:pt x="2038" y="322"/>
                    </a:cubicBezTo>
                    <a:lnTo>
                      <a:pt x="2038" y="692"/>
                    </a:lnTo>
                    <a:close/>
                    <a:moveTo>
                      <a:pt x="2376" y="675"/>
                    </a:moveTo>
                    <a:cubicBezTo>
                      <a:pt x="2348" y="693"/>
                      <a:pt x="2314" y="701"/>
                      <a:pt x="2275" y="701"/>
                    </a:cubicBezTo>
                    <a:cubicBezTo>
                      <a:pt x="2241" y="701"/>
                      <a:pt x="2211" y="694"/>
                      <a:pt x="2184" y="678"/>
                    </a:cubicBezTo>
                    <a:cubicBezTo>
                      <a:pt x="2157" y="663"/>
                      <a:pt x="2136" y="641"/>
                      <a:pt x="2121" y="612"/>
                    </a:cubicBezTo>
                    <a:cubicBezTo>
                      <a:pt x="2106" y="584"/>
                      <a:pt x="2099" y="552"/>
                      <a:pt x="2099" y="516"/>
                    </a:cubicBezTo>
                    <a:cubicBezTo>
                      <a:pt x="2099" y="455"/>
                      <a:pt x="2116" y="406"/>
                      <a:pt x="2151" y="369"/>
                    </a:cubicBezTo>
                    <a:cubicBezTo>
                      <a:pt x="2186" y="332"/>
                      <a:pt x="2233" y="313"/>
                      <a:pt x="2291" y="313"/>
                    </a:cubicBezTo>
                    <a:cubicBezTo>
                      <a:pt x="2324" y="313"/>
                      <a:pt x="2352" y="319"/>
                      <a:pt x="2377" y="332"/>
                    </a:cubicBezTo>
                    <a:cubicBezTo>
                      <a:pt x="2377" y="393"/>
                      <a:pt x="2377" y="393"/>
                      <a:pt x="2377" y="393"/>
                    </a:cubicBezTo>
                    <a:cubicBezTo>
                      <a:pt x="2349" y="373"/>
                      <a:pt x="2320" y="364"/>
                      <a:pt x="2289" y="364"/>
                    </a:cubicBezTo>
                    <a:cubicBezTo>
                      <a:pt x="2250" y="364"/>
                      <a:pt x="2219" y="377"/>
                      <a:pt x="2195" y="405"/>
                    </a:cubicBezTo>
                    <a:cubicBezTo>
                      <a:pt x="2171" y="432"/>
                      <a:pt x="2159" y="467"/>
                      <a:pt x="2159" y="511"/>
                    </a:cubicBezTo>
                    <a:cubicBezTo>
                      <a:pt x="2159" y="554"/>
                      <a:pt x="2171" y="588"/>
                      <a:pt x="2193" y="613"/>
                    </a:cubicBezTo>
                    <a:cubicBezTo>
                      <a:pt x="2216" y="638"/>
                      <a:pt x="2247" y="651"/>
                      <a:pt x="2285" y="651"/>
                    </a:cubicBezTo>
                    <a:cubicBezTo>
                      <a:pt x="2317" y="651"/>
                      <a:pt x="2348" y="640"/>
                      <a:pt x="2376" y="619"/>
                    </a:cubicBezTo>
                    <a:lnTo>
                      <a:pt x="2376" y="675"/>
                    </a:lnTo>
                    <a:close/>
                    <a:moveTo>
                      <a:pt x="2742" y="522"/>
                    </a:moveTo>
                    <a:cubicBezTo>
                      <a:pt x="2480" y="522"/>
                      <a:pt x="2480" y="522"/>
                      <a:pt x="2480" y="522"/>
                    </a:cubicBezTo>
                    <a:cubicBezTo>
                      <a:pt x="2481" y="564"/>
                      <a:pt x="2492" y="596"/>
                      <a:pt x="2513" y="618"/>
                    </a:cubicBezTo>
                    <a:cubicBezTo>
                      <a:pt x="2534" y="640"/>
                      <a:pt x="2564" y="651"/>
                      <a:pt x="2601" y="651"/>
                    </a:cubicBezTo>
                    <a:cubicBezTo>
                      <a:pt x="2643" y="651"/>
                      <a:pt x="2681" y="637"/>
                      <a:pt x="2716" y="610"/>
                    </a:cubicBezTo>
                    <a:cubicBezTo>
                      <a:pt x="2716" y="666"/>
                      <a:pt x="2716" y="666"/>
                      <a:pt x="2716" y="666"/>
                    </a:cubicBezTo>
                    <a:cubicBezTo>
                      <a:pt x="2683" y="689"/>
                      <a:pt x="2640" y="701"/>
                      <a:pt x="2587" y="701"/>
                    </a:cubicBezTo>
                    <a:cubicBezTo>
                      <a:pt x="2534" y="701"/>
                      <a:pt x="2493" y="684"/>
                      <a:pt x="2463" y="650"/>
                    </a:cubicBezTo>
                    <a:cubicBezTo>
                      <a:pt x="2433" y="616"/>
                      <a:pt x="2419" y="569"/>
                      <a:pt x="2419" y="509"/>
                    </a:cubicBezTo>
                    <a:cubicBezTo>
                      <a:pt x="2419" y="472"/>
                      <a:pt x="2426" y="439"/>
                      <a:pt x="2441" y="408"/>
                    </a:cubicBezTo>
                    <a:cubicBezTo>
                      <a:pt x="2456" y="378"/>
                      <a:pt x="2476" y="355"/>
                      <a:pt x="2502" y="338"/>
                    </a:cubicBezTo>
                    <a:cubicBezTo>
                      <a:pt x="2528" y="321"/>
                      <a:pt x="2557" y="313"/>
                      <a:pt x="2589" y="313"/>
                    </a:cubicBezTo>
                    <a:cubicBezTo>
                      <a:pt x="2637" y="313"/>
                      <a:pt x="2674" y="329"/>
                      <a:pt x="2701" y="360"/>
                    </a:cubicBezTo>
                    <a:cubicBezTo>
                      <a:pt x="2728" y="391"/>
                      <a:pt x="2742" y="435"/>
                      <a:pt x="2742" y="491"/>
                    </a:cubicBezTo>
                    <a:lnTo>
                      <a:pt x="2742" y="522"/>
                    </a:lnTo>
                    <a:close/>
                    <a:moveTo>
                      <a:pt x="2681" y="472"/>
                    </a:moveTo>
                    <a:cubicBezTo>
                      <a:pt x="2680" y="438"/>
                      <a:pt x="2672" y="411"/>
                      <a:pt x="2656" y="392"/>
                    </a:cubicBezTo>
                    <a:cubicBezTo>
                      <a:pt x="2640" y="373"/>
                      <a:pt x="2617" y="364"/>
                      <a:pt x="2588" y="364"/>
                    </a:cubicBezTo>
                    <a:cubicBezTo>
                      <a:pt x="2561" y="364"/>
                      <a:pt x="2537" y="374"/>
                      <a:pt x="2518" y="393"/>
                    </a:cubicBezTo>
                    <a:cubicBezTo>
                      <a:pt x="2498" y="413"/>
                      <a:pt x="2486" y="439"/>
                      <a:pt x="2481" y="472"/>
                    </a:cubicBezTo>
                    <a:lnTo>
                      <a:pt x="2681" y="472"/>
                    </a:lnTo>
                    <a:close/>
                    <a:moveTo>
                      <a:pt x="3193" y="546"/>
                    </a:moveTo>
                    <a:cubicBezTo>
                      <a:pt x="3193" y="592"/>
                      <a:pt x="3176" y="630"/>
                      <a:pt x="3142" y="659"/>
                    </a:cubicBezTo>
                    <a:cubicBezTo>
                      <a:pt x="3109" y="687"/>
                      <a:pt x="3065" y="701"/>
                      <a:pt x="3010" y="701"/>
                    </a:cubicBezTo>
                    <a:cubicBezTo>
                      <a:pt x="2961" y="701"/>
                      <a:pt x="2922" y="692"/>
                      <a:pt x="2892" y="673"/>
                    </a:cubicBezTo>
                    <a:cubicBezTo>
                      <a:pt x="2892" y="610"/>
                      <a:pt x="2892" y="610"/>
                      <a:pt x="2892" y="610"/>
                    </a:cubicBezTo>
                    <a:cubicBezTo>
                      <a:pt x="2927" y="637"/>
                      <a:pt x="2967" y="651"/>
                      <a:pt x="3013" y="651"/>
                    </a:cubicBezTo>
                    <a:cubicBezTo>
                      <a:pt x="3049" y="651"/>
                      <a:pt x="3078" y="642"/>
                      <a:pt x="3100" y="624"/>
                    </a:cubicBezTo>
                    <a:cubicBezTo>
                      <a:pt x="3121" y="606"/>
                      <a:pt x="3132" y="582"/>
                      <a:pt x="3132" y="551"/>
                    </a:cubicBezTo>
                    <a:cubicBezTo>
                      <a:pt x="3132" y="483"/>
                      <a:pt x="3084" y="449"/>
                      <a:pt x="2987" y="449"/>
                    </a:cubicBezTo>
                    <a:cubicBezTo>
                      <a:pt x="2944" y="449"/>
                      <a:pt x="2944" y="449"/>
                      <a:pt x="2944" y="449"/>
                    </a:cubicBezTo>
                    <a:cubicBezTo>
                      <a:pt x="2944" y="399"/>
                      <a:pt x="2944" y="399"/>
                      <a:pt x="2944" y="399"/>
                    </a:cubicBezTo>
                    <a:cubicBezTo>
                      <a:pt x="2985" y="399"/>
                      <a:pt x="2985" y="399"/>
                      <a:pt x="2985" y="399"/>
                    </a:cubicBezTo>
                    <a:cubicBezTo>
                      <a:pt x="3070" y="399"/>
                      <a:pt x="3113" y="367"/>
                      <a:pt x="3113" y="304"/>
                    </a:cubicBezTo>
                    <a:cubicBezTo>
                      <a:pt x="3113" y="245"/>
                      <a:pt x="3081" y="215"/>
                      <a:pt x="3015" y="215"/>
                    </a:cubicBezTo>
                    <a:cubicBezTo>
                      <a:pt x="2979" y="215"/>
                      <a:pt x="2944" y="228"/>
                      <a:pt x="2912" y="252"/>
                    </a:cubicBezTo>
                    <a:cubicBezTo>
                      <a:pt x="2912" y="195"/>
                      <a:pt x="2912" y="195"/>
                      <a:pt x="2912" y="195"/>
                    </a:cubicBezTo>
                    <a:cubicBezTo>
                      <a:pt x="2945" y="175"/>
                      <a:pt x="2985" y="165"/>
                      <a:pt x="3030" y="165"/>
                    </a:cubicBezTo>
                    <a:cubicBezTo>
                      <a:pt x="3073" y="165"/>
                      <a:pt x="3108" y="176"/>
                      <a:pt x="3134" y="199"/>
                    </a:cubicBezTo>
                    <a:cubicBezTo>
                      <a:pt x="3161" y="222"/>
                      <a:pt x="3174" y="252"/>
                      <a:pt x="3174" y="289"/>
                    </a:cubicBezTo>
                    <a:cubicBezTo>
                      <a:pt x="3174" y="357"/>
                      <a:pt x="3139" y="401"/>
                      <a:pt x="3070" y="420"/>
                    </a:cubicBezTo>
                    <a:cubicBezTo>
                      <a:pt x="3070" y="422"/>
                      <a:pt x="3070" y="422"/>
                      <a:pt x="3070" y="422"/>
                    </a:cubicBezTo>
                    <a:cubicBezTo>
                      <a:pt x="3107" y="426"/>
                      <a:pt x="3137" y="439"/>
                      <a:pt x="3159" y="462"/>
                    </a:cubicBezTo>
                    <a:cubicBezTo>
                      <a:pt x="3181" y="484"/>
                      <a:pt x="3193" y="512"/>
                      <a:pt x="3193" y="546"/>
                    </a:cubicBezTo>
                    <a:close/>
                    <a:moveTo>
                      <a:pt x="3584" y="528"/>
                    </a:moveTo>
                    <a:cubicBezTo>
                      <a:pt x="3584" y="561"/>
                      <a:pt x="3577" y="590"/>
                      <a:pt x="3563" y="617"/>
                    </a:cubicBezTo>
                    <a:cubicBezTo>
                      <a:pt x="3548" y="644"/>
                      <a:pt x="3529" y="665"/>
                      <a:pt x="3504" y="679"/>
                    </a:cubicBezTo>
                    <a:cubicBezTo>
                      <a:pt x="3479" y="694"/>
                      <a:pt x="3451" y="701"/>
                      <a:pt x="3421" y="701"/>
                    </a:cubicBezTo>
                    <a:cubicBezTo>
                      <a:pt x="3369" y="701"/>
                      <a:pt x="3328" y="681"/>
                      <a:pt x="3299" y="639"/>
                    </a:cubicBezTo>
                    <a:cubicBezTo>
                      <a:pt x="3269" y="597"/>
                      <a:pt x="3254" y="539"/>
                      <a:pt x="3254" y="464"/>
                    </a:cubicBezTo>
                    <a:cubicBezTo>
                      <a:pt x="3254" y="405"/>
                      <a:pt x="3263" y="352"/>
                      <a:pt x="3280" y="307"/>
                    </a:cubicBezTo>
                    <a:cubicBezTo>
                      <a:pt x="3298" y="262"/>
                      <a:pt x="3323" y="227"/>
                      <a:pt x="3355" y="202"/>
                    </a:cubicBezTo>
                    <a:cubicBezTo>
                      <a:pt x="3387" y="177"/>
                      <a:pt x="3424" y="165"/>
                      <a:pt x="3466" y="165"/>
                    </a:cubicBezTo>
                    <a:cubicBezTo>
                      <a:pt x="3502" y="165"/>
                      <a:pt x="3530" y="170"/>
                      <a:pt x="3552" y="180"/>
                    </a:cubicBezTo>
                    <a:cubicBezTo>
                      <a:pt x="3552" y="236"/>
                      <a:pt x="3552" y="236"/>
                      <a:pt x="3552" y="236"/>
                    </a:cubicBezTo>
                    <a:cubicBezTo>
                      <a:pt x="3525" y="222"/>
                      <a:pt x="3497" y="215"/>
                      <a:pt x="3467" y="215"/>
                    </a:cubicBezTo>
                    <a:cubicBezTo>
                      <a:pt x="3421" y="215"/>
                      <a:pt x="3385" y="236"/>
                      <a:pt x="3357" y="277"/>
                    </a:cubicBezTo>
                    <a:cubicBezTo>
                      <a:pt x="3330" y="318"/>
                      <a:pt x="3316" y="373"/>
                      <a:pt x="3316" y="441"/>
                    </a:cubicBezTo>
                    <a:cubicBezTo>
                      <a:pt x="3317" y="441"/>
                      <a:pt x="3317" y="441"/>
                      <a:pt x="3317" y="441"/>
                    </a:cubicBezTo>
                    <a:cubicBezTo>
                      <a:pt x="3341" y="392"/>
                      <a:pt x="3380" y="368"/>
                      <a:pt x="3435" y="368"/>
                    </a:cubicBezTo>
                    <a:cubicBezTo>
                      <a:pt x="3480" y="368"/>
                      <a:pt x="3516" y="383"/>
                      <a:pt x="3543" y="412"/>
                    </a:cubicBezTo>
                    <a:cubicBezTo>
                      <a:pt x="3570" y="441"/>
                      <a:pt x="3584" y="480"/>
                      <a:pt x="3584" y="528"/>
                    </a:cubicBezTo>
                    <a:close/>
                    <a:moveTo>
                      <a:pt x="3523" y="535"/>
                    </a:moveTo>
                    <a:cubicBezTo>
                      <a:pt x="3523" y="499"/>
                      <a:pt x="3514" y="471"/>
                      <a:pt x="3496" y="450"/>
                    </a:cubicBezTo>
                    <a:cubicBezTo>
                      <a:pt x="3479" y="429"/>
                      <a:pt x="3454" y="418"/>
                      <a:pt x="3422" y="418"/>
                    </a:cubicBezTo>
                    <a:cubicBezTo>
                      <a:pt x="3393" y="418"/>
                      <a:pt x="3369" y="428"/>
                      <a:pt x="3349" y="449"/>
                    </a:cubicBezTo>
                    <a:cubicBezTo>
                      <a:pt x="3329" y="469"/>
                      <a:pt x="3319" y="494"/>
                      <a:pt x="3319" y="523"/>
                    </a:cubicBezTo>
                    <a:cubicBezTo>
                      <a:pt x="3319" y="559"/>
                      <a:pt x="3329" y="590"/>
                      <a:pt x="3349" y="614"/>
                    </a:cubicBezTo>
                    <a:cubicBezTo>
                      <a:pt x="3368" y="639"/>
                      <a:pt x="3393" y="651"/>
                      <a:pt x="3423" y="651"/>
                    </a:cubicBezTo>
                    <a:cubicBezTo>
                      <a:pt x="3453" y="651"/>
                      <a:pt x="3477" y="640"/>
                      <a:pt x="3495" y="619"/>
                    </a:cubicBezTo>
                    <a:cubicBezTo>
                      <a:pt x="3514" y="597"/>
                      <a:pt x="3523" y="570"/>
                      <a:pt x="3523" y="535"/>
                    </a:cubicBezTo>
                    <a:close/>
                    <a:moveTo>
                      <a:pt x="3933" y="534"/>
                    </a:moveTo>
                    <a:cubicBezTo>
                      <a:pt x="3933" y="584"/>
                      <a:pt x="3916" y="625"/>
                      <a:pt x="3883" y="655"/>
                    </a:cubicBezTo>
                    <a:cubicBezTo>
                      <a:pt x="3849" y="686"/>
                      <a:pt x="3805" y="701"/>
                      <a:pt x="3749" y="701"/>
                    </a:cubicBezTo>
                    <a:cubicBezTo>
                      <a:pt x="3701" y="701"/>
                      <a:pt x="3665" y="694"/>
                      <a:pt x="3642" y="680"/>
                    </a:cubicBezTo>
                    <a:cubicBezTo>
                      <a:pt x="3642" y="617"/>
                      <a:pt x="3642" y="617"/>
                      <a:pt x="3642" y="617"/>
                    </a:cubicBezTo>
                    <a:cubicBezTo>
                      <a:pt x="3677" y="639"/>
                      <a:pt x="3713" y="651"/>
                      <a:pt x="3750" y="651"/>
                    </a:cubicBezTo>
                    <a:cubicBezTo>
                      <a:pt x="3786" y="651"/>
                      <a:pt x="3816" y="641"/>
                      <a:pt x="3838" y="620"/>
                    </a:cubicBezTo>
                    <a:cubicBezTo>
                      <a:pt x="3861" y="600"/>
                      <a:pt x="3872" y="572"/>
                      <a:pt x="3872" y="538"/>
                    </a:cubicBezTo>
                    <a:cubicBezTo>
                      <a:pt x="3872" y="504"/>
                      <a:pt x="3861" y="477"/>
                      <a:pt x="3838" y="458"/>
                    </a:cubicBezTo>
                    <a:cubicBezTo>
                      <a:pt x="3815" y="439"/>
                      <a:pt x="3782" y="429"/>
                      <a:pt x="3739" y="429"/>
                    </a:cubicBezTo>
                    <a:cubicBezTo>
                      <a:pt x="3705" y="429"/>
                      <a:pt x="3676" y="431"/>
                      <a:pt x="3651" y="434"/>
                    </a:cubicBezTo>
                    <a:cubicBezTo>
                      <a:pt x="3669" y="174"/>
                      <a:pt x="3669" y="174"/>
                      <a:pt x="3669" y="174"/>
                    </a:cubicBezTo>
                    <a:cubicBezTo>
                      <a:pt x="3909" y="174"/>
                      <a:pt x="3909" y="174"/>
                      <a:pt x="3909" y="174"/>
                    </a:cubicBezTo>
                    <a:cubicBezTo>
                      <a:pt x="3909" y="227"/>
                      <a:pt x="3909" y="227"/>
                      <a:pt x="3909" y="227"/>
                    </a:cubicBezTo>
                    <a:cubicBezTo>
                      <a:pt x="3721" y="227"/>
                      <a:pt x="3721" y="227"/>
                      <a:pt x="3721" y="227"/>
                    </a:cubicBezTo>
                    <a:cubicBezTo>
                      <a:pt x="3710" y="380"/>
                      <a:pt x="3710" y="380"/>
                      <a:pt x="3710" y="380"/>
                    </a:cubicBezTo>
                    <a:cubicBezTo>
                      <a:pt x="3758" y="378"/>
                      <a:pt x="3758" y="378"/>
                      <a:pt x="3758" y="378"/>
                    </a:cubicBezTo>
                    <a:cubicBezTo>
                      <a:pt x="3812" y="378"/>
                      <a:pt x="3854" y="391"/>
                      <a:pt x="3886" y="419"/>
                    </a:cubicBezTo>
                    <a:cubicBezTo>
                      <a:pt x="3917" y="446"/>
                      <a:pt x="3933" y="484"/>
                      <a:pt x="3933" y="534"/>
                    </a:cubicBezTo>
                    <a:close/>
                    <a:moveTo>
                      <a:pt x="722" y="793"/>
                    </a:moveTo>
                    <a:cubicBezTo>
                      <a:pt x="722" y="793"/>
                      <a:pt x="722" y="793"/>
                      <a:pt x="722" y="793"/>
                    </a:cubicBezTo>
                    <a:cubicBezTo>
                      <a:pt x="722" y="74"/>
                      <a:pt x="722" y="74"/>
                      <a:pt x="722" y="74"/>
                    </a:cubicBezTo>
                    <a:cubicBezTo>
                      <a:pt x="464" y="0"/>
                      <a:pt x="464" y="0"/>
                      <a:pt x="464" y="0"/>
                    </a:cubicBezTo>
                    <a:cubicBezTo>
                      <a:pt x="2" y="174"/>
                      <a:pt x="2" y="174"/>
                      <a:pt x="2"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1" y="694"/>
                      <a:pt x="1" y="694"/>
                      <a:pt x="1" y="694"/>
                    </a:cubicBezTo>
                    <a:cubicBezTo>
                      <a:pt x="464" y="865"/>
                      <a:pt x="464" y="865"/>
                      <a:pt x="464" y="865"/>
                    </a:cubicBezTo>
                    <a:cubicBezTo>
                      <a:pt x="464" y="865"/>
                      <a:pt x="464" y="865"/>
                      <a:pt x="464" y="865"/>
                    </a:cubicBezTo>
                    <a:cubicBezTo>
                      <a:pt x="722" y="794"/>
                      <a:pt x="722" y="794"/>
                      <a:pt x="722" y="794"/>
                    </a:cubicBezTo>
                    <a:cubicBezTo>
                      <a:pt x="722" y="793"/>
                      <a:pt x="722" y="793"/>
                      <a:pt x="722" y="793"/>
                    </a:cubicBezTo>
                    <a:close/>
                  </a:path>
                </a:pathLst>
              </a:custGeom>
              <a:solidFill>
                <a:srgbClr val="FFFFFF"/>
              </a:solidFill>
              <a:ln>
                <a:noFill/>
              </a:ln>
            </p:spPr>
            <p:txBody>
              <a:bodyPr vert="horz" wrap="square" lIns="89618" tIns="44809" rIns="89618" bIns="44809" numCol="1" anchor="t" anchorCtr="0" compatLnSpc="1">
                <a:prstTxWarp prst="textNoShape">
                  <a:avLst/>
                </a:prstTxWarp>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201" name="Group 25"/>
              <p:cNvGrpSpPr>
                <a:grpSpLocks noChangeAspect="1"/>
              </p:cNvGrpSpPr>
              <p:nvPr/>
            </p:nvGrpSpPr>
            <p:grpSpPr bwMode="auto">
              <a:xfrm>
                <a:off x="4220769" y="3489649"/>
                <a:ext cx="808068" cy="97595"/>
                <a:chOff x="-1699" y="1488"/>
                <a:chExt cx="11074" cy="1342"/>
              </a:xfrm>
              <a:solidFill>
                <a:srgbClr val="E6E6E6"/>
              </a:solidFill>
            </p:grpSpPr>
            <p:sp>
              <p:nvSpPr>
                <p:cNvPr id="228" name="Freeform 26"/>
                <p:cNvSpPr>
                  <a:spLocks/>
                </p:cNvSpPr>
                <p:nvPr/>
              </p:nvSpPr>
              <p:spPr bwMode="auto">
                <a:xfrm>
                  <a:off x="-1699" y="1578"/>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2" name="Freeform 27"/>
                <p:cNvSpPr>
                  <a:spLocks noEditPoints="1"/>
                </p:cNvSpPr>
                <p:nvPr/>
              </p:nvSpPr>
              <p:spPr bwMode="auto">
                <a:xfrm>
                  <a:off x="-222" y="1523"/>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53" name="Freeform 28"/>
                <p:cNvSpPr>
                  <a:spLocks/>
                </p:cNvSpPr>
                <p:nvPr/>
              </p:nvSpPr>
              <p:spPr bwMode="auto">
                <a:xfrm>
                  <a:off x="100" y="1908"/>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54" name="Freeform 29"/>
                <p:cNvSpPr>
                  <a:spLocks/>
                </p:cNvSpPr>
                <p:nvPr/>
              </p:nvSpPr>
              <p:spPr bwMode="auto">
                <a:xfrm>
                  <a:off x="913" y="1913"/>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2" name="Freeform 30"/>
                <p:cNvSpPr>
                  <a:spLocks noEditPoints="1"/>
                </p:cNvSpPr>
                <p:nvPr/>
              </p:nvSpPr>
              <p:spPr bwMode="auto">
                <a:xfrm>
                  <a:off x="1376" y="1908"/>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3" name="Freeform 31"/>
                <p:cNvSpPr>
                  <a:spLocks/>
                </p:cNvSpPr>
                <p:nvPr/>
              </p:nvSpPr>
              <p:spPr bwMode="auto">
                <a:xfrm>
                  <a:off x="2341" y="1908"/>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4" name="Freeform 32"/>
                <p:cNvSpPr>
                  <a:spLocks noEditPoints="1"/>
                </p:cNvSpPr>
                <p:nvPr/>
              </p:nvSpPr>
              <p:spPr bwMode="auto">
                <a:xfrm>
                  <a:off x="2960" y="1908"/>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5" name="Freeform 33"/>
                <p:cNvSpPr>
                  <a:spLocks/>
                </p:cNvSpPr>
                <p:nvPr/>
              </p:nvSpPr>
              <p:spPr bwMode="auto">
                <a:xfrm>
                  <a:off x="3856" y="1488"/>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6" name="Freeform 34"/>
                <p:cNvSpPr>
                  <a:spLocks/>
                </p:cNvSpPr>
                <p:nvPr/>
              </p:nvSpPr>
              <p:spPr bwMode="auto">
                <a:xfrm>
                  <a:off x="4338" y="1668"/>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7" name="Freeform 35"/>
                <p:cNvSpPr>
                  <a:spLocks noEditPoints="1"/>
                </p:cNvSpPr>
                <p:nvPr/>
              </p:nvSpPr>
              <p:spPr bwMode="auto">
                <a:xfrm>
                  <a:off x="5212" y="1578"/>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8" name="Freeform 36"/>
                <p:cNvSpPr>
                  <a:spLocks/>
                </p:cNvSpPr>
                <p:nvPr/>
              </p:nvSpPr>
              <p:spPr bwMode="auto">
                <a:xfrm>
                  <a:off x="6363" y="1930"/>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9" name="Freeform 37"/>
                <p:cNvSpPr>
                  <a:spLocks/>
                </p:cNvSpPr>
                <p:nvPr/>
              </p:nvSpPr>
              <p:spPr bwMode="auto">
                <a:xfrm>
                  <a:off x="7193" y="1930"/>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0" name="Freeform 38"/>
                <p:cNvSpPr>
                  <a:spLocks/>
                </p:cNvSpPr>
                <p:nvPr/>
              </p:nvSpPr>
              <p:spPr bwMode="auto">
                <a:xfrm>
                  <a:off x="8148" y="1913"/>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1" name="Freeform 39"/>
                <p:cNvSpPr>
                  <a:spLocks noEditPoints="1"/>
                </p:cNvSpPr>
                <p:nvPr/>
              </p:nvSpPr>
              <p:spPr bwMode="auto">
                <a:xfrm>
                  <a:off x="8611" y="1908"/>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02" name="Rectangle 201"/>
              <p:cNvSpPr/>
              <p:nvPr/>
            </p:nvSpPr>
            <p:spPr bwMode="auto">
              <a:xfrm>
                <a:off x="4056747" y="3245871"/>
                <a:ext cx="1136114" cy="127764"/>
              </a:xfrm>
              <a:prstGeom prst="rect">
                <a:avLst/>
              </a:prstGeom>
              <a:noFill/>
              <a:ln w="10795" cap="flat" cmpd="sng" algn="ctr">
                <a:noFill/>
                <a:prstDash val="solid"/>
                <a:headEnd type="none" w="med" len="med"/>
                <a:tailEnd type="none" w="med" len="med"/>
              </a:ln>
              <a:effectLst/>
            </p:spPr>
            <p:txBody>
              <a:bodyPr vert="horz" wrap="none" lIns="0" tIns="0" rIns="0" bIns="0" numCol="1" rtlCol="0" anchor="ctr" anchorCtr="0" compatLnSpc="1">
                <a:prstTxWarp prst="textNoShape">
                  <a:avLst/>
                </a:prstTxWarp>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CLOUD</a:t>
                </a:r>
              </a:p>
            </p:txBody>
          </p:sp>
          <p:grpSp>
            <p:nvGrpSpPr>
              <p:cNvPr id="203" name="Group 202"/>
              <p:cNvGrpSpPr/>
              <p:nvPr/>
            </p:nvGrpSpPr>
            <p:grpSpPr>
              <a:xfrm>
                <a:off x="3840228" y="5402187"/>
                <a:ext cx="1569151" cy="964731"/>
                <a:chOff x="3314920" y="5379327"/>
                <a:chExt cx="1569151" cy="964731"/>
              </a:xfrm>
            </p:grpSpPr>
            <p:grpSp>
              <p:nvGrpSpPr>
                <p:cNvPr id="210" name="Group 209"/>
                <p:cNvGrpSpPr/>
                <p:nvPr/>
              </p:nvGrpSpPr>
              <p:grpSpPr>
                <a:xfrm>
                  <a:off x="3360406" y="5567158"/>
                  <a:ext cx="1478178" cy="776900"/>
                  <a:chOff x="3422777" y="5567158"/>
                  <a:chExt cx="1478178" cy="776900"/>
                </a:xfrm>
              </p:grpSpPr>
              <p:pic>
                <p:nvPicPr>
                  <p:cNvPr id="212" name="Picture 211"/>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428459" y="5567158"/>
                    <a:ext cx="693171" cy="178951"/>
                  </a:xfrm>
                  <a:prstGeom prst="rect">
                    <a:avLst/>
                  </a:prstGeom>
                </p:spPr>
              </p:pic>
              <p:pic>
                <p:nvPicPr>
                  <p:cNvPr id="222" name="Picture 10" descr="\\sfp\Work\White_Whale\_Archive-Tracy\_Archive-Tracy\7-20642_Cloud_Services_Track\Art\Logos\PNGs\Oracle.png"/>
                  <p:cNvPicPr>
                    <a:picLocks noChangeAspect="1" noChangeArrowheads="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3422777" y="6236716"/>
                    <a:ext cx="704535" cy="89059"/>
                  </a:xfrm>
                  <a:prstGeom prst="rect">
                    <a:avLst/>
                  </a:prstGeom>
                  <a:extLst/>
                </p:spPr>
              </p:pic>
              <p:pic>
                <p:nvPicPr>
                  <p:cNvPr id="224" name="Picture 223"/>
                  <p:cNvPicPr>
                    <a:picLocks noChangeAspect="1"/>
                  </p:cNvPicPr>
                  <p:nvPr/>
                </p:nvPicPr>
                <p:blipFill>
                  <a:blip r:embed="rId20" cstate="hq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a:ext>
                    </a:extLst>
                  </a:blip>
                  <a:stretch>
                    <a:fillRect/>
                  </a:stretch>
                </p:blipFill>
                <p:spPr>
                  <a:xfrm>
                    <a:off x="4436978" y="5862357"/>
                    <a:ext cx="362560" cy="178968"/>
                  </a:xfrm>
                  <a:prstGeom prst="rect">
                    <a:avLst/>
                  </a:prstGeom>
                </p:spPr>
              </p:pic>
              <p:pic>
                <p:nvPicPr>
                  <p:cNvPr id="225" name="Picture 224"/>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579740" y="5876581"/>
                    <a:ext cx="390608" cy="150520"/>
                  </a:xfrm>
                  <a:prstGeom prst="rect">
                    <a:avLst/>
                  </a:prstGeom>
                </p:spPr>
              </p:pic>
              <p:pic>
                <p:nvPicPr>
                  <p:cNvPr id="226" name="Picture 225"/>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4397944" y="5568467"/>
                    <a:ext cx="440629" cy="195541"/>
                  </a:xfrm>
                  <a:prstGeom prst="rect">
                    <a:avLst/>
                  </a:prstGeom>
                </p:spPr>
              </p:pic>
              <p:pic>
                <p:nvPicPr>
                  <p:cNvPr id="227" name="Picture 226"/>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4335561" y="6218432"/>
                    <a:ext cx="565394" cy="125626"/>
                  </a:xfrm>
                  <a:prstGeom prst="rect">
                    <a:avLst/>
                  </a:prstGeom>
                </p:spPr>
              </p:pic>
            </p:grpSp>
            <p:sp>
              <p:nvSpPr>
                <p:cNvPr id="211" name="Rectangle 210"/>
                <p:cNvSpPr/>
                <p:nvPr/>
              </p:nvSpPr>
              <p:spPr bwMode="auto">
                <a:xfrm>
                  <a:off x="3314920" y="5379327"/>
                  <a:ext cx="1569151" cy="127764"/>
                </a:xfrm>
                <a:prstGeom prst="rect">
                  <a:avLst/>
                </a:prstGeom>
                <a:no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ON-PREMISE DATA</a:t>
                  </a:r>
                </a:p>
              </p:txBody>
            </p:sp>
          </p:grpSp>
          <p:cxnSp>
            <p:nvCxnSpPr>
              <p:cNvPr id="204" name="Straight Connector 203"/>
              <p:cNvCxnSpPr/>
              <p:nvPr/>
            </p:nvCxnSpPr>
            <p:spPr>
              <a:xfrm>
                <a:off x="3936906" y="4127500"/>
                <a:ext cx="1375795" cy="0"/>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3936906" y="5316220"/>
                <a:ext cx="1375795" cy="0"/>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0" name="Group 299"/>
            <p:cNvGrpSpPr/>
            <p:nvPr/>
          </p:nvGrpSpPr>
          <p:grpSpPr>
            <a:xfrm>
              <a:off x="6160948" y="3696760"/>
              <a:ext cx="675020" cy="712219"/>
              <a:chOff x="8006080" y="-1076960"/>
              <a:chExt cx="1097280" cy="985520"/>
            </a:xfrm>
            <a:solidFill>
              <a:schemeClr val="accent2"/>
            </a:solidFill>
          </p:grpSpPr>
          <p:sp>
            <p:nvSpPr>
              <p:cNvPr id="301" name="Arrow: Pentagon 300"/>
              <p:cNvSpPr/>
              <p:nvPr/>
            </p:nvSpPr>
            <p:spPr bwMode="auto">
              <a:xfrm>
                <a:off x="8006080" y="-107696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schemeClr val="bg1"/>
                        </a:gs>
                        <a:gs pos="100000">
                          <a:schemeClr val="bg1"/>
                        </a:gs>
                      </a:gsLst>
                      <a:lin ang="5400000" scaled="1"/>
                    </a:gradFill>
                    <a:effectLst/>
                    <a:uLnTx/>
                    <a:uFillTx/>
                    <a:latin typeface="Segoe UI Semibold" panose="020B0702040204020203" pitchFamily="34" charset="0"/>
                    <a:cs typeface="Segoe UI Semibold" panose="020B0702040204020203" pitchFamily="34" charset="0"/>
                  </a:rPr>
                  <a:t>Name</a:t>
                </a:r>
              </a:p>
            </p:txBody>
          </p:sp>
          <p:sp>
            <p:nvSpPr>
              <p:cNvPr id="302" name="Arrow: Pentagon 301"/>
              <p:cNvSpPr/>
              <p:nvPr/>
            </p:nvSpPr>
            <p:spPr bwMode="auto">
              <a:xfrm>
                <a:off x="8006080" y="-87503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schemeClr val="bg1"/>
                        </a:gs>
                        <a:gs pos="100000">
                          <a:schemeClr val="bg1"/>
                        </a:gs>
                      </a:gsLst>
                      <a:lin ang="5400000" scaled="1"/>
                    </a:gradFill>
                    <a:effectLst/>
                    <a:uLnTx/>
                    <a:uFillTx/>
                    <a:latin typeface="Segoe UI Semibold" panose="020B0702040204020203" pitchFamily="34" charset="0"/>
                    <a:cs typeface="Segoe UI Semibold" panose="020B0702040204020203" pitchFamily="34" charset="0"/>
                  </a:rPr>
                  <a:t>Admin Users</a:t>
                </a:r>
              </a:p>
            </p:txBody>
          </p:sp>
          <p:sp>
            <p:nvSpPr>
              <p:cNvPr id="303" name="Arrow: Pentagon 302"/>
              <p:cNvSpPr/>
              <p:nvPr/>
            </p:nvSpPr>
            <p:spPr bwMode="auto">
              <a:xfrm>
                <a:off x="8006080" y="-67310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schemeClr val="bg1"/>
                        </a:gs>
                        <a:gs pos="100000">
                          <a:schemeClr val="bg1"/>
                        </a:gs>
                      </a:gsLst>
                      <a:lin ang="5400000" scaled="1"/>
                    </a:gradFill>
                    <a:effectLst/>
                    <a:uLnTx/>
                    <a:uFillTx/>
                    <a:latin typeface="Segoe UI Semibold" panose="020B0702040204020203" pitchFamily="34" charset="0"/>
                    <a:cs typeface="Segoe UI Semibold" panose="020B0702040204020203" pitchFamily="34" charset="0"/>
                  </a:rPr>
                  <a:t>Endpoints</a:t>
                </a:r>
              </a:p>
            </p:txBody>
          </p:sp>
          <p:sp>
            <p:nvSpPr>
              <p:cNvPr id="304" name="Arrow: Pentagon 303"/>
              <p:cNvSpPr/>
              <p:nvPr/>
            </p:nvSpPr>
            <p:spPr bwMode="auto">
              <a:xfrm>
                <a:off x="8006080" y="-47117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schemeClr val="bg1"/>
                        </a:gs>
                        <a:gs pos="100000">
                          <a:schemeClr val="bg1"/>
                        </a:gs>
                      </a:gsLst>
                      <a:lin ang="5400000" scaled="1"/>
                    </a:gradFill>
                    <a:effectLst/>
                    <a:uLnTx/>
                    <a:uFillTx/>
                    <a:latin typeface="Segoe UI Semibold" panose="020B0702040204020203" pitchFamily="34" charset="0"/>
                    <a:cs typeface="Segoe UI Semibold" panose="020B0702040204020203" pitchFamily="34" charset="0"/>
                  </a:rPr>
                  <a:t>Credentials</a:t>
                </a:r>
              </a:p>
            </p:txBody>
          </p:sp>
          <p:sp>
            <p:nvSpPr>
              <p:cNvPr id="305" name="Arrow: Pentagon 304"/>
              <p:cNvSpPr/>
              <p:nvPr/>
            </p:nvSpPr>
            <p:spPr bwMode="auto">
              <a:xfrm>
                <a:off x="8006080" y="-26924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schemeClr val="bg1"/>
                        </a:gs>
                        <a:gs pos="100000">
                          <a:schemeClr val="bg1"/>
                        </a:gs>
                      </a:gsLst>
                      <a:lin ang="5400000" scaled="1"/>
                    </a:gradFill>
                    <a:effectLst/>
                    <a:uLnTx/>
                    <a:uFillTx/>
                    <a:latin typeface="Segoe UI Semibold" panose="020B0702040204020203" pitchFamily="34" charset="0"/>
                    <a:cs typeface="Segoe UI Semibold" panose="020B0702040204020203" pitchFamily="34" charset="0"/>
                  </a:rPr>
                  <a:t>Geo Location</a:t>
                </a:r>
              </a:p>
            </p:txBody>
          </p:sp>
        </p:grpSp>
        <p:grpSp>
          <p:nvGrpSpPr>
            <p:cNvPr id="306" name="Group 305"/>
            <p:cNvGrpSpPr/>
            <p:nvPr/>
          </p:nvGrpSpPr>
          <p:grpSpPr>
            <a:xfrm>
              <a:off x="6156261" y="5007479"/>
              <a:ext cx="675020" cy="274424"/>
              <a:chOff x="6548568" y="3719830"/>
              <a:chExt cx="1097280" cy="379730"/>
            </a:xfrm>
            <a:solidFill>
              <a:schemeClr val="accent2"/>
            </a:solidFill>
          </p:grpSpPr>
          <p:sp>
            <p:nvSpPr>
              <p:cNvPr id="307" name="Arrow: Pentagon 306"/>
              <p:cNvSpPr/>
              <p:nvPr/>
            </p:nvSpPr>
            <p:spPr bwMode="auto">
              <a:xfrm>
                <a:off x="6548568" y="371983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gradFill>
                      <a:gsLst>
                        <a:gs pos="0">
                          <a:schemeClr val="bg1"/>
                        </a:gs>
                        <a:gs pos="100000">
                          <a:schemeClr val="bg1"/>
                        </a:gs>
                      </a:gsLst>
                      <a:lin ang="5400000" scaled="1"/>
                    </a:gradFill>
                    <a:effectLst/>
                    <a:uLnTx/>
                    <a:uFillTx/>
                    <a:latin typeface="Segoe UI Semibold" panose="020B0702040204020203" pitchFamily="34" charset="0"/>
                    <a:cs typeface="Segoe UI Semibold" panose="020B0702040204020203" pitchFamily="34" charset="0"/>
                  </a:rPr>
                  <a:t>Name</a:t>
                </a:r>
              </a:p>
            </p:txBody>
          </p:sp>
          <p:sp>
            <p:nvSpPr>
              <p:cNvPr id="308" name="Arrow: Pentagon 307"/>
              <p:cNvSpPr/>
              <p:nvPr/>
            </p:nvSpPr>
            <p:spPr bwMode="auto">
              <a:xfrm>
                <a:off x="6548568" y="392176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gradFill>
                      <a:gsLst>
                        <a:gs pos="0">
                          <a:schemeClr val="bg1"/>
                        </a:gs>
                        <a:gs pos="100000">
                          <a:schemeClr val="bg1"/>
                        </a:gs>
                      </a:gsLst>
                      <a:lin ang="5400000" scaled="1"/>
                    </a:gradFill>
                    <a:effectLst/>
                    <a:uLnTx/>
                    <a:uFillTx/>
                    <a:latin typeface="Segoe UI Semibold" panose="020B0702040204020203" pitchFamily="34" charset="0"/>
                    <a:cs typeface="Segoe UI Semibold" panose="020B0702040204020203" pitchFamily="34" charset="0"/>
                  </a:rPr>
                  <a:t>Credentials</a:t>
                </a:r>
              </a:p>
            </p:txBody>
          </p:sp>
        </p:grpSp>
        <p:grpSp>
          <p:nvGrpSpPr>
            <p:cNvPr id="309" name="Group 308"/>
            <p:cNvGrpSpPr/>
            <p:nvPr/>
          </p:nvGrpSpPr>
          <p:grpSpPr>
            <a:xfrm>
              <a:off x="6156261" y="5880403"/>
              <a:ext cx="675020" cy="420356"/>
              <a:chOff x="6548568" y="3114040"/>
              <a:chExt cx="1097280" cy="581660"/>
            </a:xfrm>
            <a:solidFill>
              <a:schemeClr val="accent2"/>
            </a:solidFill>
          </p:grpSpPr>
          <p:sp>
            <p:nvSpPr>
              <p:cNvPr id="310" name="Arrow: Pentagon 309"/>
              <p:cNvSpPr/>
              <p:nvPr/>
            </p:nvSpPr>
            <p:spPr bwMode="auto">
              <a:xfrm>
                <a:off x="6548568" y="311404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schemeClr val="bg1"/>
                        </a:gs>
                        <a:gs pos="100000">
                          <a:schemeClr val="bg1"/>
                        </a:gs>
                      </a:gsLst>
                      <a:lin ang="5400000" scaled="1"/>
                    </a:gradFill>
                    <a:effectLst/>
                    <a:uLnTx/>
                    <a:uFillTx/>
                    <a:latin typeface="Segoe UI Semibold" panose="020B0702040204020203" pitchFamily="34" charset="0"/>
                    <a:cs typeface="Segoe UI Semibold" panose="020B0702040204020203" pitchFamily="34" charset="0"/>
                  </a:rPr>
                  <a:t>Name</a:t>
                </a:r>
              </a:p>
            </p:txBody>
          </p:sp>
          <p:sp>
            <p:nvSpPr>
              <p:cNvPr id="311" name="Arrow: Pentagon 310"/>
              <p:cNvSpPr/>
              <p:nvPr/>
            </p:nvSpPr>
            <p:spPr bwMode="auto">
              <a:xfrm>
                <a:off x="6548568" y="331597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schemeClr val="bg1"/>
                        </a:gs>
                        <a:gs pos="100000">
                          <a:schemeClr val="bg1"/>
                        </a:gs>
                      </a:gsLst>
                      <a:lin ang="5400000" scaled="1"/>
                    </a:gradFill>
                    <a:effectLst/>
                    <a:uLnTx/>
                    <a:uFillTx/>
                    <a:latin typeface="Segoe UI Semibold" panose="020B0702040204020203" pitchFamily="34" charset="0"/>
                    <a:cs typeface="Segoe UI Semibold" panose="020B0702040204020203" pitchFamily="34" charset="0"/>
                  </a:rPr>
                  <a:t>Reports</a:t>
                </a:r>
              </a:p>
            </p:txBody>
          </p:sp>
          <p:sp>
            <p:nvSpPr>
              <p:cNvPr id="312" name="Arrow: Pentagon 311"/>
              <p:cNvSpPr/>
              <p:nvPr/>
            </p:nvSpPr>
            <p:spPr bwMode="auto">
              <a:xfrm>
                <a:off x="6548568" y="351790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schemeClr val="bg1"/>
                        </a:gs>
                        <a:gs pos="100000">
                          <a:schemeClr val="bg1"/>
                        </a:gs>
                      </a:gsLst>
                      <a:lin ang="5400000" scaled="1"/>
                    </a:gradFill>
                    <a:effectLst/>
                    <a:uLnTx/>
                    <a:uFillTx/>
                    <a:latin typeface="Segoe UI Semibold" panose="020B0702040204020203" pitchFamily="34" charset="0"/>
                    <a:cs typeface="Segoe UI Semibold" panose="020B0702040204020203" pitchFamily="34" charset="0"/>
                  </a:rPr>
                  <a:t>Datasets</a:t>
                </a:r>
              </a:p>
            </p:txBody>
          </p:sp>
        </p:grpSp>
        <p:sp>
          <p:nvSpPr>
            <p:cNvPr id="318" name="TextBox 317"/>
            <p:cNvSpPr txBox="1"/>
            <p:nvPr/>
          </p:nvSpPr>
          <p:spPr>
            <a:xfrm>
              <a:off x="5761038" y="2913849"/>
              <a:ext cx="197170" cy="169149"/>
            </a:xfrm>
            <a:prstGeom prst="rect">
              <a:avLst/>
            </a:prstGeom>
            <a:noFill/>
          </p:spPr>
          <p:txBody>
            <a:bodyPr wrap="none" lIns="0" tIns="0" rIns="0" bIns="0" rtlCol="0">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gradFill>
                    <a:gsLst>
                      <a:gs pos="2917">
                        <a:schemeClr val="tx2"/>
                      </a:gs>
                      <a:gs pos="100000">
                        <a:schemeClr val="tx2"/>
                      </a:gs>
                    </a:gsLst>
                    <a:lin ang="0" scaled="0"/>
                  </a:gradFill>
                  <a:effectLst/>
                  <a:uLnTx/>
                  <a:uFillTx/>
                  <a:latin typeface="Segoe UI Semibold" panose="020B0702040204020203" pitchFamily="34" charset="0"/>
                  <a:cs typeface="Segoe UI Semibold" panose="020B0702040204020203" pitchFamily="34" charset="0"/>
                </a:rPr>
                <a:t>1,N</a:t>
              </a:r>
            </a:p>
          </p:txBody>
        </p:sp>
        <p:sp>
          <p:nvSpPr>
            <p:cNvPr id="319" name="TextBox 318"/>
            <p:cNvSpPr txBox="1"/>
            <p:nvPr/>
          </p:nvSpPr>
          <p:spPr>
            <a:xfrm>
              <a:off x="6075964" y="2793818"/>
              <a:ext cx="1062790" cy="304442"/>
            </a:xfrm>
            <a:prstGeom prst="rect">
              <a:avLst/>
            </a:prstGeom>
            <a:noFill/>
          </p:spPr>
          <p:txBody>
            <a:bodyPr wrap="none" lIns="0" tIns="0" rIns="0" bIns="0" rtlCol="0">
              <a:spAutoFit/>
            </a:body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099" b="0" i="0" u="none" strike="noStrike" kern="0" cap="none" spc="0" normalizeH="0" baseline="0" noProof="0">
                  <a:ln>
                    <a:noFill/>
                  </a:ln>
                  <a:gradFill>
                    <a:gsLst>
                      <a:gs pos="2917">
                        <a:schemeClr val="tx1"/>
                      </a:gs>
                      <a:gs pos="100000">
                        <a:schemeClr val="tx1"/>
                      </a:gs>
                    </a:gsLst>
                  </a:gradFill>
                  <a:effectLst/>
                  <a:uLnTx/>
                  <a:uFillTx/>
                  <a:latin typeface="Segoe UI Semibold" panose="020B0702040204020203" pitchFamily="34" charset="0"/>
                  <a:cs typeface="Segoe UI Semibold" panose="020B0702040204020203" pitchFamily="34" charset="0"/>
                </a:rPr>
                <a:t>Microsoft Azure </a:t>
              </a:r>
              <a:br>
                <a:rPr kumimoji="0" lang="en-US" sz="1099" b="0" i="0" u="none" strike="noStrike" kern="0" cap="none" spc="0" normalizeH="0" baseline="0" noProof="0">
                  <a:ln>
                    <a:noFill/>
                  </a:ln>
                  <a:gradFill>
                    <a:gsLst>
                      <a:gs pos="2917">
                        <a:schemeClr val="tx1"/>
                      </a:gs>
                      <a:gs pos="100000">
                        <a:schemeClr val="tx1"/>
                      </a:gs>
                    </a:gsLst>
                  </a:gradFill>
                  <a:effectLst/>
                  <a:uLnTx/>
                  <a:uFillTx/>
                  <a:latin typeface="Segoe UI Semibold" panose="020B0702040204020203" pitchFamily="34" charset="0"/>
                  <a:cs typeface="Segoe UI Semibold" panose="020B0702040204020203" pitchFamily="34" charset="0"/>
                </a:rPr>
              </a:br>
              <a:r>
                <a:rPr kumimoji="0" lang="en-US" sz="1099" b="0" i="0" u="none" strike="noStrike" kern="0" cap="none" spc="0" normalizeH="0" baseline="0" noProof="0">
                  <a:ln>
                    <a:noFill/>
                  </a:ln>
                  <a:gradFill>
                    <a:gsLst>
                      <a:gs pos="2917">
                        <a:schemeClr val="tx1"/>
                      </a:gs>
                      <a:gs pos="100000">
                        <a:schemeClr val="tx1"/>
                      </a:gs>
                    </a:gsLst>
                  </a:gradFill>
                  <a:effectLst/>
                  <a:uLnTx/>
                  <a:uFillTx/>
                  <a:latin typeface="Segoe UI Semibold" panose="020B0702040204020203" pitchFamily="34" charset="0"/>
                  <a:cs typeface="Segoe UI Semibold" panose="020B0702040204020203" pitchFamily="34" charset="0"/>
                </a:rPr>
                <a:t>subscription</a:t>
              </a:r>
            </a:p>
          </p:txBody>
        </p:sp>
        <p:grpSp>
          <p:nvGrpSpPr>
            <p:cNvPr id="321" name="Group 320"/>
            <p:cNvGrpSpPr/>
            <p:nvPr/>
          </p:nvGrpSpPr>
          <p:grpSpPr>
            <a:xfrm>
              <a:off x="6286245" y="4471323"/>
              <a:ext cx="387152" cy="242319"/>
              <a:chOff x="6362445" y="3358972"/>
              <a:chExt cx="387152" cy="242319"/>
            </a:xfrm>
          </p:grpSpPr>
          <p:sp>
            <p:nvSpPr>
              <p:cNvPr id="322" name="TextBox 321"/>
              <p:cNvSpPr txBox="1"/>
              <p:nvPr/>
            </p:nvSpPr>
            <p:spPr>
              <a:xfrm>
                <a:off x="6362445" y="3387139"/>
                <a:ext cx="197170" cy="169149"/>
              </a:xfrm>
              <a:prstGeom prst="rect">
                <a:avLst/>
              </a:prstGeom>
              <a:noFill/>
            </p:spPr>
            <p:txBody>
              <a:bodyPr wrap="none" lIns="0" tIns="0" rIns="0" bIns="0" rtlCol="0">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gradFill>
                      <a:gsLst>
                        <a:gs pos="2917">
                          <a:schemeClr val="tx2"/>
                        </a:gs>
                        <a:gs pos="100000">
                          <a:schemeClr val="tx2"/>
                        </a:gs>
                      </a:gsLst>
                      <a:lin ang="0" scaled="0"/>
                    </a:gradFill>
                    <a:effectLst/>
                    <a:uLnTx/>
                    <a:uFillTx/>
                    <a:latin typeface="Segoe UI Semibold" panose="020B0702040204020203" pitchFamily="34" charset="0"/>
                    <a:cs typeface="Segoe UI Semibold" panose="020B0702040204020203" pitchFamily="34" charset="0"/>
                  </a:rPr>
                  <a:t>1,N</a:t>
                </a:r>
              </a:p>
            </p:txBody>
          </p:sp>
          <p:sp>
            <p:nvSpPr>
              <p:cNvPr id="323" name="Down Arrow 84"/>
              <p:cNvSpPr/>
              <p:nvPr/>
            </p:nvSpPr>
            <p:spPr>
              <a:xfrm>
                <a:off x="6613451" y="3358972"/>
                <a:ext cx="136146" cy="242319"/>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24" name="Group 323"/>
            <p:cNvGrpSpPr/>
            <p:nvPr/>
          </p:nvGrpSpPr>
          <p:grpSpPr>
            <a:xfrm>
              <a:off x="6286245" y="5344247"/>
              <a:ext cx="387152" cy="242319"/>
              <a:chOff x="6362445" y="3358972"/>
              <a:chExt cx="387152" cy="242319"/>
            </a:xfrm>
          </p:grpSpPr>
          <p:sp>
            <p:nvSpPr>
              <p:cNvPr id="325" name="TextBox 324"/>
              <p:cNvSpPr txBox="1"/>
              <p:nvPr/>
            </p:nvSpPr>
            <p:spPr>
              <a:xfrm>
                <a:off x="6362445" y="3387139"/>
                <a:ext cx="197170" cy="169149"/>
              </a:xfrm>
              <a:prstGeom prst="rect">
                <a:avLst/>
              </a:prstGeom>
              <a:noFill/>
            </p:spPr>
            <p:txBody>
              <a:bodyPr wrap="none" lIns="0" tIns="0" rIns="0" bIns="0" rtlCol="0">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gradFill>
                      <a:gsLst>
                        <a:gs pos="2917">
                          <a:schemeClr val="tx2"/>
                        </a:gs>
                        <a:gs pos="100000">
                          <a:schemeClr val="tx2"/>
                        </a:gs>
                      </a:gsLst>
                      <a:lin ang="0" scaled="0"/>
                    </a:gradFill>
                    <a:effectLst/>
                    <a:uLnTx/>
                    <a:uFillTx/>
                    <a:latin typeface="Segoe UI Semibold" panose="020B0702040204020203" pitchFamily="34" charset="0"/>
                    <a:cs typeface="Segoe UI Semibold" panose="020B0702040204020203" pitchFamily="34" charset="0"/>
                  </a:rPr>
                  <a:t>1,N</a:t>
                </a:r>
              </a:p>
            </p:txBody>
          </p:sp>
          <p:sp>
            <p:nvSpPr>
              <p:cNvPr id="326" name="Down Arrow 84"/>
              <p:cNvSpPr/>
              <p:nvPr/>
            </p:nvSpPr>
            <p:spPr>
              <a:xfrm>
                <a:off x="6613451" y="3358972"/>
                <a:ext cx="136146" cy="242319"/>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27" name="Down Arrow 86"/>
            <p:cNvSpPr/>
            <p:nvPr/>
          </p:nvSpPr>
          <p:spPr>
            <a:xfrm rot="16200000">
              <a:off x="5799096" y="3089739"/>
              <a:ext cx="137160" cy="246888"/>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8" name="Down Arrow 86"/>
            <p:cNvSpPr/>
            <p:nvPr/>
          </p:nvSpPr>
          <p:spPr>
            <a:xfrm rot="16200000">
              <a:off x="7115748" y="4510393"/>
              <a:ext cx="137160" cy="246888"/>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306683688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additive="base">
                                        <p:cTn id="7" dur="750" fill="hold"/>
                                        <p:tgtEl>
                                          <p:spTgt spid="154"/>
                                        </p:tgtEl>
                                        <p:attrNameLst>
                                          <p:attrName>ppt_x</p:attrName>
                                        </p:attrNameLst>
                                      </p:cBhvr>
                                      <p:tavLst>
                                        <p:tav tm="0">
                                          <p:val>
                                            <p:strVal val="0-#ppt_w/2"/>
                                          </p:val>
                                        </p:tav>
                                        <p:tav tm="100000">
                                          <p:val>
                                            <p:strVal val="#ppt_x"/>
                                          </p:val>
                                        </p:tav>
                                      </p:tavLst>
                                    </p:anim>
                                    <p:anim calcmode="lin" valueType="num">
                                      <p:cBhvr additive="base">
                                        <p:cTn id="8" dur="750" fill="hold"/>
                                        <p:tgtEl>
                                          <p:spTgt spid="15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51"/>
                                        </p:tgtEl>
                                        <p:attrNameLst>
                                          <p:attrName>style.visibility</p:attrName>
                                        </p:attrNameLst>
                                      </p:cBhvr>
                                      <p:to>
                                        <p:strVal val="visible"/>
                                      </p:to>
                                    </p:set>
                                    <p:anim calcmode="lin" valueType="num">
                                      <p:cBhvr additive="base">
                                        <p:cTn id="11" dur="750" fill="hold"/>
                                        <p:tgtEl>
                                          <p:spTgt spid="151"/>
                                        </p:tgtEl>
                                        <p:attrNameLst>
                                          <p:attrName>ppt_x</p:attrName>
                                        </p:attrNameLst>
                                      </p:cBhvr>
                                      <p:tavLst>
                                        <p:tav tm="0">
                                          <p:val>
                                            <p:strVal val="0-#ppt_w/2"/>
                                          </p:val>
                                        </p:tav>
                                        <p:tav tm="100000">
                                          <p:val>
                                            <p:strVal val="#ppt_x"/>
                                          </p:val>
                                        </p:tav>
                                      </p:tavLst>
                                    </p:anim>
                                    <p:anim calcmode="lin" valueType="num">
                                      <p:cBhvr additive="base">
                                        <p:cTn id="12" dur="750" fill="hold"/>
                                        <p:tgtEl>
                                          <p:spTgt spid="15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57"/>
                                        </p:tgtEl>
                                        <p:attrNameLst>
                                          <p:attrName>style.visibility</p:attrName>
                                        </p:attrNameLst>
                                      </p:cBhvr>
                                      <p:to>
                                        <p:strVal val="visible"/>
                                      </p:to>
                                    </p:set>
                                    <p:anim calcmode="lin" valueType="num">
                                      <p:cBhvr additive="base">
                                        <p:cTn id="15" dur="750" fill="hold"/>
                                        <p:tgtEl>
                                          <p:spTgt spid="157"/>
                                        </p:tgtEl>
                                        <p:attrNameLst>
                                          <p:attrName>ppt_x</p:attrName>
                                        </p:attrNameLst>
                                      </p:cBhvr>
                                      <p:tavLst>
                                        <p:tav tm="0">
                                          <p:val>
                                            <p:strVal val="0-#ppt_w/2"/>
                                          </p:val>
                                        </p:tav>
                                        <p:tav tm="100000">
                                          <p:val>
                                            <p:strVal val="#ppt_x"/>
                                          </p:val>
                                        </p:tav>
                                      </p:tavLst>
                                    </p:anim>
                                    <p:anim calcmode="lin" valueType="num">
                                      <p:cBhvr additive="base">
                                        <p:cTn id="16" dur="750" fill="hold"/>
                                        <p:tgtEl>
                                          <p:spTgt spid="157"/>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25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42" presetClass="path" presetSubtype="0" decel="100000" fill="hold" nodeType="withEffect">
                                  <p:stCondLst>
                                    <p:cond delay="250"/>
                                  </p:stCondLst>
                                  <p:childTnLst>
                                    <p:animMotion origin="layout" path="M 3.32653E-6 -4.90695E-6 L 3.32653E-6 0.06582 " pathEditMode="relative" rAng="0" ptsTypes="AA">
                                      <p:cBhvr>
                                        <p:cTn id="21" dur="750" spd="-100000" fill="hold"/>
                                        <p:tgtEl>
                                          <p:spTgt spid="13"/>
                                        </p:tgtEl>
                                        <p:attrNameLst>
                                          <p:attrName>ppt_x</p:attrName>
                                          <p:attrName>ppt_y</p:attrName>
                                        </p:attrNameLst>
                                      </p:cBhvr>
                                      <p:rCtr x="0" y="3291"/>
                                    </p:animMotion>
                                  </p:childTnLst>
                                </p:cTn>
                              </p:par>
                              <p:par>
                                <p:cTn id="22" presetID="10" presetClass="entr" presetSubtype="0" fill="hold" nodeType="withEffect">
                                  <p:stCondLst>
                                    <p:cond delay="4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42" presetClass="path" presetSubtype="0" decel="100000" fill="hold" nodeType="withEffect">
                                  <p:stCondLst>
                                    <p:cond delay="400"/>
                                  </p:stCondLst>
                                  <p:childTnLst>
                                    <p:animMotion origin="layout" path="M 3.32653E-6 -4.90695E-6 L 3.32653E-6 0.06582 " pathEditMode="relative" rAng="0" ptsTypes="AA">
                                      <p:cBhvr>
                                        <p:cTn id="26" dur="750" spd="-100000" fill="hold"/>
                                        <p:tgtEl>
                                          <p:spTgt spid="14"/>
                                        </p:tgtEl>
                                        <p:attrNameLst>
                                          <p:attrName>ppt_x</p:attrName>
                                          <p:attrName>ppt_y</p:attrName>
                                        </p:attrNameLst>
                                      </p:cBhvr>
                                      <p:rCtr x="0" y="3291"/>
                                    </p:animMotion>
                                  </p:childTnLst>
                                </p:cTn>
                              </p:par>
                              <p:par>
                                <p:cTn id="27" presetID="10" presetClass="entr" presetSubtype="0" fill="hold" nodeType="withEffect">
                                  <p:stCondLst>
                                    <p:cond delay="55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42" presetClass="path" presetSubtype="0" decel="100000" fill="hold" nodeType="withEffect">
                                  <p:stCondLst>
                                    <p:cond delay="550"/>
                                  </p:stCondLst>
                                  <p:childTnLst>
                                    <p:animMotion origin="layout" path="M 3.32653E-6 -4.90695E-6 L 3.32653E-6 0.06582 " pathEditMode="relative" rAng="0" ptsTypes="AA">
                                      <p:cBhvr>
                                        <p:cTn id="31" dur="750" spd="-100000" fill="hold"/>
                                        <p:tgtEl>
                                          <p:spTgt spid="15"/>
                                        </p:tgtEl>
                                        <p:attrNameLst>
                                          <p:attrName>ppt_x</p:attrName>
                                          <p:attrName>ppt_y</p:attrName>
                                        </p:attrNameLst>
                                      </p:cBhvr>
                                      <p:rCtr x="0" y="32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4" grpId="0" animBg="1"/>
      <p:bldP spid="157"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step by step</a:t>
            </a:r>
          </a:p>
        </p:txBody>
      </p:sp>
      <p:sp>
        <p:nvSpPr>
          <p:cNvPr id="3" name="Text Placeholder 2"/>
          <p:cNvSpPr>
            <a:spLocks noGrp="1"/>
          </p:cNvSpPr>
          <p:nvPr>
            <p:ph type="body" sz="quarter" idx="10"/>
          </p:nvPr>
        </p:nvSpPr>
        <p:spPr>
          <a:xfrm>
            <a:off x="274638" y="1212850"/>
            <a:ext cx="11888787" cy="5832366"/>
          </a:xfrm>
        </p:spPr>
        <p:txBody>
          <a:bodyPr/>
          <a:lstStyle/>
          <a:p>
            <a:pPr marL="342900"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Sign up for Power BI &amp; determine what tenant setup to use:</a:t>
            </a:r>
          </a:p>
          <a:p>
            <a:pPr marL="809271" lvl="1"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your corporate Power BI tenant?</a:t>
            </a:r>
          </a:p>
          <a:p>
            <a:pPr marL="809271" lvl="1"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a separate tenant for your application?</a:t>
            </a:r>
          </a:p>
          <a:p>
            <a:pPr marL="809271" lvl="1"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a separate tenant for each customer?</a:t>
            </a:r>
          </a:p>
          <a:p>
            <a:pPr marL="342900"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Create a user for the service to service commutation (and assign a Pro license) </a:t>
            </a:r>
          </a:p>
          <a:p>
            <a:pPr marL="342900"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Create a workspace for development</a:t>
            </a:r>
          </a:p>
          <a:p>
            <a:pPr marL="809271" lvl="1"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Start the dev work..</a:t>
            </a:r>
          </a:p>
          <a:p>
            <a:pPr marL="342900"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Get a premium SKU for your production environment. </a:t>
            </a:r>
          </a:p>
          <a:p>
            <a:pPr marL="342900"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Create a workspace for production and assign it to the capacity model</a:t>
            </a:r>
          </a:p>
          <a:p>
            <a:pPr marL="809271" lvl="1"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Move content over to production tenant</a:t>
            </a:r>
          </a:p>
          <a:p>
            <a:pPr marL="809271" lvl="1"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Switch user if you want to separate the users between dev and prod</a:t>
            </a:r>
          </a:p>
          <a:p>
            <a:pPr marL="809271" lvl="1"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Go to production </a:t>
            </a:r>
          </a:p>
        </p:txBody>
      </p:sp>
    </p:spTree>
    <p:extLst>
      <p:ext uri="{BB962C8B-B14F-4D97-AF65-F5344CB8AC3E}">
        <p14:creationId xmlns:p14="http://schemas.microsoft.com/office/powerpoint/2010/main" val="1160765181"/>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913" y="928415"/>
            <a:ext cx="4737036" cy="693267"/>
          </a:xfrm>
        </p:spPr>
        <p:txBody>
          <a:bodyPr/>
          <a:lstStyle/>
          <a:p>
            <a:r>
              <a:rPr lang="en-AU" b="1" dirty="0"/>
              <a:t>Provision</a:t>
            </a:r>
            <a:endParaRPr lang="en-AU" b="1" dirty="0">
              <a:latin typeface="+mn-lt"/>
            </a:endParaRPr>
          </a:p>
        </p:txBody>
      </p:sp>
      <p:sp>
        <p:nvSpPr>
          <p:cNvPr id="3" name="Rectangle 2"/>
          <p:cNvSpPr/>
          <p:nvPr/>
        </p:nvSpPr>
        <p:spPr>
          <a:xfrm>
            <a:off x="5725605" y="928778"/>
            <a:ext cx="6216474" cy="3946080"/>
          </a:xfrm>
          <a:prstGeom prst="rect">
            <a:avLst/>
          </a:prstGeom>
        </p:spPr>
        <p:txBody>
          <a:bodyPr>
            <a:spAutoFit/>
          </a:bodyPr>
          <a:lstStyle/>
          <a:p>
            <a:pPr defTabSz="932418"/>
            <a:r>
              <a:rPr lang="en-US" sz="2856" dirty="0">
                <a:latin typeface="Segoe UI"/>
              </a:rPr>
              <a:t>Upload a report to Power BI</a:t>
            </a:r>
          </a:p>
          <a:p>
            <a:pPr marL="342900" indent="-342900" defTabSz="932418">
              <a:buFontTx/>
              <a:buChar char="-"/>
            </a:pPr>
            <a:r>
              <a:rPr lang="en-US" sz="1836" dirty="0">
                <a:latin typeface="Segoe UI"/>
              </a:rPr>
              <a:t>Publish directly form Power BI Desktop or</a:t>
            </a:r>
          </a:p>
          <a:p>
            <a:pPr marL="342900" indent="-342900" defTabSz="932418">
              <a:buFontTx/>
              <a:buChar char="-"/>
            </a:pPr>
            <a:r>
              <a:rPr lang="en-US" sz="1836" dirty="0">
                <a:latin typeface="Segoe UI"/>
              </a:rPr>
              <a:t>Call </a:t>
            </a:r>
            <a:r>
              <a:rPr lang="en-US" sz="2000" dirty="0">
                <a:gradFill>
                  <a:gsLst>
                    <a:gs pos="8718">
                      <a:srgbClr val="353535"/>
                    </a:gs>
                    <a:gs pos="34000">
                      <a:srgbClr val="353535"/>
                    </a:gs>
                  </a:gsLst>
                  <a:lin ang="5400000" scaled="0"/>
                </a:gradFill>
                <a:latin typeface="Consolas" panose="020B0609020204030204" pitchFamily="49" charset="0"/>
                <a:cs typeface="Consolas" panose="020B0609020204030204" pitchFamily="49" charset="0"/>
              </a:rPr>
              <a:t>Import</a:t>
            </a:r>
            <a:r>
              <a:rPr lang="en-US" sz="1836" dirty="0">
                <a:latin typeface="Segoe UI"/>
              </a:rPr>
              <a:t> API</a:t>
            </a:r>
          </a:p>
          <a:p>
            <a:pPr marL="342900" indent="-342900" defTabSz="932418">
              <a:buFontTx/>
              <a:buChar char="-"/>
            </a:pPr>
            <a:endParaRPr lang="en-US" sz="1836" dirty="0">
              <a:latin typeface="Segoe UI"/>
            </a:endParaRPr>
          </a:p>
          <a:p>
            <a:pPr defTabSz="932418"/>
            <a:r>
              <a:rPr lang="en-US" sz="2856" dirty="0">
                <a:latin typeface="Segoe UI"/>
              </a:rPr>
              <a:t>Set dataset connection strings </a:t>
            </a:r>
          </a:p>
          <a:p>
            <a:pPr marL="457200" indent="-457200" defTabSz="932418">
              <a:buFontTx/>
              <a:buChar char="-"/>
            </a:pPr>
            <a:r>
              <a:rPr lang="en-US" sz="1836" dirty="0">
                <a:latin typeface="Segoe UI"/>
              </a:rPr>
              <a:t>Call </a:t>
            </a:r>
            <a:r>
              <a:rPr lang="en-US" sz="2000" dirty="0" err="1">
                <a:gradFill>
                  <a:gsLst>
                    <a:gs pos="8718">
                      <a:srgbClr val="353535"/>
                    </a:gs>
                    <a:gs pos="34000">
                      <a:srgbClr val="353535"/>
                    </a:gs>
                  </a:gsLst>
                  <a:lin ang="5400000" scaled="0"/>
                </a:gradFill>
                <a:latin typeface="Consolas" panose="020B0609020204030204" pitchFamily="49" charset="0"/>
                <a:cs typeface="Consolas" panose="020B0609020204030204" pitchFamily="49" charset="0"/>
              </a:rPr>
              <a:t>Default.SetAllConnections</a:t>
            </a:r>
            <a:r>
              <a:rPr lang="en-US" sz="1836" dirty="0">
                <a:latin typeface="Segoe UI"/>
              </a:rPr>
              <a:t> API</a:t>
            </a:r>
            <a:endParaRPr lang="en-US" sz="2856" dirty="0">
              <a:latin typeface="Segoe UI"/>
            </a:endParaRPr>
          </a:p>
          <a:p>
            <a:pPr defTabSz="932418"/>
            <a:endParaRPr lang="en-US" sz="2856" dirty="0">
              <a:latin typeface="Segoe UI"/>
            </a:endParaRPr>
          </a:p>
          <a:p>
            <a:pPr defTabSz="932418"/>
            <a:r>
              <a:rPr lang="en-US" sz="2856" dirty="0">
                <a:latin typeface="Segoe UI"/>
              </a:rPr>
              <a:t>Provision a new customer with report clone/rebind</a:t>
            </a:r>
          </a:p>
          <a:p>
            <a:pPr defTabSz="932418"/>
            <a:endParaRPr lang="en-US" sz="2856" dirty="0">
              <a:latin typeface="Segoe UI"/>
            </a:endParaRPr>
          </a:p>
        </p:txBody>
      </p:sp>
      <p:pic>
        <p:nvPicPr>
          <p:cNvPr id="53" name="Picture 52"/>
          <p:cNvPicPr>
            <a:picLocks noChangeAspect="1"/>
          </p:cNvPicPr>
          <p:nvPr/>
        </p:nvPicPr>
        <p:blipFill>
          <a:blip r:embed="rId3"/>
          <a:stretch>
            <a:fillRect/>
          </a:stretch>
        </p:blipFill>
        <p:spPr>
          <a:xfrm>
            <a:off x="122237" y="2278062"/>
            <a:ext cx="4878255" cy="4267200"/>
          </a:xfrm>
          <a:prstGeom prst="rect">
            <a:avLst/>
          </a:prstGeom>
        </p:spPr>
      </p:pic>
    </p:spTree>
    <p:extLst>
      <p:ext uri="{BB962C8B-B14F-4D97-AF65-F5344CB8AC3E}">
        <p14:creationId xmlns:p14="http://schemas.microsoft.com/office/powerpoint/2010/main" val="3321202193"/>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3572" y="928779"/>
            <a:ext cx="4735692" cy="693267"/>
          </a:xfrm>
        </p:spPr>
        <p:txBody>
          <a:bodyPr/>
          <a:lstStyle/>
          <a:p>
            <a:r>
              <a:rPr lang="en-AU" b="1" dirty="0"/>
              <a:t>Embed</a:t>
            </a:r>
            <a:r>
              <a:rPr lang="en-AU" b="1" dirty="0">
                <a:latin typeface="+mn-lt"/>
              </a:rPr>
              <a:t> </a:t>
            </a:r>
            <a:endParaRPr lang="en-AU" dirty="0"/>
          </a:p>
        </p:txBody>
      </p:sp>
      <p:pic>
        <p:nvPicPr>
          <p:cNvPr id="47" name="Picture 46"/>
          <p:cNvPicPr>
            <a:picLocks noChangeAspect="1"/>
          </p:cNvPicPr>
          <p:nvPr/>
        </p:nvPicPr>
        <p:blipFill>
          <a:blip r:embed="rId3"/>
          <a:stretch>
            <a:fillRect/>
          </a:stretch>
        </p:blipFill>
        <p:spPr>
          <a:xfrm>
            <a:off x="122237" y="2278062"/>
            <a:ext cx="4878255" cy="4267200"/>
          </a:xfrm>
          <a:prstGeom prst="rect">
            <a:avLst/>
          </a:prstGeom>
        </p:spPr>
      </p:pic>
      <p:sp>
        <p:nvSpPr>
          <p:cNvPr id="50" name="Rectangle 49"/>
          <p:cNvSpPr/>
          <p:nvPr/>
        </p:nvSpPr>
        <p:spPr>
          <a:xfrm>
            <a:off x="5725605" y="928778"/>
            <a:ext cx="6216474" cy="5114862"/>
          </a:xfrm>
          <a:prstGeom prst="rect">
            <a:avLst/>
          </a:prstGeom>
        </p:spPr>
        <p:txBody>
          <a:bodyPr>
            <a:spAutoFit/>
          </a:bodyPr>
          <a:lstStyle/>
          <a:p>
            <a:pPr defTabSz="932418"/>
            <a:r>
              <a:rPr lang="en-US" sz="2856" dirty="0">
                <a:latin typeface="Segoe UI"/>
              </a:rPr>
              <a:t>Your application authenticates users</a:t>
            </a:r>
          </a:p>
          <a:p>
            <a:pPr marL="291380" indent="-291380" defTabSz="932418">
              <a:buFont typeface="Arial" panose="020B0604020202020204" pitchFamily="34" charset="0"/>
              <a:buChar char="•"/>
            </a:pPr>
            <a:r>
              <a:rPr lang="en-US" sz="1836" dirty="0">
                <a:latin typeface="Segoe UI"/>
              </a:rPr>
              <a:t>You own and manage users</a:t>
            </a:r>
          </a:p>
          <a:p>
            <a:pPr marL="291380" indent="-291380" defTabSz="932418">
              <a:buFont typeface="Arial" panose="020B0604020202020204" pitchFamily="34" charset="0"/>
              <a:buChar char="•"/>
            </a:pPr>
            <a:r>
              <a:rPr lang="en-US" sz="1836" dirty="0">
                <a:latin typeface="Segoe UI"/>
              </a:rPr>
              <a:t>You own and manage user permissions</a:t>
            </a:r>
          </a:p>
          <a:p>
            <a:pPr defTabSz="932418"/>
            <a:endParaRPr lang="en-US" sz="1836" dirty="0">
              <a:latin typeface="Segoe UI"/>
            </a:endParaRPr>
          </a:p>
          <a:p>
            <a:pPr defTabSz="932418"/>
            <a:r>
              <a:rPr lang="en-US" sz="2856" dirty="0">
                <a:latin typeface="Segoe UI"/>
              </a:rPr>
              <a:t>Your application issues tokens that authorize access to Power BI reports</a:t>
            </a:r>
          </a:p>
          <a:p>
            <a:pPr marL="291380" indent="-291380" defTabSz="932418">
              <a:buFont typeface="Arial" panose="020B0604020202020204" pitchFamily="34" charset="0"/>
              <a:buChar char="•"/>
            </a:pPr>
            <a:r>
              <a:rPr lang="en-US" sz="1836" dirty="0">
                <a:latin typeface="Segoe UI"/>
              </a:rPr>
              <a:t>Tokens are bearer tokens</a:t>
            </a:r>
          </a:p>
          <a:p>
            <a:pPr defTabSz="932418"/>
            <a:endParaRPr lang="en-US" sz="1836" dirty="0">
              <a:latin typeface="Segoe UI"/>
            </a:endParaRPr>
          </a:p>
          <a:p>
            <a:pPr defTabSz="932418"/>
            <a:r>
              <a:rPr lang="en-US" sz="2856" dirty="0">
                <a:latin typeface="Segoe UI"/>
              </a:rPr>
              <a:t>The token your application issues determines:	</a:t>
            </a:r>
          </a:p>
          <a:p>
            <a:pPr marL="291380" indent="-291380" defTabSz="932418">
              <a:buFont typeface="Arial" panose="020B0604020202020204" pitchFamily="34" charset="0"/>
              <a:buChar char="•"/>
            </a:pPr>
            <a:r>
              <a:rPr lang="en-US" sz="1836" dirty="0">
                <a:latin typeface="Segoe UI"/>
              </a:rPr>
              <a:t>Which visualization can be accessed</a:t>
            </a:r>
          </a:p>
          <a:p>
            <a:pPr marL="291380" indent="-291380" defTabSz="932418">
              <a:buFont typeface="Arial" panose="020B0604020202020204" pitchFamily="34" charset="0"/>
              <a:buChar char="•"/>
            </a:pPr>
            <a:r>
              <a:rPr lang="en-US" sz="1836" dirty="0">
                <a:latin typeface="Segoe UI"/>
              </a:rPr>
              <a:t>How long it can be accessed for</a:t>
            </a:r>
          </a:p>
          <a:p>
            <a:pPr marL="291380" indent="-291380" defTabSz="932418">
              <a:buFont typeface="Arial" panose="020B0604020202020204" pitchFamily="34" charset="0"/>
              <a:buChar char="•"/>
            </a:pPr>
            <a:r>
              <a:rPr lang="en-US" sz="1836" dirty="0">
                <a:latin typeface="Segoe UI"/>
              </a:rPr>
              <a:t>What data can be seen by the user</a:t>
            </a:r>
          </a:p>
          <a:p>
            <a:pPr marL="291380" indent="-291380" defTabSz="932418">
              <a:buFont typeface="Arial" panose="020B0604020202020204" pitchFamily="34" charset="0"/>
              <a:buChar char="•"/>
            </a:pPr>
            <a:r>
              <a:rPr lang="en-US" sz="1836" dirty="0">
                <a:latin typeface="Segoe UI"/>
              </a:rPr>
              <a:t>What is the user allowed to do on the embedded report</a:t>
            </a:r>
          </a:p>
        </p:txBody>
      </p:sp>
    </p:spTree>
    <p:extLst>
      <p:ext uri="{BB962C8B-B14F-4D97-AF65-F5344CB8AC3E}">
        <p14:creationId xmlns:p14="http://schemas.microsoft.com/office/powerpoint/2010/main" val="3657024883"/>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73DD3-99D4-498C-A228-D525EF341BDA}"/>
              </a:ext>
            </a:extLst>
          </p:cNvPr>
          <p:cNvPicPr>
            <a:picLocks noChangeAspect="1"/>
          </p:cNvPicPr>
          <p:nvPr/>
        </p:nvPicPr>
        <p:blipFill rotWithShape="1">
          <a:blip r:embed="rId3"/>
          <a:srcRect l="59604" t="67680"/>
          <a:stretch/>
        </p:blipFill>
        <p:spPr>
          <a:xfrm>
            <a:off x="6980130" y="4716290"/>
            <a:ext cx="3204707" cy="2228533"/>
          </a:xfrm>
          <a:prstGeom prst="rect">
            <a:avLst/>
          </a:prstGeom>
        </p:spPr>
      </p:pic>
      <p:pic>
        <p:nvPicPr>
          <p:cNvPr id="2" name="Picture 1">
            <a:extLst>
              <a:ext uri="{FF2B5EF4-FFF2-40B4-BE49-F238E27FC236}">
                <a16:creationId xmlns:a16="http://schemas.microsoft.com/office/drawing/2014/main" id="{A3AB60A1-72D9-42D4-AF0D-951055DC66A5}"/>
              </a:ext>
            </a:extLst>
          </p:cNvPr>
          <p:cNvPicPr>
            <a:picLocks noChangeAspect="1"/>
          </p:cNvPicPr>
          <p:nvPr/>
        </p:nvPicPr>
        <p:blipFill rotWithShape="1">
          <a:blip r:embed="rId3"/>
          <a:srcRect t="14641" r="25030" b="53315"/>
          <a:stretch/>
        </p:blipFill>
        <p:spPr>
          <a:xfrm>
            <a:off x="2251637" y="1059208"/>
            <a:ext cx="5947520" cy="2209487"/>
          </a:xfrm>
          <a:prstGeom prst="rect">
            <a:avLst/>
          </a:prstGeom>
        </p:spPr>
      </p:pic>
      <p:sp>
        <p:nvSpPr>
          <p:cNvPr id="3" name="TextBox 2">
            <a:extLst>
              <a:ext uri="{FF2B5EF4-FFF2-40B4-BE49-F238E27FC236}">
                <a16:creationId xmlns:a16="http://schemas.microsoft.com/office/drawing/2014/main" id="{EFF67DA2-DB2D-4389-A03B-64C2737130C6}"/>
              </a:ext>
            </a:extLst>
          </p:cNvPr>
          <p:cNvSpPr txBox="1"/>
          <p:nvPr/>
        </p:nvSpPr>
        <p:spPr>
          <a:xfrm>
            <a:off x="199291" y="49702"/>
            <a:ext cx="7695109" cy="860319"/>
          </a:xfrm>
          <a:prstGeom prst="rect">
            <a:avLst/>
          </a:prstGeom>
          <a:noFill/>
        </p:spPr>
        <p:txBody>
          <a:bodyPr wrap="square" lIns="182854" tIns="146283" rIns="182854" bIns="146283" rtlCol="0">
            <a:spAutoFit/>
          </a:bodyPr>
          <a:lstStyle/>
          <a:p>
            <a:pPr>
              <a:lnSpc>
                <a:spcPct val="90000"/>
              </a:lnSpc>
              <a:spcAft>
                <a:spcPts val="600"/>
              </a:spcAft>
            </a:pPr>
            <a:r>
              <a:rPr lang="en-US" sz="3999" dirty="0">
                <a:gradFill>
                  <a:gsLst>
                    <a:gs pos="2917">
                      <a:schemeClr val="tx1"/>
                    </a:gs>
                    <a:gs pos="30000">
                      <a:schemeClr val="tx1"/>
                    </a:gs>
                  </a:gsLst>
                  <a:lin ang="5400000" scaled="0"/>
                </a:gradFill>
              </a:rPr>
              <a:t>Token Authentication Explained</a:t>
            </a:r>
          </a:p>
        </p:txBody>
      </p:sp>
      <p:sp>
        <p:nvSpPr>
          <p:cNvPr id="13" name="Rectangle 12">
            <a:extLst>
              <a:ext uri="{FF2B5EF4-FFF2-40B4-BE49-F238E27FC236}">
                <a16:creationId xmlns:a16="http://schemas.microsoft.com/office/drawing/2014/main" id="{60EF3D8D-D9E8-4981-A4BD-ABF7A4822B76}"/>
              </a:ext>
            </a:extLst>
          </p:cNvPr>
          <p:cNvSpPr/>
          <p:nvPr/>
        </p:nvSpPr>
        <p:spPr bwMode="auto">
          <a:xfrm>
            <a:off x="4465887" y="2811560"/>
            <a:ext cx="3885648" cy="533324"/>
          </a:xfrm>
          <a:prstGeom prst="rect">
            <a:avLst/>
          </a:prstGeom>
          <a:solidFill>
            <a:schemeClr val="bg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4" name="Picture 13">
            <a:extLst>
              <a:ext uri="{FF2B5EF4-FFF2-40B4-BE49-F238E27FC236}">
                <a16:creationId xmlns:a16="http://schemas.microsoft.com/office/drawing/2014/main" id="{EF5276B5-FB9F-4440-A611-A30343CFE3B7}"/>
              </a:ext>
            </a:extLst>
          </p:cNvPr>
          <p:cNvPicPr>
            <a:picLocks noChangeAspect="1"/>
          </p:cNvPicPr>
          <p:nvPr/>
        </p:nvPicPr>
        <p:blipFill rotWithShape="1">
          <a:blip r:embed="rId3"/>
          <a:srcRect l="74010" b="52210"/>
          <a:stretch/>
        </p:blipFill>
        <p:spPr>
          <a:xfrm>
            <a:off x="8122967" y="49702"/>
            <a:ext cx="2061869" cy="3295182"/>
          </a:xfrm>
          <a:prstGeom prst="rect">
            <a:avLst/>
          </a:prstGeom>
        </p:spPr>
      </p:pic>
      <p:pic>
        <p:nvPicPr>
          <p:cNvPr id="15" name="Picture 14">
            <a:extLst>
              <a:ext uri="{FF2B5EF4-FFF2-40B4-BE49-F238E27FC236}">
                <a16:creationId xmlns:a16="http://schemas.microsoft.com/office/drawing/2014/main" id="{CB2FF853-AB64-46FA-8EAB-CAD8A6C68F34}"/>
              </a:ext>
            </a:extLst>
          </p:cNvPr>
          <p:cNvPicPr>
            <a:picLocks noChangeAspect="1"/>
          </p:cNvPicPr>
          <p:nvPr/>
        </p:nvPicPr>
        <p:blipFill rotWithShape="1">
          <a:blip r:embed="rId3"/>
          <a:srcRect l="41357" t="40055" r="34633" b="32320"/>
          <a:stretch/>
        </p:blipFill>
        <p:spPr>
          <a:xfrm>
            <a:off x="5532534" y="2811559"/>
            <a:ext cx="1904730" cy="1904730"/>
          </a:xfrm>
          <a:prstGeom prst="rect">
            <a:avLst/>
          </a:prstGeom>
        </p:spPr>
      </p:pic>
      <p:pic>
        <p:nvPicPr>
          <p:cNvPr id="16" name="Picture 15">
            <a:extLst>
              <a:ext uri="{FF2B5EF4-FFF2-40B4-BE49-F238E27FC236}">
                <a16:creationId xmlns:a16="http://schemas.microsoft.com/office/drawing/2014/main" id="{1E0F74BB-719E-4ACC-8E1E-37F02373E14E}"/>
              </a:ext>
            </a:extLst>
          </p:cNvPr>
          <p:cNvPicPr>
            <a:picLocks noChangeAspect="1"/>
          </p:cNvPicPr>
          <p:nvPr/>
        </p:nvPicPr>
        <p:blipFill rotWithShape="1">
          <a:blip r:embed="rId3"/>
          <a:srcRect l="66327" t="40055" b="32320"/>
          <a:stretch/>
        </p:blipFill>
        <p:spPr>
          <a:xfrm>
            <a:off x="7513454" y="2811559"/>
            <a:ext cx="2671383" cy="1904730"/>
          </a:xfrm>
          <a:prstGeom prst="rect">
            <a:avLst/>
          </a:prstGeom>
        </p:spPr>
      </p:pic>
      <p:pic>
        <p:nvPicPr>
          <p:cNvPr id="17" name="Picture 16">
            <a:extLst>
              <a:ext uri="{FF2B5EF4-FFF2-40B4-BE49-F238E27FC236}">
                <a16:creationId xmlns:a16="http://schemas.microsoft.com/office/drawing/2014/main" id="{5FE51739-3020-4F5C-A27F-9E517DA0A868}"/>
              </a:ext>
            </a:extLst>
          </p:cNvPr>
          <p:cNvPicPr>
            <a:picLocks noChangeAspect="1"/>
          </p:cNvPicPr>
          <p:nvPr/>
        </p:nvPicPr>
        <p:blipFill rotWithShape="1">
          <a:blip r:embed="rId3"/>
          <a:srcRect l="21188" t="38950" r="40396" b="30111"/>
          <a:stretch/>
        </p:blipFill>
        <p:spPr>
          <a:xfrm>
            <a:off x="3932562" y="2735370"/>
            <a:ext cx="3047568" cy="2133297"/>
          </a:xfrm>
          <a:prstGeom prst="rect">
            <a:avLst/>
          </a:prstGeom>
        </p:spPr>
      </p:pic>
      <p:pic>
        <p:nvPicPr>
          <p:cNvPr id="18" name="Picture 17">
            <a:extLst>
              <a:ext uri="{FF2B5EF4-FFF2-40B4-BE49-F238E27FC236}">
                <a16:creationId xmlns:a16="http://schemas.microsoft.com/office/drawing/2014/main" id="{EF39FE6D-13D2-4187-B49B-B2EF94ABE5EE}"/>
              </a:ext>
            </a:extLst>
          </p:cNvPr>
          <p:cNvPicPr>
            <a:picLocks noChangeAspect="1"/>
          </p:cNvPicPr>
          <p:nvPr/>
        </p:nvPicPr>
        <p:blipFill rotWithShape="1">
          <a:blip r:embed="rId3"/>
          <a:srcRect l="36555" t="14641" r="40396" b="23481"/>
          <a:stretch/>
        </p:blipFill>
        <p:spPr>
          <a:xfrm>
            <a:off x="5151588" y="1059208"/>
            <a:ext cx="1828541" cy="4266595"/>
          </a:xfrm>
          <a:prstGeom prst="rect">
            <a:avLst/>
          </a:prstGeom>
        </p:spPr>
      </p:pic>
      <p:pic>
        <p:nvPicPr>
          <p:cNvPr id="19" name="Picture 18">
            <a:extLst>
              <a:ext uri="{FF2B5EF4-FFF2-40B4-BE49-F238E27FC236}">
                <a16:creationId xmlns:a16="http://schemas.microsoft.com/office/drawing/2014/main" id="{35841B6F-8312-4277-BB1F-1D6F63E500E5}"/>
              </a:ext>
            </a:extLst>
          </p:cNvPr>
          <p:cNvPicPr>
            <a:picLocks noChangeAspect="1"/>
          </p:cNvPicPr>
          <p:nvPr/>
        </p:nvPicPr>
        <p:blipFill rotWithShape="1">
          <a:blip r:embed="rId3"/>
          <a:srcRect t="63260" r="40396"/>
          <a:stretch/>
        </p:blipFill>
        <p:spPr>
          <a:xfrm>
            <a:off x="2251636" y="4411532"/>
            <a:ext cx="4728493" cy="2533291"/>
          </a:xfrm>
          <a:prstGeom prst="rect">
            <a:avLst/>
          </a:prstGeom>
        </p:spPr>
      </p:pic>
    </p:spTree>
    <p:extLst>
      <p:ext uri="{BB962C8B-B14F-4D97-AF65-F5344CB8AC3E}">
        <p14:creationId xmlns:p14="http://schemas.microsoft.com/office/powerpoint/2010/main" val="412239761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764" y="495"/>
            <a:ext cx="12432948" cy="1601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66235" tIns="186494" rIns="372988" rtlCol="0" anchor="t"/>
          <a:lstStyle/>
          <a:p>
            <a:pPr defTabSz="932418"/>
            <a:r>
              <a:rPr lang="en-AU" sz="4800" spc="-102" dirty="0">
                <a:ln w="3175">
                  <a:noFill/>
                </a:ln>
                <a:gradFill>
                  <a:gsLst>
                    <a:gs pos="1250">
                      <a:schemeClr val="tx1"/>
                    </a:gs>
                    <a:gs pos="100000">
                      <a:schemeClr val="tx1"/>
                    </a:gs>
                  </a:gsLst>
                  <a:lin ang="5400000" scaled="0"/>
                </a:gradFill>
                <a:latin typeface="+mj-lt"/>
                <a:cs typeface="Segoe UI" pitchFamily="34" charset="0"/>
              </a:rPr>
              <a:t>Row-level security</a:t>
            </a:r>
          </a:p>
        </p:txBody>
      </p:sp>
      <p:grpSp>
        <p:nvGrpSpPr>
          <p:cNvPr id="33" name="Group 32"/>
          <p:cNvGrpSpPr/>
          <p:nvPr/>
        </p:nvGrpSpPr>
        <p:grpSpPr>
          <a:xfrm>
            <a:off x="487141" y="4902491"/>
            <a:ext cx="11638627" cy="859621"/>
            <a:chOff x="471488" y="4248430"/>
            <a:chExt cx="11413073" cy="842962"/>
          </a:xfrm>
        </p:grpSpPr>
        <p:sp>
          <p:nvSpPr>
            <p:cNvPr id="34" name="Rectangle 33"/>
            <p:cNvSpPr/>
            <p:nvPr/>
          </p:nvSpPr>
          <p:spPr>
            <a:xfrm>
              <a:off x="471488" y="4248430"/>
              <a:ext cx="11413073" cy="8429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AU" sz="1836" dirty="0">
                <a:solidFill>
                  <a:srgbClr val="FFFFFF"/>
                </a:solidFill>
                <a:latin typeface="Segoe UI"/>
              </a:endParaRPr>
            </a:p>
          </p:txBody>
        </p:sp>
        <p:sp>
          <p:nvSpPr>
            <p:cNvPr id="36" name="TextBox 35"/>
            <p:cNvSpPr txBox="1"/>
            <p:nvPr/>
          </p:nvSpPr>
          <p:spPr>
            <a:xfrm>
              <a:off x="597903" y="4398883"/>
              <a:ext cx="559095" cy="251195"/>
            </a:xfrm>
            <a:prstGeom prst="rect">
              <a:avLst/>
            </a:prstGeom>
            <a:noFill/>
          </p:spPr>
          <p:txBody>
            <a:bodyPr wrap="square" lIns="0" tIns="0" rIns="0" bIns="0" rtlCol="0">
              <a:spAutoFit/>
            </a:bodyPr>
            <a:lstStyle/>
            <a:p>
              <a:pPr defTabSz="932418"/>
              <a:r>
                <a:rPr lang="en-AU" sz="1632" b="1" dirty="0">
                  <a:solidFill>
                    <a:prstClr val="black"/>
                  </a:solidFill>
                  <a:latin typeface="Segoe UI"/>
                </a:rPr>
                <a:t>Ex. 2</a:t>
              </a:r>
            </a:p>
          </p:txBody>
        </p:sp>
      </p:grpSp>
      <p:grpSp>
        <p:nvGrpSpPr>
          <p:cNvPr id="37" name="Group 36"/>
          <p:cNvGrpSpPr/>
          <p:nvPr/>
        </p:nvGrpSpPr>
        <p:grpSpPr>
          <a:xfrm>
            <a:off x="482570" y="3828324"/>
            <a:ext cx="11638627" cy="859621"/>
            <a:chOff x="471488" y="4248430"/>
            <a:chExt cx="11413073" cy="842962"/>
          </a:xfrm>
        </p:grpSpPr>
        <p:sp>
          <p:nvSpPr>
            <p:cNvPr id="38" name="Rectangle 37"/>
            <p:cNvSpPr/>
            <p:nvPr/>
          </p:nvSpPr>
          <p:spPr>
            <a:xfrm>
              <a:off x="471488" y="4248430"/>
              <a:ext cx="11413073" cy="8429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AU" sz="1836" dirty="0">
                <a:solidFill>
                  <a:srgbClr val="FFFFFF"/>
                </a:solidFill>
                <a:latin typeface="Segoe UI"/>
              </a:endParaRPr>
            </a:p>
          </p:txBody>
        </p:sp>
        <p:sp>
          <p:nvSpPr>
            <p:cNvPr id="39" name="TextBox 38"/>
            <p:cNvSpPr txBox="1"/>
            <p:nvPr/>
          </p:nvSpPr>
          <p:spPr>
            <a:xfrm>
              <a:off x="597903" y="4398883"/>
              <a:ext cx="559095" cy="251195"/>
            </a:xfrm>
            <a:prstGeom prst="rect">
              <a:avLst/>
            </a:prstGeom>
            <a:noFill/>
          </p:spPr>
          <p:txBody>
            <a:bodyPr wrap="square" lIns="0" tIns="0" rIns="0" bIns="0" rtlCol="0">
              <a:spAutoFit/>
            </a:bodyPr>
            <a:lstStyle/>
            <a:p>
              <a:pPr defTabSz="932418"/>
              <a:r>
                <a:rPr lang="en-AU" sz="1632" b="1" dirty="0">
                  <a:solidFill>
                    <a:prstClr val="black"/>
                  </a:solidFill>
                  <a:latin typeface="Segoe UI"/>
                </a:rPr>
                <a:t>Ex.1</a:t>
              </a:r>
            </a:p>
          </p:txBody>
        </p:sp>
      </p:grpSp>
      <p:sp>
        <p:nvSpPr>
          <p:cNvPr id="40" name="Rectangle 39"/>
          <p:cNvSpPr/>
          <p:nvPr/>
        </p:nvSpPr>
        <p:spPr>
          <a:xfrm>
            <a:off x="1280526" y="1592262"/>
            <a:ext cx="2123961" cy="1139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192"/>
            <a:r>
              <a:rPr lang="en-US" sz="2448" kern="0" dirty="0">
                <a:solidFill>
                  <a:srgbClr val="FFFFFF"/>
                </a:solidFill>
                <a:latin typeface="Segoe UI"/>
              </a:rPr>
              <a:t>Report</a:t>
            </a:r>
          </a:p>
        </p:txBody>
      </p:sp>
      <p:sp>
        <p:nvSpPr>
          <p:cNvPr id="41" name="Rectangle 40"/>
          <p:cNvSpPr/>
          <p:nvPr/>
        </p:nvSpPr>
        <p:spPr>
          <a:xfrm>
            <a:off x="4701942" y="1592263"/>
            <a:ext cx="2123961" cy="1172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192"/>
            <a:r>
              <a:rPr lang="en-US" sz="2448" kern="0" dirty="0">
                <a:solidFill>
                  <a:srgbClr val="FFFFFF"/>
                </a:solidFill>
                <a:latin typeface="Segoe UI"/>
              </a:rPr>
              <a:t>Token</a:t>
            </a:r>
          </a:p>
        </p:txBody>
      </p:sp>
      <p:sp>
        <p:nvSpPr>
          <p:cNvPr id="48" name="Rectangle 47"/>
          <p:cNvSpPr/>
          <p:nvPr/>
        </p:nvSpPr>
        <p:spPr>
          <a:xfrm>
            <a:off x="8024456" y="1592262"/>
            <a:ext cx="2123961" cy="1252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192"/>
            <a:r>
              <a:rPr lang="en-US" sz="2448" kern="0" dirty="0">
                <a:solidFill>
                  <a:srgbClr val="FFFFFF"/>
                </a:solidFill>
                <a:latin typeface="Segoe UI"/>
              </a:rPr>
              <a:t>Query + Predicate</a:t>
            </a:r>
          </a:p>
        </p:txBody>
      </p:sp>
      <p:sp>
        <p:nvSpPr>
          <p:cNvPr id="49" name="TextBox 48"/>
          <p:cNvSpPr txBox="1"/>
          <p:nvPr/>
        </p:nvSpPr>
        <p:spPr>
          <a:xfrm>
            <a:off x="3687054" y="1611098"/>
            <a:ext cx="748804" cy="1033251"/>
          </a:xfrm>
          <a:prstGeom prst="rect">
            <a:avLst/>
          </a:prstGeom>
          <a:noFill/>
        </p:spPr>
        <p:txBody>
          <a:bodyPr wrap="square" rtlCol="0">
            <a:spAutoFit/>
          </a:bodyPr>
          <a:lstStyle/>
          <a:p>
            <a:pPr defTabSz="1243192"/>
            <a:r>
              <a:rPr lang="en-US" sz="5983" kern="0" dirty="0">
                <a:solidFill>
                  <a:sysClr val="windowText" lastClr="000000"/>
                </a:solidFill>
                <a:latin typeface="Segoe UI"/>
              </a:rPr>
              <a:t>+</a:t>
            </a:r>
            <a:endParaRPr lang="en-US" sz="2448" kern="0" dirty="0">
              <a:solidFill>
                <a:sysClr val="windowText" lastClr="000000"/>
              </a:solidFill>
              <a:latin typeface="Segoe UI"/>
            </a:endParaRPr>
          </a:p>
        </p:txBody>
      </p:sp>
      <p:sp>
        <p:nvSpPr>
          <p:cNvPr id="50" name="TextBox 49"/>
          <p:cNvSpPr txBox="1"/>
          <p:nvPr/>
        </p:nvSpPr>
        <p:spPr>
          <a:xfrm>
            <a:off x="7050778" y="1643715"/>
            <a:ext cx="748804" cy="1033251"/>
          </a:xfrm>
          <a:prstGeom prst="rect">
            <a:avLst/>
          </a:prstGeom>
          <a:noFill/>
        </p:spPr>
        <p:txBody>
          <a:bodyPr wrap="square" rtlCol="0">
            <a:spAutoFit/>
          </a:bodyPr>
          <a:lstStyle/>
          <a:p>
            <a:pPr defTabSz="1243192"/>
            <a:r>
              <a:rPr lang="en-US" sz="5983" kern="0" dirty="0">
                <a:solidFill>
                  <a:sysClr val="windowText" lastClr="000000"/>
                </a:solidFill>
                <a:latin typeface="Segoe UI"/>
              </a:rPr>
              <a:t>=</a:t>
            </a:r>
            <a:endParaRPr lang="en-US" sz="2448" kern="0" dirty="0">
              <a:solidFill>
                <a:sysClr val="windowText" lastClr="000000"/>
              </a:solidFill>
              <a:latin typeface="Segoe UI"/>
            </a:endParaRPr>
          </a:p>
        </p:txBody>
      </p:sp>
      <p:sp>
        <p:nvSpPr>
          <p:cNvPr id="51" name="TextBox 50"/>
          <p:cNvSpPr txBox="1"/>
          <p:nvPr/>
        </p:nvSpPr>
        <p:spPr>
          <a:xfrm>
            <a:off x="1181629" y="3033672"/>
            <a:ext cx="3520313" cy="2853502"/>
          </a:xfrm>
          <a:prstGeom prst="rect">
            <a:avLst/>
          </a:prstGeom>
          <a:noFill/>
        </p:spPr>
        <p:txBody>
          <a:bodyPr wrap="square" lIns="93247" tIns="93247" rIns="93247" bIns="93247" rtlCol="0">
            <a:spAutoFit/>
          </a:bodyPr>
          <a:lstStyle>
            <a:defPPr>
              <a:defRPr lang="en-US"/>
            </a:defPPr>
            <a:lvl1pPr marR="0" lvl="0" indent="0" defTabSz="896386" fontAlgn="auto">
              <a:lnSpc>
                <a:spcPct val="90000"/>
              </a:lnSpc>
              <a:spcBef>
                <a:spcPts val="0"/>
              </a:spcBef>
              <a:spcAft>
                <a:spcPts val="588"/>
              </a:spcAft>
              <a:buClrTx/>
              <a:buSzTx/>
              <a:buFontTx/>
              <a:buNone/>
              <a:tabLst/>
              <a:defRPr kumimoji="0" sz="1100" b="0" i="0" u="none" strike="noStrike" kern="0" cap="none" spc="0" normalizeH="0" baseline="0">
                <a:ln>
                  <a:noFill/>
                </a:ln>
                <a:solidFill>
                  <a:srgbClr val="002050"/>
                </a:solidFill>
                <a:effectLst/>
                <a:uLnTx/>
                <a:uFillTx/>
                <a:latin typeface="Segoe UI Semibold" panose="020B0702040204020203" pitchFamily="34" charset="0"/>
                <a:cs typeface="Segoe UI Semibold" panose="020B0702040204020203" pitchFamily="34" charset="0"/>
              </a:defRPr>
            </a:lvl1pPr>
          </a:lstStyle>
          <a:p>
            <a:pPr defTabSz="914049"/>
            <a:r>
              <a:rPr lang="en-US" sz="1428" dirty="0"/>
              <a:t>Defines Roles</a:t>
            </a:r>
          </a:p>
          <a:p>
            <a:pPr defTabSz="914049"/>
            <a:r>
              <a:rPr lang="en-US" sz="1428" dirty="0"/>
              <a:t>Roles define predicates</a:t>
            </a:r>
          </a:p>
          <a:p>
            <a:pPr defTabSz="914049"/>
            <a:endParaRPr lang="en-US" sz="1122" dirty="0"/>
          </a:p>
          <a:p>
            <a:pPr defTabSz="914049">
              <a:spcBef>
                <a:spcPts val="612"/>
              </a:spcBef>
            </a:pPr>
            <a:r>
              <a:rPr lang="en-US" sz="1122" dirty="0"/>
              <a:t>Role: Company</a:t>
            </a:r>
          </a:p>
          <a:p>
            <a:pPr defTabSz="914049">
              <a:spcAft>
                <a:spcPts val="1224"/>
              </a:spcAft>
            </a:pPr>
            <a:r>
              <a:rPr lang="en-US" sz="1122" dirty="0"/>
              <a:t>Predicate:  [Company] = “</a:t>
            </a:r>
            <a:r>
              <a:rPr lang="en-US" sz="1122" dirty="0" err="1"/>
              <a:t>Fabrikam</a:t>
            </a:r>
            <a:r>
              <a:rPr lang="en-US" sz="1122" dirty="0"/>
              <a:t>”</a:t>
            </a:r>
          </a:p>
          <a:p>
            <a:pPr defTabSz="914049"/>
            <a:endParaRPr lang="en-US" sz="1122" dirty="0"/>
          </a:p>
          <a:p>
            <a:pPr defTabSz="914049"/>
            <a:endParaRPr lang="en-US" sz="1122" dirty="0"/>
          </a:p>
          <a:p>
            <a:pPr defTabSz="914049">
              <a:spcBef>
                <a:spcPts val="1020"/>
              </a:spcBef>
            </a:pPr>
            <a:r>
              <a:rPr lang="en-US" sz="1122" dirty="0"/>
              <a:t>Role: Company</a:t>
            </a:r>
          </a:p>
          <a:p>
            <a:pPr defTabSz="914049"/>
            <a:r>
              <a:rPr lang="en-US" sz="1122" dirty="0"/>
              <a:t>Predicate:  [Company] = USERNAME()</a:t>
            </a:r>
          </a:p>
          <a:p>
            <a:pPr defTabSz="914049"/>
            <a:endParaRPr lang="en-US" sz="1122" dirty="0"/>
          </a:p>
        </p:txBody>
      </p:sp>
      <p:sp>
        <p:nvSpPr>
          <p:cNvPr id="52" name="TextBox 51"/>
          <p:cNvSpPr txBox="1"/>
          <p:nvPr/>
        </p:nvSpPr>
        <p:spPr>
          <a:xfrm>
            <a:off x="4701942" y="3033672"/>
            <a:ext cx="2785639" cy="2829290"/>
          </a:xfrm>
          <a:prstGeom prst="rect">
            <a:avLst/>
          </a:prstGeom>
          <a:noFill/>
        </p:spPr>
        <p:txBody>
          <a:bodyPr wrap="square" lIns="93247" tIns="93247" rIns="93247" bIns="93247" rtlCol="0">
            <a:spAutoFit/>
          </a:bodyPr>
          <a:lstStyle>
            <a:defPPr>
              <a:defRPr lang="en-US"/>
            </a:defPPr>
            <a:lvl1pPr marR="0" lvl="0" indent="0" defTabSz="896386" fontAlgn="auto">
              <a:lnSpc>
                <a:spcPct val="90000"/>
              </a:lnSpc>
              <a:spcBef>
                <a:spcPts val="0"/>
              </a:spcBef>
              <a:spcAft>
                <a:spcPts val="588"/>
              </a:spcAft>
              <a:buClrTx/>
              <a:buSzTx/>
              <a:buFontTx/>
              <a:buNone/>
              <a:tabLst/>
              <a:defRPr kumimoji="0" sz="1100" b="0" i="0" u="none" strike="noStrike" kern="0" cap="none" spc="0" normalizeH="0" baseline="0">
                <a:ln>
                  <a:noFill/>
                </a:ln>
                <a:solidFill>
                  <a:srgbClr val="002050"/>
                </a:solidFill>
                <a:effectLst/>
                <a:uLnTx/>
                <a:uFillTx/>
                <a:latin typeface="Segoe UI Semibold" panose="020B0702040204020203" pitchFamily="34" charset="0"/>
                <a:cs typeface="Segoe UI Semibold" panose="020B0702040204020203" pitchFamily="34" charset="0"/>
              </a:defRPr>
            </a:lvl1pPr>
          </a:lstStyle>
          <a:p>
            <a:pPr defTabSz="914049"/>
            <a:r>
              <a:rPr lang="en-US" sz="1428" dirty="0"/>
              <a:t>Asserts Role Membership</a:t>
            </a:r>
          </a:p>
          <a:p>
            <a:pPr defTabSz="914049">
              <a:spcAft>
                <a:spcPts val="0"/>
              </a:spcAft>
            </a:pPr>
            <a:r>
              <a:rPr lang="en-US" sz="1428" dirty="0"/>
              <a:t>Asserts Identity</a:t>
            </a:r>
          </a:p>
          <a:p>
            <a:pPr defTabSz="914049"/>
            <a:endParaRPr lang="en-US" sz="1122" dirty="0"/>
          </a:p>
          <a:p>
            <a:pPr defTabSz="914049"/>
            <a:br>
              <a:rPr lang="en-US" sz="1122" dirty="0"/>
            </a:br>
            <a:endParaRPr lang="en-US" sz="1122" dirty="0"/>
          </a:p>
          <a:p>
            <a:pPr defTabSz="914049"/>
            <a:r>
              <a:rPr lang="en-US" sz="1122" dirty="0"/>
              <a:t>roles: “</a:t>
            </a:r>
            <a:r>
              <a:rPr lang="en-US" sz="1122" dirty="0" err="1"/>
              <a:t>Fabrikam</a:t>
            </a:r>
            <a:r>
              <a:rPr lang="en-US" sz="1122" dirty="0"/>
              <a:t>”</a:t>
            </a:r>
          </a:p>
          <a:p>
            <a:pPr defTabSz="914049"/>
            <a:endParaRPr lang="en-US" sz="1122" dirty="0"/>
          </a:p>
          <a:p>
            <a:pPr defTabSz="914049"/>
            <a:endParaRPr lang="en-US" sz="1122" dirty="0"/>
          </a:p>
          <a:p>
            <a:pPr defTabSz="914049">
              <a:spcBef>
                <a:spcPts val="1428"/>
              </a:spcBef>
            </a:pPr>
            <a:r>
              <a:rPr lang="en-US" sz="1122" dirty="0"/>
              <a:t>roles: “Company”</a:t>
            </a:r>
          </a:p>
          <a:p>
            <a:pPr defTabSz="914049"/>
            <a:r>
              <a:rPr lang="en-US" sz="1122" dirty="0"/>
              <a:t>username:  “Fabrikam”</a:t>
            </a:r>
          </a:p>
          <a:p>
            <a:pPr defTabSz="914049"/>
            <a:endParaRPr lang="en-US" sz="1122" dirty="0"/>
          </a:p>
        </p:txBody>
      </p:sp>
      <p:sp>
        <p:nvSpPr>
          <p:cNvPr id="53" name="TextBox 52"/>
          <p:cNvSpPr txBox="1"/>
          <p:nvPr/>
        </p:nvSpPr>
        <p:spPr>
          <a:xfrm>
            <a:off x="7960880" y="3007997"/>
            <a:ext cx="4160317" cy="2796484"/>
          </a:xfrm>
          <a:prstGeom prst="rect">
            <a:avLst/>
          </a:prstGeom>
          <a:noFill/>
        </p:spPr>
        <p:txBody>
          <a:bodyPr wrap="square" lIns="93247" tIns="93247" rIns="93247" bIns="93247" rtlCol="0">
            <a:spAutoFit/>
          </a:bodyPr>
          <a:lstStyle>
            <a:defPPr>
              <a:defRPr lang="en-US"/>
            </a:defPPr>
            <a:lvl1pPr marR="0" lvl="0" indent="0" defTabSz="896386" fontAlgn="auto">
              <a:lnSpc>
                <a:spcPct val="90000"/>
              </a:lnSpc>
              <a:spcBef>
                <a:spcPts val="0"/>
              </a:spcBef>
              <a:spcAft>
                <a:spcPts val="588"/>
              </a:spcAft>
              <a:buClrTx/>
              <a:buSzTx/>
              <a:buFontTx/>
              <a:buNone/>
              <a:tabLst/>
              <a:defRPr kumimoji="0" sz="1100" b="0" i="0" u="none" strike="noStrike" kern="0" cap="none" spc="0" normalizeH="0" baseline="0">
                <a:ln>
                  <a:noFill/>
                </a:ln>
                <a:solidFill>
                  <a:srgbClr val="002050"/>
                </a:solidFill>
                <a:effectLst/>
                <a:uLnTx/>
                <a:uFillTx/>
                <a:latin typeface="Segoe UI Semibold" panose="020B0702040204020203" pitchFamily="34" charset="0"/>
                <a:cs typeface="Segoe UI Semibold" panose="020B0702040204020203" pitchFamily="34" charset="0"/>
              </a:defRPr>
            </a:lvl1pPr>
          </a:lstStyle>
          <a:p>
            <a:pPr defTabSz="914049"/>
            <a:r>
              <a:rPr lang="en-US" sz="1428" dirty="0"/>
              <a:t>Query</a:t>
            </a:r>
            <a:r>
              <a:rPr lang="en-US" sz="1122" dirty="0"/>
              <a:t> </a:t>
            </a:r>
            <a:r>
              <a:rPr lang="en-US" sz="1428" dirty="0"/>
              <a:t>executes with correct scope</a:t>
            </a:r>
          </a:p>
          <a:p>
            <a:pPr defTabSz="914049"/>
            <a:endParaRPr lang="en-US" sz="1122" dirty="0"/>
          </a:p>
          <a:p>
            <a:pPr defTabSz="914049"/>
            <a:endParaRPr lang="en-US" sz="1122" dirty="0"/>
          </a:p>
          <a:p>
            <a:pPr defTabSz="914049"/>
            <a:endParaRPr lang="en-US" sz="1122" dirty="0"/>
          </a:p>
          <a:p>
            <a:pPr defTabSz="914049"/>
            <a:br>
              <a:rPr lang="en-US" sz="1122" dirty="0"/>
            </a:br>
            <a:r>
              <a:rPr lang="en-US" sz="1122" dirty="0"/>
              <a:t>Select * FROM [Sales] WHERE [Company] = “Fabrikam”</a:t>
            </a:r>
          </a:p>
          <a:p>
            <a:pPr defTabSz="914049"/>
            <a:endParaRPr lang="en-US" sz="1122" dirty="0"/>
          </a:p>
          <a:p>
            <a:pPr defTabSz="914049"/>
            <a:endParaRPr lang="en-US" sz="1122" dirty="0"/>
          </a:p>
          <a:p>
            <a:pPr defTabSz="914049"/>
            <a:endParaRPr lang="en-US" sz="1122" dirty="0"/>
          </a:p>
          <a:p>
            <a:pPr defTabSz="914049"/>
            <a:br>
              <a:rPr lang="en-US" sz="1122" dirty="0"/>
            </a:br>
            <a:r>
              <a:rPr lang="en-US" sz="1122" dirty="0"/>
              <a:t>SELECT * FROM [Sales] WHERE [Company] = “Fabrikam”</a:t>
            </a:r>
          </a:p>
          <a:p>
            <a:pPr defTabSz="914049"/>
            <a:endParaRPr lang="en-US" sz="1122" dirty="0"/>
          </a:p>
        </p:txBody>
      </p:sp>
      <p:sp>
        <p:nvSpPr>
          <p:cNvPr id="2" name="TextBox 1">
            <a:extLst>
              <a:ext uri="{FF2B5EF4-FFF2-40B4-BE49-F238E27FC236}">
                <a16:creationId xmlns:a16="http://schemas.microsoft.com/office/drawing/2014/main" id="{006ED477-738C-4866-9C72-B07C9AFB14D3}"/>
              </a:ext>
            </a:extLst>
          </p:cNvPr>
          <p:cNvSpPr txBox="1"/>
          <p:nvPr/>
        </p:nvSpPr>
        <p:spPr>
          <a:xfrm>
            <a:off x="869486" y="4777428"/>
            <a:ext cx="474074"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a:t>
            </a:r>
          </a:p>
        </p:txBody>
      </p:sp>
      <p:sp>
        <p:nvSpPr>
          <p:cNvPr id="3" name="TextBox 2">
            <a:extLst>
              <a:ext uri="{FF2B5EF4-FFF2-40B4-BE49-F238E27FC236}">
                <a16:creationId xmlns:a16="http://schemas.microsoft.com/office/drawing/2014/main" id="{3EAB4D30-515E-4927-BB03-B4B33FE9AB85}"/>
              </a:ext>
            </a:extLst>
          </p:cNvPr>
          <p:cNvSpPr txBox="1"/>
          <p:nvPr/>
        </p:nvSpPr>
        <p:spPr>
          <a:xfrm>
            <a:off x="606913" y="5904961"/>
            <a:ext cx="8887460" cy="489295"/>
          </a:xfrm>
          <a:prstGeom prst="rect">
            <a:avLst/>
          </a:prstGeom>
          <a:noFill/>
        </p:spPr>
        <p:txBody>
          <a:bodyPr wrap="square" lIns="182854" tIns="146283" rIns="182854" bIns="146283" rtlCol="0">
            <a:spAutoFit/>
          </a:bodyPr>
          <a:lstStyle/>
          <a:p>
            <a:pPr>
              <a:lnSpc>
                <a:spcPct val="90000"/>
              </a:lnSpc>
              <a:spcAft>
                <a:spcPts val="600"/>
              </a:spcAft>
            </a:pPr>
            <a:r>
              <a:rPr lang="en-US" sz="1399" dirty="0">
                <a:gradFill>
                  <a:gsLst>
                    <a:gs pos="2917">
                      <a:schemeClr val="tx1"/>
                    </a:gs>
                    <a:gs pos="30000">
                      <a:schemeClr val="tx1"/>
                    </a:gs>
                  </a:gsLst>
                  <a:lin ang="5400000" scaled="0"/>
                </a:gradFill>
              </a:rPr>
              <a:t>* Dynamic RLS will be available only in August</a:t>
            </a:r>
          </a:p>
        </p:txBody>
      </p:sp>
    </p:spTree>
    <p:extLst>
      <p:ext uri="{BB962C8B-B14F-4D97-AF65-F5344CB8AC3E}">
        <p14:creationId xmlns:p14="http://schemas.microsoft.com/office/powerpoint/2010/main" val="1914464825"/>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1214828"/>
            <a:ext cx="11277599" cy="2179058"/>
          </a:xfrm>
        </p:spPr>
        <p:txBody>
          <a:bodyPr/>
          <a:lstStyle/>
          <a:p>
            <a:r>
              <a:rPr lang="en-US" dirty="0"/>
              <a:t>Demo</a:t>
            </a:r>
            <a:br>
              <a:rPr lang="en-US" dirty="0"/>
            </a:br>
            <a:r>
              <a:rPr lang="en-US" dirty="0"/>
              <a:t>Power BI Embedded Tutorial</a:t>
            </a:r>
          </a:p>
        </p:txBody>
      </p:sp>
      <p:sp>
        <p:nvSpPr>
          <p:cNvPr id="3" name="Text Placeholder 2"/>
          <p:cNvSpPr>
            <a:spLocks noGrp="1"/>
          </p:cNvSpPr>
          <p:nvPr>
            <p:ph type="body" sz="quarter" idx="12"/>
          </p:nvPr>
        </p:nvSpPr>
        <p:spPr>
          <a:xfrm>
            <a:off x="274638" y="4019803"/>
            <a:ext cx="11125199" cy="2068259"/>
          </a:xfrm>
        </p:spPr>
        <p:txBody>
          <a:bodyPr/>
          <a:lstStyle/>
          <a:p>
            <a:endParaRPr lang="en-US" dirty="0"/>
          </a:p>
          <a:p>
            <a:r>
              <a:rPr lang="en-US" dirty="0"/>
              <a:t>Microsoft Power BI – Report Embed Sample</a:t>
            </a:r>
          </a:p>
          <a:p>
            <a:r>
              <a:rPr lang="en-US" dirty="0"/>
              <a:t>https://github.com/Microsoft/PowerBI-Developer-Samples </a:t>
            </a:r>
          </a:p>
        </p:txBody>
      </p:sp>
    </p:spTree>
    <p:extLst>
      <p:ext uri="{BB962C8B-B14F-4D97-AF65-F5344CB8AC3E}">
        <p14:creationId xmlns:p14="http://schemas.microsoft.com/office/powerpoint/2010/main" val="1099946975"/>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21191" y="5147"/>
            <a:ext cx="12432948" cy="1286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66235" tIns="186494" rIns="466235" rtlCol="0" anchor="t"/>
          <a:lstStyle/>
          <a:p>
            <a:pPr defTabSz="932418"/>
            <a:r>
              <a:rPr lang="en-US" sz="5506"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The Power BI Embedded API surface</a:t>
            </a:r>
            <a:endParaRPr lang="en-US" sz="5506" dirty="0">
              <a:solidFill>
                <a:srgbClr val="002050"/>
              </a:solidFill>
              <a:latin typeface="Segoe UI Light" panose="020B0502040204020203" pitchFamily="34" charset="0"/>
              <a:cs typeface="Segoe UI Light" panose="020B0502040204020203" pitchFamily="34" charset="0"/>
            </a:endParaRPr>
          </a:p>
        </p:txBody>
      </p:sp>
      <p:sp>
        <p:nvSpPr>
          <p:cNvPr id="48" name="Rectangle 47"/>
          <p:cNvSpPr/>
          <p:nvPr/>
        </p:nvSpPr>
        <p:spPr>
          <a:xfrm>
            <a:off x="414710" y="2129541"/>
            <a:ext cx="4326022" cy="2570302"/>
          </a:xfrm>
          <a:prstGeom prst="rect">
            <a:avLst/>
          </a:prstGeom>
        </p:spPr>
        <p:txBody>
          <a:bodyPr vert="horz" lIns="93247" tIns="46623" rIns="93247" bIns="46623" rtlCol="0">
            <a:noAutofit/>
          </a:bodyPr>
          <a:lstStyle/>
          <a:p>
            <a:pPr marL="279725" indent="-279725" defTabSz="932418">
              <a:spcBef>
                <a:spcPts val="1836"/>
              </a:spcBef>
              <a:buClr>
                <a:srgbClr val="00BCF2"/>
              </a:buClr>
              <a:buFont typeface="Arial" panose="020B0604020202020204" pitchFamily="34" charset="0"/>
              <a:buChar char="•"/>
            </a:pPr>
            <a:r>
              <a:rPr lang="en-US" sz="2040" dirty="0">
                <a:solidFill>
                  <a:srgbClr val="002050"/>
                </a:solidFill>
                <a:latin typeface="Segoe UI" panose="020B0502040204020203" pitchFamily="34" charset="0"/>
                <a:cs typeface="Segoe UI" panose="020B0502040204020203" pitchFamily="34" charset="0"/>
              </a:rPr>
              <a:t>Provides </a:t>
            </a:r>
            <a:r>
              <a:rPr lang="en-AU" sz="2040" dirty="0">
                <a:solidFill>
                  <a:srgbClr val="002050"/>
                </a:solidFill>
                <a:latin typeface="Segoe UI" panose="020B0502040204020203" pitchFamily="34" charset="0"/>
                <a:cs typeface="Segoe UI" panose="020B0502040204020203" pitchFamily="34" charset="0"/>
              </a:rPr>
              <a:t>bidirectional communication between Power BI reports and your app</a:t>
            </a:r>
          </a:p>
          <a:p>
            <a:pPr marL="279725" indent="-279725" defTabSz="932418">
              <a:spcBef>
                <a:spcPts val="1836"/>
              </a:spcBef>
              <a:buClr>
                <a:srgbClr val="00BCF2"/>
              </a:buClr>
              <a:buFont typeface="Arial" panose="020B0604020202020204" pitchFamily="34" charset="0"/>
              <a:buChar char="•"/>
            </a:pPr>
            <a:r>
              <a:rPr lang="en-AU" sz="2040" dirty="0">
                <a:solidFill>
                  <a:srgbClr val="002050"/>
                </a:solidFill>
                <a:latin typeface="Segoe UI" panose="020B0502040204020203" pitchFamily="34" charset="0"/>
                <a:cs typeface="Segoe UI" panose="020B0502040204020203" pitchFamily="34" charset="0"/>
              </a:rPr>
              <a:t>Enables easier integration of reports and reporting functionality</a:t>
            </a:r>
          </a:p>
          <a:p>
            <a:pPr marL="279725" indent="-279725" defTabSz="932418">
              <a:spcBef>
                <a:spcPts val="1836"/>
              </a:spcBef>
              <a:buClr>
                <a:srgbClr val="00BCF2"/>
              </a:buClr>
              <a:buFont typeface="Arial" panose="020B0604020202020204" pitchFamily="34" charset="0"/>
              <a:buChar char="•"/>
            </a:pPr>
            <a:r>
              <a:rPr lang="en-AU" sz="2040" dirty="0">
                <a:solidFill>
                  <a:srgbClr val="002050"/>
                </a:solidFill>
                <a:latin typeface="Segoe UI" panose="020B0502040204020203" pitchFamily="34" charset="0"/>
                <a:cs typeface="Segoe UI" panose="020B0502040204020203" pitchFamily="34" charset="0"/>
              </a:rPr>
              <a:t>Enables programmatic interaction</a:t>
            </a:r>
            <a:endParaRPr lang="en-US" sz="2040" dirty="0">
              <a:solidFill>
                <a:srgbClr val="002050"/>
              </a:solidFill>
              <a:latin typeface="Segoe UI" panose="020B0502040204020203" pitchFamily="34" charset="0"/>
              <a:cs typeface="Segoe UI" panose="020B0502040204020203" pitchFamily="34" charset="0"/>
            </a:endParaRPr>
          </a:p>
        </p:txBody>
      </p:sp>
      <p:sp>
        <p:nvSpPr>
          <p:cNvPr id="50" name="Rectangle 49"/>
          <p:cNvSpPr/>
          <p:nvPr/>
        </p:nvSpPr>
        <p:spPr>
          <a:xfrm>
            <a:off x="414710" y="1602495"/>
            <a:ext cx="4326022" cy="52319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defTabSz="932418"/>
            <a:r>
              <a:rPr lang="en-US" sz="2448" b="1" dirty="0">
                <a:solidFill>
                  <a:srgbClr val="002050"/>
                </a:solidFill>
                <a:latin typeface="Segoe UI" panose="020B0502040204020203" pitchFamily="34" charset="0"/>
                <a:ea typeface="Segoe UI Black" panose="020B0A02040204020203" pitchFamily="34" charset="0"/>
                <a:cs typeface="Segoe UI" panose="020B0502040204020203" pitchFamily="34" charset="0"/>
              </a:rPr>
              <a:t>Power BI JavaScript API</a:t>
            </a:r>
          </a:p>
        </p:txBody>
      </p:sp>
      <p:sp>
        <p:nvSpPr>
          <p:cNvPr id="51" name="Rectangle 50"/>
          <p:cNvSpPr/>
          <p:nvPr/>
        </p:nvSpPr>
        <p:spPr bwMode="auto">
          <a:xfrm>
            <a:off x="5506973" y="2242858"/>
            <a:ext cx="1854241" cy="124744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34280" rIns="68560" bIns="34280" numCol="1" spcCol="0" rtlCol="0" fromWordArt="0" anchor="ctr" anchorCtr="0" forceAA="0" compatLnSpc="1">
            <a:prstTxWarp prst="textNoShape">
              <a:avLst/>
            </a:prstTxWarp>
            <a:noAutofit/>
          </a:bodyPr>
          <a:lstStyle/>
          <a:p>
            <a:pPr algn="ctr" defTabSz="699157" fontAlgn="base">
              <a:spcBef>
                <a:spcPts val="450"/>
              </a:spcBef>
              <a:spcAft>
                <a:spcPct val="0"/>
              </a:spcAft>
            </a:pPr>
            <a:r>
              <a:rPr lang="en-IN" sz="1836" b="1" dirty="0">
                <a:solidFill>
                  <a:srgbClr val="002050"/>
                </a:solidFill>
                <a:latin typeface="Segoe UI Light"/>
                <a:ea typeface="Segoe UI" pitchFamily="34" charset="0"/>
                <a:cs typeface="Segoe UI" pitchFamily="34" charset="0"/>
              </a:rPr>
              <a:t>Embed a </a:t>
            </a:r>
            <a:br>
              <a:rPr lang="en-IN" sz="1836" b="1" dirty="0">
                <a:solidFill>
                  <a:srgbClr val="002050"/>
                </a:solidFill>
                <a:latin typeface="Segoe UI Light"/>
                <a:ea typeface="Segoe UI" pitchFamily="34" charset="0"/>
                <a:cs typeface="Segoe UI" pitchFamily="34" charset="0"/>
              </a:rPr>
            </a:br>
            <a:r>
              <a:rPr lang="en-IN" sz="1836" b="1" dirty="0">
                <a:solidFill>
                  <a:srgbClr val="002050"/>
                </a:solidFill>
                <a:latin typeface="Segoe UI Light"/>
                <a:ea typeface="Segoe UI" pitchFamily="34" charset="0"/>
                <a:cs typeface="Segoe UI" pitchFamily="34" charset="0"/>
              </a:rPr>
              <a:t>specific report</a:t>
            </a:r>
          </a:p>
        </p:txBody>
      </p:sp>
      <p:sp>
        <p:nvSpPr>
          <p:cNvPr id="52" name="Rectangle 51"/>
          <p:cNvSpPr/>
          <p:nvPr/>
        </p:nvSpPr>
        <p:spPr bwMode="auto">
          <a:xfrm>
            <a:off x="5506973" y="3543998"/>
            <a:ext cx="1854241" cy="124744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34280" rIns="68560" bIns="34280" numCol="1" spcCol="0" rtlCol="0" fromWordArt="0" anchor="ctr" anchorCtr="0" forceAA="0" compatLnSpc="1">
            <a:prstTxWarp prst="textNoShape">
              <a:avLst/>
            </a:prstTxWarp>
            <a:noAutofit/>
          </a:bodyPr>
          <a:lstStyle/>
          <a:p>
            <a:pPr algn="ctr" defTabSz="699157" fontAlgn="base">
              <a:spcBef>
                <a:spcPts val="450"/>
              </a:spcBef>
              <a:spcAft>
                <a:spcPct val="0"/>
              </a:spcAft>
            </a:pPr>
            <a:r>
              <a:rPr lang="en-IN" sz="1836" b="1" dirty="0">
                <a:solidFill>
                  <a:srgbClr val="002050"/>
                </a:solidFill>
                <a:latin typeface="Segoe UI Light"/>
                <a:ea typeface="Segoe UI" pitchFamily="34" charset="0"/>
                <a:cs typeface="Segoe UI" pitchFamily="34" charset="0"/>
              </a:rPr>
              <a:t>Edit or Create reports</a:t>
            </a:r>
          </a:p>
        </p:txBody>
      </p:sp>
      <p:sp>
        <p:nvSpPr>
          <p:cNvPr id="55" name="Rectangle 54"/>
          <p:cNvSpPr/>
          <p:nvPr/>
        </p:nvSpPr>
        <p:spPr bwMode="auto">
          <a:xfrm>
            <a:off x="5506973" y="4845136"/>
            <a:ext cx="1854241" cy="124744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34280" rIns="68560" bIns="34280" numCol="1" spcCol="0" rtlCol="0" fromWordArt="0" anchor="ctr" anchorCtr="0" forceAA="0" compatLnSpc="1">
            <a:prstTxWarp prst="textNoShape">
              <a:avLst/>
            </a:prstTxWarp>
            <a:noAutofit/>
          </a:bodyPr>
          <a:lstStyle/>
          <a:p>
            <a:pPr algn="ctr" defTabSz="699157" fontAlgn="base">
              <a:spcBef>
                <a:spcPts val="450"/>
              </a:spcBef>
              <a:spcAft>
                <a:spcPct val="0"/>
              </a:spcAft>
            </a:pPr>
            <a:r>
              <a:rPr lang="en-AU" sz="1836" b="1" dirty="0">
                <a:solidFill>
                  <a:srgbClr val="002050"/>
                </a:solidFill>
                <a:latin typeface="Segoe UI Light"/>
                <a:ea typeface="Segoe UI" pitchFamily="34" charset="0"/>
                <a:cs typeface="Segoe UI" pitchFamily="34" charset="0"/>
              </a:rPr>
              <a:t>React to events, including print and reload</a:t>
            </a:r>
          </a:p>
        </p:txBody>
      </p:sp>
      <p:sp>
        <p:nvSpPr>
          <p:cNvPr id="57" name="Rectangle 56"/>
          <p:cNvSpPr/>
          <p:nvPr/>
        </p:nvSpPr>
        <p:spPr bwMode="auto">
          <a:xfrm>
            <a:off x="7413404" y="2242858"/>
            <a:ext cx="1854241" cy="124744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34280" rIns="68560" bIns="34280" numCol="1" spcCol="0" rtlCol="0" fromWordArt="0" anchor="ctr" anchorCtr="0" forceAA="0" compatLnSpc="1">
            <a:prstTxWarp prst="textNoShape">
              <a:avLst/>
            </a:prstTxWarp>
            <a:noAutofit/>
          </a:bodyPr>
          <a:lstStyle/>
          <a:p>
            <a:pPr algn="ctr" defTabSz="699157" fontAlgn="base">
              <a:spcBef>
                <a:spcPts val="450"/>
              </a:spcBef>
              <a:spcAft>
                <a:spcPct val="0"/>
              </a:spcAft>
            </a:pPr>
            <a:r>
              <a:rPr lang="en-IN" sz="1836" b="1" dirty="0">
                <a:solidFill>
                  <a:srgbClr val="002050"/>
                </a:solidFill>
                <a:latin typeface="Segoe UI Light"/>
                <a:ea typeface="Segoe UI" pitchFamily="34" charset="0"/>
                <a:cs typeface="Segoe UI" pitchFamily="34" charset="0"/>
              </a:rPr>
              <a:t>Page navigation</a:t>
            </a:r>
          </a:p>
        </p:txBody>
      </p:sp>
      <p:sp>
        <p:nvSpPr>
          <p:cNvPr id="68" name="Rectangle 67"/>
          <p:cNvSpPr/>
          <p:nvPr/>
        </p:nvSpPr>
        <p:spPr bwMode="auto">
          <a:xfrm>
            <a:off x="7413404" y="3543998"/>
            <a:ext cx="1854241" cy="124744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34280" rIns="68560" bIns="34280" numCol="1" spcCol="0" rtlCol="0" fromWordArt="0" anchor="ctr" anchorCtr="0" forceAA="0" compatLnSpc="1">
            <a:prstTxWarp prst="textNoShape">
              <a:avLst/>
            </a:prstTxWarp>
            <a:noAutofit/>
          </a:bodyPr>
          <a:lstStyle/>
          <a:p>
            <a:pPr algn="ctr" defTabSz="699157" fontAlgn="base">
              <a:spcBef>
                <a:spcPts val="450"/>
              </a:spcBef>
              <a:spcAft>
                <a:spcPct val="0"/>
              </a:spcAft>
            </a:pPr>
            <a:r>
              <a:rPr lang="en-IN" sz="1836" b="1" dirty="0">
                <a:solidFill>
                  <a:srgbClr val="002050"/>
                </a:solidFill>
                <a:latin typeface="Segoe UI Light"/>
                <a:ea typeface="Segoe UI" pitchFamily="34" charset="0"/>
                <a:cs typeface="Segoe UI" pitchFamily="34" charset="0"/>
              </a:rPr>
              <a:t>Enable/disable the filter pane</a:t>
            </a:r>
          </a:p>
        </p:txBody>
      </p:sp>
      <p:sp>
        <p:nvSpPr>
          <p:cNvPr id="69" name="Rectangle 68"/>
          <p:cNvSpPr/>
          <p:nvPr/>
        </p:nvSpPr>
        <p:spPr bwMode="auto">
          <a:xfrm>
            <a:off x="7413404" y="4845136"/>
            <a:ext cx="1854241" cy="124744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34280" rIns="68560" bIns="34280" numCol="1" spcCol="0" rtlCol="0" fromWordArt="0" anchor="ctr" anchorCtr="0" forceAA="0" compatLnSpc="1">
            <a:prstTxWarp prst="textNoShape">
              <a:avLst/>
            </a:prstTxWarp>
            <a:noAutofit/>
          </a:bodyPr>
          <a:lstStyle/>
          <a:p>
            <a:pPr algn="ctr" defTabSz="699157" fontAlgn="base">
              <a:spcBef>
                <a:spcPts val="450"/>
              </a:spcBef>
              <a:spcAft>
                <a:spcPct val="0"/>
              </a:spcAft>
            </a:pPr>
            <a:r>
              <a:rPr lang="en-AU" sz="1836" b="1" dirty="0">
                <a:solidFill>
                  <a:srgbClr val="002050"/>
                </a:solidFill>
                <a:latin typeface="Segoe UI Light"/>
                <a:ea typeface="Segoe UI" pitchFamily="34" charset="0"/>
                <a:cs typeface="Segoe UI" pitchFamily="34" charset="0"/>
              </a:rPr>
              <a:t>Handle data selection events</a:t>
            </a:r>
          </a:p>
        </p:txBody>
      </p:sp>
      <p:sp>
        <p:nvSpPr>
          <p:cNvPr id="70" name="Rectangle 69"/>
          <p:cNvSpPr/>
          <p:nvPr/>
        </p:nvSpPr>
        <p:spPr bwMode="auto">
          <a:xfrm>
            <a:off x="9319837" y="2242858"/>
            <a:ext cx="1854241" cy="124744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34280" rIns="68560" bIns="34280" numCol="1" spcCol="0" rtlCol="0" fromWordArt="0" anchor="ctr" anchorCtr="0" forceAA="0" compatLnSpc="1">
            <a:prstTxWarp prst="textNoShape">
              <a:avLst/>
            </a:prstTxWarp>
            <a:noAutofit/>
          </a:bodyPr>
          <a:lstStyle/>
          <a:p>
            <a:pPr algn="ctr" defTabSz="699157" fontAlgn="base">
              <a:spcBef>
                <a:spcPts val="450"/>
              </a:spcBef>
              <a:spcAft>
                <a:spcPct val="0"/>
              </a:spcAft>
            </a:pPr>
            <a:r>
              <a:rPr lang="en-AU" sz="1836" b="1" dirty="0">
                <a:solidFill>
                  <a:srgbClr val="002050"/>
                </a:solidFill>
                <a:latin typeface="Segoe UI Light"/>
                <a:ea typeface="Segoe UI" pitchFamily="34" charset="0"/>
                <a:cs typeface="Segoe UI" pitchFamily="34" charset="0"/>
              </a:rPr>
              <a:t>Load a default report page</a:t>
            </a:r>
            <a:endParaRPr lang="en-IN" sz="1836" b="1" dirty="0">
              <a:solidFill>
                <a:srgbClr val="002050"/>
              </a:solidFill>
              <a:latin typeface="Segoe UI Light"/>
              <a:ea typeface="Segoe UI" pitchFamily="34" charset="0"/>
              <a:cs typeface="Segoe UI" pitchFamily="34" charset="0"/>
            </a:endParaRPr>
          </a:p>
        </p:txBody>
      </p:sp>
      <p:sp>
        <p:nvSpPr>
          <p:cNvPr id="71" name="Rectangle 70"/>
          <p:cNvSpPr/>
          <p:nvPr/>
        </p:nvSpPr>
        <p:spPr bwMode="auto">
          <a:xfrm>
            <a:off x="9319837" y="3543998"/>
            <a:ext cx="1854241" cy="124744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34280" rIns="68560" bIns="34280" numCol="1" spcCol="0" rtlCol="0" fromWordArt="0" anchor="ctr" anchorCtr="0" forceAA="0" compatLnSpc="1">
            <a:prstTxWarp prst="textNoShape">
              <a:avLst/>
            </a:prstTxWarp>
            <a:noAutofit/>
          </a:bodyPr>
          <a:lstStyle/>
          <a:p>
            <a:pPr algn="ctr" defTabSz="699157" fontAlgn="base">
              <a:spcBef>
                <a:spcPts val="450"/>
              </a:spcBef>
              <a:spcAft>
                <a:spcPct val="0"/>
              </a:spcAft>
            </a:pPr>
            <a:r>
              <a:rPr lang="en-AU" sz="1836" b="1" dirty="0">
                <a:solidFill>
                  <a:srgbClr val="002050"/>
                </a:solidFill>
                <a:latin typeface="Segoe UI Light"/>
                <a:ea typeface="Segoe UI" pitchFamily="34" charset="0"/>
                <a:cs typeface="Segoe UI" pitchFamily="34" charset="0"/>
              </a:rPr>
              <a:t>Filter reports</a:t>
            </a:r>
          </a:p>
        </p:txBody>
      </p:sp>
      <p:sp>
        <p:nvSpPr>
          <p:cNvPr id="72" name="Rectangle 71"/>
          <p:cNvSpPr/>
          <p:nvPr/>
        </p:nvSpPr>
        <p:spPr bwMode="auto">
          <a:xfrm>
            <a:off x="9319837" y="4845136"/>
            <a:ext cx="1854241" cy="124744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34280" rIns="68560" bIns="34280" numCol="1" spcCol="0" rtlCol="0" fromWordArt="0" anchor="ctr" anchorCtr="0" forceAA="0" compatLnSpc="1">
            <a:prstTxWarp prst="textNoShape">
              <a:avLst/>
            </a:prstTxWarp>
            <a:noAutofit/>
          </a:bodyPr>
          <a:lstStyle/>
          <a:p>
            <a:pPr algn="ctr" defTabSz="699157" fontAlgn="base">
              <a:spcBef>
                <a:spcPts val="450"/>
              </a:spcBef>
              <a:spcAft>
                <a:spcPct val="0"/>
              </a:spcAft>
            </a:pPr>
            <a:r>
              <a:rPr lang="en-IN" sz="1836" b="1" dirty="0">
                <a:solidFill>
                  <a:srgbClr val="002050"/>
                </a:solidFill>
                <a:latin typeface="Segoe UI Light"/>
                <a:ea typeface="Segoe UI" pitchFamily="34" charset="0"/>
                <a:cs typeface="Segoe UI" pitchFamily="34" charset="0"/>
              </a:rPr>
              <a:t>Embed dashboard</a:t>
            </a:r>
          </a:p>
        </p:txBody>
      </p:sp>
    </p:spTree>
    <p:extLst>
      <p:ext uri="{BB962C8B-B14F-4D97-AF65-F5344CB8AC3E}">
        <p14:creationId xmlns:p14="http://schemas.microsoft.com/office/powerpoint/2010/main" val="2237665505"/>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21191" y="5147"/>
            <a:ext cx="12432948" cy="1286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66235" tIns="186494" rIns="466235" rtlCol="0" anchor="t"/>
          <a:lstStyle/>
          <a:p>
            <a:pPr defTabSz="932418"/>
            <a:r>
              <a:rPr lang="en-US" sz="5506"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The Power BI Embedded API surface</a:t>
            </a:r>
            <a:endParaRPr lang="en-US" sz="5506" dirty="0">
              <a:solidFill>
                <a:srgbClr val="002050"/>
              </a:solidFill>
              <a:latin typeface="Segoe UI Light" panose="020B0502040204020203" pitchFamily="34" charset="0"/>
              <a:cs typeface="Segoe UI Light" panose="020B0502040204020203" pitchFamily="34" charset="0"/>
            </a:endParaRPr>
          </a:p>
        </p:txBody>
      </p:sp>
      <p:sp>
        <p:nvSpPr>
          <p:cNvPr id="48" name="Rectangle 47"/>
          <p:cNvSpPr/>
          <p:nvPr/>
        </p:nvSpPr>
        <p:spPr>
          <a:xfrm>
            <a:off x="414710" y="2129541"/>
            <a:ext cx="4326022" cy="2570302"/>
          </a:xfrm>
          <a:prstGeom prst="rect">
            <a:avLst/>
          </a:prstGeom>
        </p:spPr>
        <p:txBody>
          <a:bodyPr vert="horz" lIns="93247" tIns="46623" rIns="93247" bIns="46623" rtlCol="0">
            <a:noAutofit/>
          </a:bodyPr>
          <a:lstStyle/>
          <a:p>
            <a:pPr marL="279725" indent="-279725" defTabSz="932418">
              <a:spcBef>
                <a:spcPts val="1836"/>
              </a:spcBef>
              <a:buClr>
                <a:srgbClr val="00BCF2"/>
              </a:buClr>
              <a:buFont typeface="Arial" panose="020B0604020202020204" pitchFamily="34" charset="0"/>
              <a:buChar char="•"/>
            </a:pPr>
            <a:r>
              <a:rPr lang="en-US" sz="2040" dirty="0">
                <a:solidFill>
                  <a:srgbClr val="002050"/>
                </a:solidFill>
                <a:latin typeface="Segoe UI" panose="020B0502040204020203" pitchFamily="34" charset="0"/>
                <a:cs typeface="Segoe UI" panose="020B0502040204020203" pitchFamily="34" charset="0"/>
              </a:rPr>
              <a:t>Enable full automation of the provisioning flow</a:t>
            </a:r>
            <a:endParaRPr lang="en-AU" sz="2040" dirty="0">
              <a:solidFill>
                <a:srgbClr val="002050"/>
              </a:solidFill>
              <a:latin typeface="Segoe UI" panose="020B0502040204020203" pitchFamily="34" charset="0"/>
              <a:cs typeface="Segoe UI" panose="020B0502040204020203" pitchFamily="34" charset="0"/>
            </a:endParaRPr>
          </a:p>
          <a:p>
            <a:pPr marL="279725" indent="-279725" defTabSz="932418">
              <a:spcBef>
                <a:spcPts val="1836"/>
              </a:spcBef>
              <a:buClr>
                <a:srgbClr val="00BCF2"/>
              </a:buClr>
              <a:buFont typeface="Arial" panose="020B0604020202020204" pitchFamily="34" charset="0"/>
              <a:buChar char="•"/>
            </a:pPr>
            <a:r>
              <a:rPr lang="en-AU" sz="2040" dirty="0">
                <a:solidFill>
                  <a:srgbClr val="002050"/>
                </a:solidFill>
                <a:latin typeface="Segoe UI" panose="020B0502040204020203" pitchFamily="34" charset="0"/>
                <a:cs typeface="Segoe UI" panose="020B0502040204020203" pitchFamily="34" charset="0"/>
              </a:rPr>
              <a:t>Programmatically keep your data fresh at all times </a:t>
            </a:r>
          </a:p>
        </p:txBody>
      </p:sp>
      <p:sp>
        <p:nvSpPr>
          <p:cNvPr id="50" name="Rectangle 49"/>
          <p:cNvSpPr/>
          <p:nvPr/>
        </p:nvSpPr>
        <p:spPr>
          <a:xfrm>
            <a:off x="414710" y="1602495"/>
            <a:ext cx="4326022" cy="52319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defTabSz="932418"/>
            <a:r>
              <a:rPr lang="en-US" sz="2448" b="1" dirty="0">
                <a:solidFill>
                  <a:srgbClr val="002050"/>
                </a:solidFill>
                <a:latin typeface="Segoe UI" panose="020B0502040204020203" pitchFamily="34" charset="0"/>
                <a:ea typeface="Segoe UI Black" panose="020B0A02040204020203" pitchFamily="34" charset="0"/>
                <a:cs typeface="Segoe UI" panose="020B0502040204020203" pitchFamily="34" charset="0"/>
              </a:rPr>
              <a:t>Power BI REST API</a:t>
            </a:r>
          </a:p>
        </p:txBody>
      </p:sp>
      <p:sp>
        <p:nvSpPr>
          <p:cNvPr id="51" name="Rectangle 50"/>
          <p:cNvSpPr/>
          <p:nvPr/>
        </p:nvSpPr>
        <p:spPr bwMode="auto">
          <a:xfrm>
            <a:off x="5506973" y="2242858"/>
            <a:ext cx="1854241" cy="124744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34280" rIns="68560" bIns="34280" numCol="1" spcCol="0" rtlCol="0" fromWordArt="0" anchor="ctr" anchorCtr="0" forceAA="0" compatLnSpc="1">
            <a:prstTxWarp prst="textNoShape">
              <a:avLst/>
            </a:prstTxWarp>
            <a:noAutofit/>
          </a:bodyPr>
          <a:lstStyle/>
          <a:p>
            <a:pPr algn="ctr" defTabSz="699157" fontAlgn="base">
              <a:spcBef>
                <a:spcPts val="450"/>
              </a:spcBef>
              <a:spcAft>
                <a:spcPct val="0"/>
              </a:spcAft>
            </a:pPr>
            <a:r>
              <a:rPr lang="en-IN" sz="1836" b="1" dirty="0">
                <a:solidFill>
                  <a:srgbClr val="002050"/>
                </a:solidFill>
                <a:latin typeface="Segoe UI Light"/>
                <a:ea typeface="Segoe UI" pitchFamily="34" charset="0"/>
                <a:cs typeface="Segoe UI" pitchFamily="34" charset="0"/>
              </a:rPr>
              <a:t>Import</a:t>
            </a:r>
          </a:p>
        </p:txBody>
      </p:sp>
      <p:sp>
        <p:nvSpPr>
          <p:cNvPr id="52" name="Rectangle 51"/>
          <p:cNvSpPr/>
          <p:nvPr/>
        </p:nvSpPr>
        <p:spPr bwMode="auto">
          <a:xfrm>
            <a:off x="5506973" y="3543998"/>
            <a:ext cx="1854241" cy="124744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34280" rIns="68560" bIns="34280" numCol="1" spcCol="0" rtlCol="0" fromWordArt="0" anchor="ctr" anchorCtr="0" forceAA="0" compatLnSpc="1">
            <a:prstTxWarp prst="textNoShape">
              <a:avLst/>
            </a:prstTxWarp>
            <a:noAutofit/>
          </a:bodyPr>
          <a:lstStyle/>
          <a:p>
            <a:pPr algn="ctr" defTabSz="699157" fontAlgn="base">
              <a:spcBef>
                <a:spcPts val="450"/>
              </a:spcBef>
              <a:spcAft>
                <a:spcPct val="0"/>
              </a:spcAft>
            </a:pPr>
            <a:r>
              <a:rPr lang="en-IN" sz="1836" b="1" dirty="0">
                <a:solidFill>
                  <a:srgbClr val="002050"/>
                </a:solidFill>
                <a:latin typeface="Segoe UI Light"/>
                <a:ea typeface="Segoe UI" pitchFamily="34" charset="0"/>
                <a:cs typeface="Segoe UI" pitchFamily="34" charset="0"/>
              </a:rPr>
              <a:t>Report clone/bind</a:t>
            </a:r>
          </a:p>
        </p:txBody>
      </p:sp>
      <p:sp>
        <p:nvSpPr>
          <p:cNvPr id="55" name="Rectangle 54"/>
          <p:cNvSpPr/>
          <p:nvPr/>
        </p:nvSpPr>
        <p:spPr bwMode="auto">
          <a:xfrm>
            <a:off x="5506973" y="4845136"/>
            <a:ext cx="1854241" cy="124744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34280" rIns="68560" bIns="34280" numCol="1" spcCol="0" rtlCol="0" fromWordArt="0" anchor="ctr" anchorCtr="0" forceAA="0" compatLnSpc="1">
            <a:prstTxWarp prst="textNoShape">
              <a:avLst/>
            </a:prstTxWarp>
            <a:noAutofit/>
          </a:bodyPr>
          <a:lstStyle/>
          <a:p>
            <a:pPr algn="ctr" defTabSz="699157" fontAlgn="base">
              <a:spcBef>
                <a:spcPts val="450"/>
              </a:spcBef>
              <a:spcAft>
                <a:spcPct val="0"/>
              </a:spcAft>
            </a:pPr>
            <a:r>
              <a:rPr lang="en-AU" sz="1836" b="1" dirty="0">
                <a:solidFill>
                  <a:srgbClr val="002050"/>
                </a:solidFill>
                <a:latin typeface="Segoe UI Light"/>
                <a:ea typeface="Segoe UI" pitchFamily="34" charset="0"/>
                <a:cs typeface="Segoe UI" pitchFamily="34" charset="0"/>
              </a:rPr>
              <a:t>CRUD workspaces</a:t>
            </a:r>
          </a:p>
        </p:txBody>
      </p:sp>
      <p:sp>
        <p:nvSpPr>
          <p:cNvPr id="57" name="Rectangle 56"/>
          <p:cNvSpPr/>
          <p:nvPr/>
        </p:nvSpPr>
        <p:spPr bwMode="auto">
          <a:xfrm>
            <a:off x="7413404" y="2242858"/>
            <a:ext cx="1854241" cy="124744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34280" rIns="68560" bIns="34280" numCol="1" spcCol="0" rtlCol="0" fromWordArt="0" anchor="ctr" anchorCtr="0" forceAA="0" compatLnSpc="1">
            <a:prstTxWarp prst="textNoShape">
              <a:avLst/>
            </a:prstTxWarp>
            <a:noAutofit/>
          </a:bodyPr>
          <a:lstStyle/>
          <a:p>
            <a:pPr algn="ctr" defTabSz="699157" fontAlgn="base">
              <a:spcBef>
                <a:spcPts val="450"/>
              </a:spcBef>
              <a:spcAft>
                <a:spcPct val="0"/>
              </a:spcAft>
            </a:pPr>
            <a:r>
              <a:rPr lang="en-IN" sz="1836" b="1" dirty="0">
                <a:solidFill>
                  <a:srgbClr val="002050"/>
                </a:solidFill>
                <a:latin typeface="Segoe UI Light"/>
                <a:ea typeface="Segoe UI" pitchFamily="34" charset="0"/>
                <a:cs typeface="Segoe UI" pitchFamily="34" charset="0"/>
              </a:rPr>
              <a:t>Get reports</a:t>
            </a:r>
          </a:p>
        </p:txBody>
      </p:sp>
      <p:sp>
        <p:nvSpPr>
          <p:cNvPr id="68" name="Rectangle 67"/>
          <p:cNvSpPr/>
          <p:nvPr/>
        </p:nvSpPr>
        <p:spPr bwMode="auto">
          <a:xfrm>
            <a:off x="7413404" y="3543998"/>
            <a:ext cx="1854241" cy="124744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34280" rIns="68560" bIns="34280" numCol="1" spcCol="0" rtlCol="0" fromWordArt="0" anchor="ctr" anchorCtr="0" forceAA="0" compatLnSpc="1">
            <a:prstTxWarp prst="textNoShape">
              <a:avLst/>
            </a:prstTxWarp>
            <a:noAutofit/>
          </a:bodyPr>
          <a:lstStyle/>
          <a:p>
            <a:pPr algn="ctr" defTabSz="699157" fontAlgn="base">
              <a:spcBef>
                <a:spcPts val="450"/>
              </a:spcBef>
              <a:spcAft>
                <a:spcPct val="0"/>
              </a:spcAft>
            </a:pPr>
            <a:r>
              <a:rPr lang="en-IN" sz="1836" b="1" dirty="0">
                <a:solidFill>
                  <a:srgbClr val="002050"/>
                </a:solidFill>
                <a:latin typeface="Segoe UI Light"/>
                <a:ea typeface="Segoe UI" pitchFamily="34" charset="0"/>
                <a:cs typeface="Segoe UI" pitchFamily="34" charset="0"/>
              </a:rPr>
              <a:t>Get dashboards</a:t>
            </a:r>
          </a:p>
        </p:txBody>
      </p:sp>
      <p:sp>
        <p:nvSpPr>
          <p:cNvPr id="69" name="Rectangle 68"/>
          <p:cNvSpPr/>
          <p:nvPr/>
        </p:nvSpPr>
        <p:spPr bwMode="auto">
          <a:xfrm>
            <a:off x="7413404" y="4845136"/>
            <a:ext cx="1854241" cy="124744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34280" rIns="68560" bIns="34280" numCol="1" spcCol="0" rtlCol="0" fromWordArt="0" anchor="ctr" anchorCtr="0" forceAA="0" compatLnSpc="1">
            <a:prstTxWarp prst="textNoShape">
              <a:avLst/>
            </a:prstTxWarp>
            <a:noAutofit/>
          </a:bodyPr>
          <a:lstStyle/>
          <a:p>
            <a:pPr algn="ctr" defTabSz="699157" fontAlgn="base">
              <a:spcBef>
                <a:spcPts val="450"/>
              </a:spcBef>
              <a:spcAft>
                <a:spcPct val="0"/>
              </a:spcAft>
            </a:pPr>
            <a:r>
              <a:rPr lang="en-AU" sz="1836" b="1" dirty="0">
                <a:solidFill>
                  <a:srgbClr val="002050"/>
                </a:solidFill>
                <a:latin typeface="Segoe UI Light"/>
                <a:ea typeface="Segoe UI" pitchFamily="34" charset="0"/>
                <a:cs typeface="Segoe UI" pitchFamily="34" charset="0"/>
              </a:rPr>
              <a:t>Get dashboard tiles</a:t>
            </a:r>
          </a:p>
        </p:txBody>
      </p:sp>
      <p:sp>
        <p:nvSpPr>
          <p:cNvPr id="70" name="Rectangle 69"/>
          <p:cNvSpPr/>
          <p:nvPr/>
        </p:nvSpPr>
        <p:spPr bwMode="auto">
          <a:xfrm>
            <a:off x="9319837" y="2242858"/>
            <a:ext cx="1854241" cy="124744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34280" rIns="68560" bIns="34280" numCol="1" spcCol="0" rtlCol="0" fromWordArt="0" anchor="ctr" anchorCtr="0" forceAA="0" compatLnSpc="1">
            <a:prstTxWarp prst="textNoShape">
              <a:avLst/>
            </a:prstTxWarp>
            <a:noAutofit/>
          </a:bodyPr>
          <a:lstStyle/>
          <a:p>
            <a:pPr algn="ctr" defTabSz="699157" fontAlgn="base">
              <a:spcBef>
                <a:spcPts val="450"/>
              </a:spcBef>
              <a:spcAft>
                <a:spcPct val="0"/>
              </a:spcAft>
            </a:pPr>
            <a:r>
              <a:rPr lang="en-AU" sz="1836" b="1" dirty="0">
                <a:solidFill>
                  <a:srgbClr val="002050"/>
                </a:solidFill>
                <a:latin typeface="Segoe UI Light"/>
                <a:ea typeface="Segoe UI" pitchFamily="34" charset="0"/>
                <a:cs typeface="Segoe UI" pitchFamily="34" charset="0"/>
              </a:rPr>
              <a:t>Set data source connections</a:t>
            </a:r>
            <a:endParaRPr lang="en-IN" sz="1836" b="1" dirty="0">
              <a:solidFill>
                <a:srgbClr val="002050"/>
              </a:solidFill>
              <a:latin typeface="Segoe UI Light"/>
              <a:ea typeface="Segoe UI" pitchFamily="34" charset="0"/>
              <a:cs typeface="Segoe UI" pitchFamily="34" charset="0"/>
            </a:endParaRPr>
          </a:p>
        </p:txBody>
      </p:sp>
      <p:sp>
        <p:nvSpPr>
          <p:cNvPr id="71" name="Rectangle 70"/>
          <p:cNvSpPr/>
          <p:nvPr/>
        </p:nvSpPr>
        <p:spPr bwMode="auto">
          <a:xfrm>
            <a:off x="9319837" y="3543998"/>
            <a:ext cx="1854241" cy="124744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34280" rIns="68560" bIns="34280" numCol="1" spcCol="0" rtlCol="0" fromWordArt="0" anchor="ctr" anchorCtr="0" forceAA="0" compatLnSpc="1">
            <a:prstTxWarp prst="textNoShape">
              <a:avLst/>
            </a:prstTxWarp>
            <a:noAutofit/>
          </a:bodyPr>
          <a:lstStyle/>
          <a:p>
            <a:pPr algn="ctr" defTabSz="699157" fontAlgn="base">
              <a:spcBef>
                <a:spcPts val="450"/>
              </a:spcBef>
              <a:spcAft>
                <a:spcPct val="0"/>
              </a:spcAft>
            </a:pPr>
            <a:r>
              <a:rPr lang="en-AU" sz="1836" b="1" dirty="0">
                <a:solidFill>
                  <a:srgbClr val="002050"/>
                </a:solidFill>
                <a:latin typeface="Segoe UI Light"/>
                <a:ea typeface="Segoe UI" pitchFamily="34" charset="0"/>
                <a:cs typeface="Segoe UI" pitchFamily="34" charset="0"/>
              </a:rPr>
              <a:t>Refresh dataset</a:t>
            </a:r>
          </a:p>
        </p:txBody>
      </p:sp>
      <p:sp>
        <p:nvSpPr>
          <p:cNvPr id="72" name="Rectangle 71"/>
          <p:cNvSpPr/>
          <p:nvPr/>
        </p:nvSpPr>
        <p:spPr bwMode="auto">
          <a:xfrm>
            <a:off x="9319837" y="4845136"/>
            <a:ext cx="1854241" cy="124744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34280" rIns="68560" bIns="34280" numCol="1" spcCol="0" rtlCol="0" fromWordArt="0" anchor="ctr" anchorCtr="0" forceAA="0" compatLnSpc="1">
            <a:prstTxWarp prst="textNoShape">
              <a:avLst/>
            </a:prstTxWarp>
            <a:noAutofit/>
          </a:bodyPr>
          <a:lstStyle/>
          <a:p>
            <a:pPr algn="ctr" defTabSz="699157" fontAlgn="base">
              <a:spcBef>
                <a:spcPts val="450"/>
              </a:spcBef>
              <a:spcAft>
                <a:spcPct val="0"/>
              </a:spcAft>
            </a:pPr>
            <a:r>
              <a:rPr lang="en-IN" sz="1836" b="1" dirty="0">
                <a:solidFill>
                  <a:srgbClr val="002050"/>
                </a:solidFill>
                <a:latin typeface="Segoe UI Light"/>
                <a:ea typeface="Segoe UI" pitchFamily="34" charset="0"/>
                <a:cs typeface="Segoe UI" pitchFamily="34" charset="0"/>
              </a:rPr>
              <a:t>EGW APIs</a:t>
            </a:r>
          </a:p>
        </p:txBody>
      </p:sp>
    </p:spTree>
    <p:extLst>
      <p:ext uri="{BB962C8B-B14F-4D97-AF65-F5344CB8AC3E}">
        <p14:creationId xmlns:p14="http://schemas.microsoft.com/office/powerpoint/2010/main" val="1772195596"/>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Confidentiality slide</a:t>
            </a:r>
          </a:p>
        </p:txBody>
      </p:sp>
    </p:spTree>
    <p:extLst>
      <p:ext uri="{BB962C8B-B14F-4D97-AF65-F5344CB8AC3E}">
        <p14:creationId xmlns:p14="http://schemas.microsoft.com/office/powerpoint/2010/main" val="21442951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373572" y="928778"/>
            <a:ext cx="4735692" cy="1484381"/>
          </a:xfrm>
        </p:spPr>
        <p:txBody>
          <a:bodyPr/>
          <a:lstStyle/>
          <a:p>
            <a:r>
              <a:rPr lang="en-AU" b="1" dirty="0">
                <a:latin typeface="+mn-lt"/>
              </a:rPr>
              <a:t>Deployment options</a:t>
            </a:r>
            <a:br>
              <a:rPr lang="en-AU" b="1" dirty="0">
                <a:latin typeface="+mn-lt"/>
              </a:rPr>
            </a:br>
            <a:r>
              <a:rPr lang="en-AU" sz="2856" dirty="0"/>
              <a:t>single WS/report/dataset with RLS</a:t>
            </a:r>
          </a:p>
        </p:txBody>
      </p:sp>
      <p:sp>
        <p:nvSpPr>
          <p:cNvPr id="4" name="Text Placeholder 10"/>
          <p:cNvSpPr txBox="1">
            <a:spLocks/>
          </p:cNvSpPr>
          <p:nvPr/>
        </p:nvSpPr>
        <p:spPr>
          <a:xfrm>
            <a:off x="487178" y="2998024"/>
            <a:ext cx="4033148" cy="3142252"/>
          </a:xfrm>
          <a:prstGeom prst="rect">
            <a:avLst/>
          </a:prstGeom>
        </p:spPr>
        <p:txBody>
          <a:bodyPr vert="horz" wrap="square" lIns="93247" tIns="0" rIns="93247" bIns="93247"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104" indent="-233104" defTabSz="932418">
              <a:spcAft>
                <a:spcPts val="612"/>
              </a:spcAft>
            </a:pPr>
            <a:r>
              <a:rPr lang="en-AU" sz="1836" kern="0" dirty="0">
                <a:solidFill>
                  <a:srgbClr val="FFFFFF"/>
                </a:solidFill>
                <a:ea typeface="Segoe UI Black" panose="020B0A02040204020203" pitchFamily="34" charset="0"/>
              </a:rPr>
              <a:t>Suitable for smaller deployments</a:t>
            </a:r>
          </a:p>
          <a:p>
            <a:pPr marL="233104" indent="-233104" defTabSz="932418">
              <a:spcAft>
                <a:spcPts val="612"/>
              </a:spcAft>
            </a:pPr>
            <a:r>
              <a:rPr lang="en-AU" sz="1836" kern="0" dirty="0">
                <a:solidFill>
                  <a:srgbClr val="FFFFFF"/>
                </a:solidFill>
                <a:ea typeface="Segoe UI Black" panose="020B0A02040204020203" pitchFamily="34" charset="0"/>
              </a:rPr>
              <a:t>Reports are standardized across customers, so app just uploads a copy of the report at provisioning time</a:t>
            </a:r>
          </a:p>
          <a:p>
            <a:pPr marL="233104" indent="-233104" defTabSz="932418">
              <a:spcAft>
                <a:spcPts val="612"/>
              </a:spcAft>
            </a:pPr>
            <a:r>
              <a:rPr lang="en-AU" sz="1836" kern="0" dirty="0">
                <a:solidFill>
                  <a:srgbClr val="FFFFFF"/>
                </a:solidFill>
                <a:ea typeface="Segoe UI Black" panose="020B0A02040204020203" pitchFamily="34" charset="0"/>
              </a:rPr>
              <a:t>Database schemas are identical, chosen to stay under Azure SQL size limits</a:t>
            </a:r>
          </a:p>
          <a:p>
            <a:pPr marL="459734" lvl="1" indent="-233104" defTabSz="932418">
              <a:spcAft>
                <a:spcPts val="612"/>
              </a:spcAft>
            </a:pPr>
            <a:r>
              <a:rPr lang="en-AU" sz="1632" kern="0" dirty="0">
                <a:solidFill>
                  <a:srgbClr val="FFFFFF"/>
                </a:solidFill>
                <a:ea typeface="Segoe UI Black" panose="020B0A02040204020203" pitchFamily="34" charset="0"/>
              </a:rPr>
              <a:t>Azure SQL maximum storage per database is 1TB (current P15 SKU)</a:t>
            </a:r>
          </a:p>
        </p:txBody>
      </p:sp>
      <p:sp>
        <p:nvSpPr>
          <p:cNvPr id="30" name="Rectangle 29"/>
          <p:cNvSpPr/>
          <p:nvPr/>
        </p:nvSpPr>
        <p:spPr>
          <a:xfrm>
            <a:off x="6037997" y="2818440"/>
            <a:ext cx="5401711" cy="2562506"/>
          </a:xfrm>
          <a:prstGeom prst="rect">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srgbClr val="FFFFFF"/>
              </a:solidFill>
              <a:latin typeface="Segoe UI"/>
            </a:endParaRPr>
          </a:p>
        </p:txBody>
      </p:sp>
      <p:sp>
        <p:nvSpPr>
          <p:cNvPr id="31" name="TextBox 30"/>
          <p:cNvSpPr txBox="1"/>
          <p:nvPr/>
        </p:nvSpPr>
        <p:spPr>
          <a:xfrm>
            <a:off x="6146320" y="2841465"/>
            <a:ext cx="2954121" cy="318241"/>
          </a:xfrm>
          <a:prstGeom prst="rect">
            <a:avLst/>
          </a:prstGeom>
          <a:noFill/>
        </p:spPr>
        <p:txBody>
          <a:bodyPr wrap="square" rtlCol="0">
            <a:spAutoFit/>
          </a:bodyPr>
          <a:lstStyle/>
          <a:p>
            <a:pPr defTabSz="932418"/>
            <a:r>
              <a:rPr lang="en-US" sz="1428" b="1" dirty="0">
                <a:solidFill>
                  <a:srgbClr val="FFFFFF"/>
                </a:solidFill>
                <a:latin typeface="Segoe UI"/>
              </a:rPr>
              <a:t>Power BI Tenant (AAD)</a:t>
            </a:r>
          </a:p>
        </p:txBody>
      </p:sp>
      <p:sp>
        <p:nvSpPr>
          <p:cNvPr id="32" name="Rectangle 31"/>
          <p:cNvSpPr/>
          <p:nvPr/>
        </p:nvSpPr>
        <p:spPr>
          <a:xfrm>
            <a:off x="6306746" y="3168374"/>
            <a:ext cx="4949269" cy="2043995"/>
          </a:xfrm>
          <a:prstGeom prst="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srgbClr val="FFFFFF"/>
              </a:solidFill>
              <a:latin typeface="Segoe UI"/>
            </a:endParaRPr>
          </a:p>
        </p:txBody>
      </p:sp>
      <p:sp>
        <p:nvSpPr>
          <p:cNvPr id="33" name="TextBox 32"/>
          <p:cNvSpPr txBox="1"/>
          <p:nvPr/>
        </p:nvSpPr>
        <p:spPr>
          <a:xfrm>
            <a:off x="6825507" y="4774099"/>
            <a:ext cx="2246181" cy="318241"/>
          </a:xfrm>
          <a:prstGeom prst="rect">
            <a:avLst/>
          </a:prstGeom>
          <a:noFill/>
        </p:spPr>
        <p:txBody>
          <a:bodyPr wrap="square" rtlCol="0">
            <a:spAutoFit/>
          </a:bodyPr>
          <a:lstStyle/>
          <a:p>
            <a:pPr defTabSz="932418"/>
            <a:r>
              <a:rPr lang="en-US" sz="1428" dirty="0">
                <a:solidFill>
                  <a:prstClr val="black"/>
                </a:solidFill>
                <a:latin typeface="Segoe UI"/>
              </a:rPr>
              <a:t>Report 1 with RLS</a:t>
            </a:r>
          </a:p>
        </p:txBody>
      </p:sp>
      <p:cxnSp>
        <p:nvCxnSpPr>
          <p:cNvPr id="34" name="Straight Connector 33"/>
          <p:cNvCxnSpPr/>
          <p:nvPr/>
        </p:nvCxnSpPr>
        <p:spPr>
          <a:xfrm>
            <a:off x="8519742" y="4143543"/>
            <a:ext cx="580699"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p:cNvCxnSpPr>
          <p:nvPr/>
        </p:nvCxnSpPr>
        <p:spPr>
          <a:xfrm>
            <a:off x="7827530" y="1329975"/>
            <a:ext cx="5977" cy="1432146"/>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p:cNvCxnSpPr>
          <p:nvPr/>
        </p:nvCxnSpPr>
        <p:spPr>
          <a:xfrm flipH="1" flipV="1">
            <a:off x="9632700" y="1318246"/>
            <a:ext cx="5977" cy="1401768"/>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037997" y="2215030"/>
            <a:ext cx="5401711" cy="318241"/>
          </a:xfrm>
          <a:prstGeom prst="rect">
            <a:avLst/>
          </a:prstGeom>
          <a:solidFill>
            <a:schemeClr val="accent3"/>
          </a:solidFill>
        </p:spPr>
        <p:txBody>
          <a:bodyPr wrap="square" rtlCol="0">
            <a:spAutoFit/>
          </a:bodyPr>
          <a:lstStyle/>
          <a:p>
            <a:pPr algn="ctr" defTabSz="932418"/>
            <a:r>
              <a:rPr lang="en-US" sz="1428" b="1" dirty="0">
                <a:solidFill>
                  <a:schemeClr val="bg1"/>
                </a:solidFill>
                <a:latin typeface="Segoe UI"/>
              </a:rPr>
              <a:t>Application Driven Row Level Security</a:t>
            </a:r>
          </a:p>
        </p:txBody>
      </p:sp>
      <p:sp>
        <p:nvSpPr>
          <p:cNvPr id="38" name="TextBox 37"/>
          <p:cNvSpPr txBox="1"/>
          <p:nvPr/>
        </p:nvSpPr>
        <p:spPr>
          <a:xfrm>
            <a:off x="6037996" y="1611618"/>
            <a:ext cx="5401710" cy="318241"/>
          </a:xfrm>
          <a:prstGeom prst="rect">
            <a:avLst/>
          </a:prstGeom>
          <a:solidFill>
            <a:schemeClr val="accent1"/>
          </a:solidFill>
        </p:spPr>
        <p:txBody>
          <a:bodyPr wrap="square" rtlCol="0">
            <a:spAutoFit/>
          </a:bodyPr>
          <a:lstStyle/>
          <a:p>
            <a:pPr algn="ctr" defTabSz="932418"/>
            <a:r>
              <a:rPr lang="en-US" sz="1428" b="1" dirty="0">
                <a:solidFill>
                  <a:srgbClr val="FFFFFF"/>
                </a:solidFill>
                <a:latin typeface="Segoe UI"/>
              </a:rPr>
              <a:t>Application UI/Permission Logic</a:t>
            </a:r>
          </a:p>
        </p:txBody>
      </p:sp>
      <p:sp>
        <p:nvSpPr>
          <p:cNvPr id="39" name="TextBox 38"/>
          <p:cNvSpPr txBox="1"/>
          <p:nvPr/>
        </p:nvSpPr>
        <p:spPr>
          <a:xfrm>
            <a:off x="6037996" y="1016115"/>
            <a:ext cx="5401709" cy="318241"/>
          </a:xfrm>
          <a:prstGeom prst="rect">
            <a:avLst/>
          </a:prstGeom>
          <a:solidFill>
            <a:schemeClr val="bg1">
              <a:lumMod val="95000"/>
            </a:schemeClr>
          </a:solidFill>
        </p:spPr>
        <p:txBody>
          <a:bodyPr wrap="square" rtlCol="0">
            <a:spAutoFit/>
          </a:bodyPr>
          <a:lstStyle/>
          <a:p>
            <a:pPr algn="ctr" defTabSz="932418"/>
            <a:r>
              <a:rPr lang="en-US" sz="1428" b="1" dirty="0">
                <a:solidFill>
                  <a:prstClr val="black"/>
                </a:solidFill>
                <a:latin typeface="Segoe UI"/>
              </a:rPr>
              <a:t>Application User</a:t>
            </a:r>
          </a:p>
        </p:txBody>
      </p:sp>
      <p:sp>
        <p:nvSpPr>
          <p:cNvPr id="40" name="TextBox 39"/>
          <p:cNvSpPr txBox="1"/>
          <p:nvPr/>
        </p:nvSpPr>
        <p:spPr>
          <a:xfrm>
            <a:off x="8921473" y="4756198"/>
            <a:ext cx="2223615" cy="318241"/>
          </a:xfrm>
          <a:prstGeom prst="rect">
            <a:avLst/>
          </a:prstGeom>
          <a:noFill/>
        </p:spPr>
        <p:txBody>
          <a:bodyPr wrap="square" rtlCol="0">
            <a:spAutoFit/>
          </a:bodyPr>
          <a:lstStyle/>
          <a:p>
            <a:pPr defTabSz="932418"/>
            <a:r>
              <a:rPr lang="en-US" sz="1428" dirty="0">
                <a:solidFill>
                  <a:prstClr val="black"/>
                </a:solidFill>
                <a:latin typeface="Segoe UI"/>
              </a:rPr>
              <a:t>Azure SQL for all tenants</a:t>
            </a:r>
          </a:p>
        </p:txBody>
      </p:sp>
      <p:sp>
        <p:nvSpPr>
          <p:cNvPr id="41" name="Freeform 34"/>
          <p:cNvSpPr/>
          <p:nvPr/>
        </p:nvSpPr>
        <p:spPr>
          <a:xfrm>
            <a:off x="8377540" y="211788"/>
            <a:ext cx="609507" cy="695781"/>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kern="0">
              <a:solidFill>
                <a:prstClr val="black"/>
              </a:solidFill>
              <a:latin typeface="Segoe UI"/>
            </a:endParaRPr>
          </a:p>
        </p:txBody>
      </p:sp>
      <p:sp>
        <p:nvSpPr>
          <p:cNvPr id="42" name="TextBox 41"/>
          <p:cNvSpPr txBox="1"/>
          <p:nvPr/>
        </p:nvSpPr>
        <p:spPr>
          <a:xfrm>
            <a:off x="9707847" y="3894428"/>
            <a:ext cx="650866" cy="713502"/>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rgbClr val="282828"/>
          </a:solidFill>
          <a:ln>
            <a:noFill/>
          </a:ln>
          <a:effectLst/>
        </p:spPr>
        <p:txBody>
          <a:bodyPr rot="0" spcFirstLastPara="0" vertOverflow="overflow" horzOverflow="overflow" vert="horz" wrap="square" lIns="93247" tIns="46623" rIns="93247" bIns="46623" numCol="1" spcCol="0" rtlCol="0" fromWordArt="0" anchor="t" anchorCtr="0" forceAA="0" compatLnSpc="1">
            <a:prstTxWarp prst="textNoShape">
              <a:avLst/>
            </a:prstTxWarp>
            <a:noAutofit/>
          </a:bodyPr>
          <a:lstStyle/>
          <a:p>
            <a:pPr defTabSz="932418">
              <a:lnSpc>
                <a:spcPct val="90000"/>
              </a:lnSpc>
              <a:spcAft>
                <a:spcPts val="612"/>
              </a:spcAft>
            </a:pPr>
            <a:endParaRPr lang="en-US" sz="8157" dirty="0">
              <a:gradFill>
                <a:gsLst>
                  <a:gs pos="2917">
                    <a:prstClr val="black"/>
                  </a:gs>
                  <a:gs pos="30000">
                    <a:prstClr val="black"/>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3" name="Group 42"/>
          <p:cNvGrpSpPr/>
          <p:nvPr/>
        </p:nvGrpSpPr>
        <p:grpSpPr>
          <a:xfrm>
            <a:off x="7286077" y="3922504"/>
            <a:ext cx="695374" cy="582546"/>
            <a:chOff x="7413678" y="3759975"/>
            <a:chExt cx="681898" cy="571256"/>
          </a:xfrm>
        </p:grpSpPr>
        <p:sp>
          <p:nvSpPr>
            <p:cNvPr id="44" name="Rounded Rectangle 27"/>
            <p:cNvSpPr/>
            <p:nvPr/>
          </p:nvSpPr>
          <p:spPr>
            <a:xfrm>
              <a:off x="7413678" y="3759975"/>
              <a:ext cx="681898" cy="571256"/>
            </a:xfrm>
            <a:prstGeom prst="roundRect">
              <a:avLst>
                <a:gd name="adj" fmla="val 0"/>
              </a:avLst>
            </a:prstGeom>
            <a:noFill/>
            <a:ln w="12700">
              <a:solidFill>
                <a:srgbClr val="1E1E1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kern="0" dirty="0">
                <a:solidFill>
                  <a:sysClr val="windowText" lastClr="000000"/>
                </a:solidFill>
                <a:latin typeface="Segoe UI"/>
              </a:endParaRPr>
            </a:p>
          </p:txBody>
        </p:sp>
        <p:sp>
          <p:nvSpPr>
            <p:cNvPr id="45" name="Freeform 28"/>
            <p:cNvSpPr/>
            <p:nvPr/>
          </p:nvSpPr>
          <p:spPr bwMode="auto">
            <a:xfrm>
              <a:off x="7607579" y="3869554"/>
              <a:ext cx="328538" cy="347237"/>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6" name="TextBox 45"/>
          <p:cNvSpPr txBox="1"/>
          <p:nvPr/>
        </p:nvSpPr>
        <p:spPr>
          <a:xfrm>
            <a:off x="6312429" y="3192666"/>
            <a:ext cx="2759259" cy="318241"/>
          </a:xfrm>
          <a:prstGeom prst="rect">
            <a:avLst/>
          </a:prstGeom>
          <a:noFill/>
        </p:spPr>
        <p:txBody>
          <a:bodyPr wrap="square" rtlCol="0">
            <a:spAutoFit/>
          </a:bodyPr>
          <a:lstStyle/>
          <a:p>
            <a:pPr defTabSz="932418"/>
            <a:r>
              <a:rPr lang="en-US" sz="1428" b="1" dirty="0">
                <a:solidFill>
                  <a:prstClr val="black"/>
                </a:solidFill>
                <a:latin typeface="Segoe UI"/>
              </a:rPr>
              <a:t>PBI Workspace 1</a:t>
            </a:r>
          </a:p>
        </p:txBody>
      </p:sp>
      <p:cxnSp>
        <p:nvCxnSpPr>
          <p:cNvPr id="47" name="Straight Arrow Connector 46"/>
          <p:cNvCxnSpPr>
            <a:cxnSpLocks/>
          </p:cNvCxnSpPr>
          <p:nvPr/>
        </p:nvCxnSpPr>
        <p:spPr>
          <a:xfrm flipH="1" flipV="1">
            <a:off x="10027303" y="5256303"/>
            <a:ext cx="5977" cy="600790"/>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6037997" y="5849132"/>
            <a:ext cx="5456887" cy="943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srgbClr val="FFFFFF"/>
              </a:solidFill>
              <a:latin typeface="Segoe UI"/>
            </a:endParaRPr>
          </a:p>
        </p:txBody>
      </p:sp>
      <p:sp>
        <p:nvSpPr>
          <p:cNvPr id="49" name="TextBox 48"/>
          <p:cNvSpPr txBox="1"/>
          <p:nvPr/>
        </p:nvSpPr>
        <p:spPr>
          <a:xfrm>
            <a:off x="6117566" y="5877517"/>
            <a:ext cx="2954121" cy="318241"/>
          </a:xfrm>
          <a:prstGeom prst="rect">
            <a:avLst/>
          </a:prstGeom>
          <a:noFill/>
        </p:spPr>
        <p:txBody>
          <a:bodyPr wrap="square" rtlCol="0">
            <a:spAutoFit/>
          </a:bodyPr>
          <a:lstStyle/>
          <a:p>
            <a:pPr defTabSz="932418"/>
            <a:r>
              <a:rPr lang="en-US" sz="1428" b="1" dirty="0">
                <a:solidFill>
                  <a:srgbClr val="FFFFFF"/>
                </a:solidFill>
                <a:latin typeface="Segoe UI"/>
              </a:rPr>
              <a:t>Storage</a:t>
            </a:r>
          </a:p>
        </p:txBody>
      </p:sp>
      <p:sp>
        <p:nvSpPr>
          <p:cNvPr id="50" name="TextBox 49"/>
          <p:cNvSpPr txBox="1"/>
          <p:nvPr/>
        </p:nvSpPr>
        <p:spPr>
          <a:xfrm>
            <a:off x="6306746" y="6320545"/>
            <a:ext cx="840284" cy="318241"/>
          </a:xfrm>
          <a:prstGeom prst="rect">
            <a:avLst/>
          </a:prstGeom>
          <a:noFill/>
        </p:spPr>
        <p:txBody>
          <a:bodyPr wrap="square" rtlCol="0">
            <a:spAutoFit/>
          </a:bodyPr>
          <a:lstStyle/>
          <a:p>
            <a:pPr defTabSz="932418"/>
            <a:r>
              <a:rPr lang="en-US" sz="1428" dirty="0">
                <a:solidFill>
                  <a:srgbClr val="FFFFFF"/>
                </a:solidFill>
                <a:latin typeface="Segoe UI"/>
              </a:rPr>
              <a:t>Blob</a:t>
            </a:r>
          </a:p>
        </p:txBody>
      </p:sp>
      <p:sp>
        <p:nvSpPr>
          <p:cNvPr id="51" name="TextBox 50"/>
          <p:cNvSpPr txBox="1"/>
          <p:nvPr/>
        </p:nvSpPr>
        <p:spPr>
          <a:xfrm>
            <a:off x="7398698" y="6320545"/>
            <a:ext cx="1298772" cy="318241"/>
          </a:xfrm>
          <a:prstGeom prst="rect">
            <a:avLst/>
          </a:prstGeom>
          <a:noFill/>
        </p:spPr>
        <p:txBody>
          <a:bodyPr wrap="square" rtlCol="0">
            <a:spAutoFit/>
          </a:bodyPr>
          <a:lstStyle/>
          <a:p>
            <a:pPr defTabSz="932418"/>
            <a:r>
              <a:rPr lang="en-US" sz="1428" dirty="0">
                <a:solidFill>
                  <a:srgbClr val="FFFFFF"/>
                </a:solidFill>
                <a:latin typeface="Segoe UI"/>
              </a:rPr>
              <a:t>Table Storage</a:t>
            </a:r>
          </a:p>
        </p:txBody>
      </p:sp>
      <p:sp>
        <p:nvSpPr>
          <p:cNvPr id="52" name="TextBox 51"/>
          <p:cNvSpPr txBox="1"/>
          <p:nvPr/>
        </p:nvSpPr>
        <p:spPr>
          <a:xfrm>
            <a:off x="8921473" y="6335077"/>
            <a:ext cx="1298772" cy="318241"/>
          </a:xfrm>
          <a:prstGeom prst="rect">
            <a:avLst/>
          </a:prstGeom>
          <a:noFill/>
        </p:spPr>
        <p:txBody>
          <a:bodyPr wrap="square" rtlCol="0">
            <a:spAutoFit/>
          </a:bodyPr>
          <a:lstStyle/>
          <a:p>
            <a:pPr defTabSz="932418"/>
            <a:r>
              <a:rPr lang="en-US" sz="1428" dirty="0">
                <a:solidFill>
                  <a:srgbClr val="FFFFFF"/>
                </a:solidFill>
                <a:latin typeface="Segoe UI"/>
              </a:rPr>
              <a:t>Data Lake</a:t>
            </a:r>
          </a:p>
        </p:txBody>
      </p:sp>
      <p:sp>
        <p:nvSpPr>
          <p:cNvPr id="53" name="TextBox 52"/>
          <p:cNvSpPr txBox="1"/>
          <p:nvPr/>
        </p:nvSpPr>
        <p:spPr>
          <a:xfrm>
            <a:off x="10220245" y="6328898"/>
            <a:ext cx="1298772" cy="318241"/>
          </a:xfrm>
          <a:prstGeom prst="rect">
            <a:avLst/>
          </a:prstGeom>
          <a:noFill/>
        </p:spPr>
        <p:txBody>
          <a:bodyPr wrap="square" rtlCol="0">
            <a:spAutoFit/>
          </a:bodyPr>
          <a:lstStyle/>
          <a:p>
            <a:pPr defTabSz="932418"/>
            <a:r>
              <a:rPr lang="en-US" sz="1428" dirty="0">
                <a:solidFill>
                  <a:srgbClr val="FFFFFF"/>
                </a:solidFill>
                <a:latin typeface="Segoe UI"/>
              </a:rPr>
              <a:t>Others…</a:t>
            </a:r>
          </a:p>
        </p:txBody>
      </p:sp>
      <p:sp>
        <p:nvSpPr>
          <p:cNvPr id="54" name="TextBox 53"/>
          <p:cNvSpPr txBox="1"/>
          <p:nvPr/>
        </p:nvSpPr>
        <p:spPr>
          <a:xfrm>
            <a:off x="10119392" y="5462763"/>
            <a:ext cx="840284" cy="318241"/>
          </a:xfrm>
          <a:prstGeom prst="rect">
            <a:avLst/>
          </a:prstGeom>
          <a:noFill/>
        </p:spPr>
        <p:txBody>
          <a:bodyPr wrap="square" rtlCol="0">
            <a:spAutoFit/>
          </a:bodyPr>
          <a:lstStyle/>
          <a:p>
            <a:pPr defTabSz="932418"/>
            <a:r>
              <a:rPr lang="en-US" sz="1428" b="1" dirty="0">
                <a:solidFill>
                  <a:srgbClr val="002050"/>
                </a:solidFill>
                <a:latin typeface="Segoe UI"/>
              </a:rPr>
              <a:t>ETL</a:t>
            </a:r>
          </a:p>
        </p:txBody>
      </p:sp>
    </p:spTree>
    <p:extLst>
      <p:ext uri="{BB962C8B-B14F-4D97-AF65-F5344CB8AC3E}">
        <p14:creationId xmlns:p14="http://schemas.microsoft.com/office/powerpoint/2010/main" val="2292995860"/>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10"/>
          <p:cNvSpPr txBox="1">
            <a:spLocks/>
          </p:cNvSpPr>
          <p:nvPr/>
        </p:nvSpPr>
        <p:spPr>
          <a:xfrm>
            <a:off x="487178" y="2998024"/>
            <a:ext cx="4033148" cy="3142252"/>
          </a:xfrm>
          <a:prstGeom prst="rect">
            <a:avLst/>
          </a:prstGeom>
        </p:spPr>
        <p:txBody>
          <a:bodyPr vert="horz" wrap="square" lIns="93247" tIns="0" rIns="93247" bIns="93247"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104" indent="-233104" defTabSz="932418">
              <a:spcAft>
                <a:spcPts val="612"/>
              </a:spcAft>
            </a:pPr>
            <a:r>
              <a:rPr lang="en-AU" sz="1836" kern="0" dirty="0">
                <a:solidFill>
                  <a:srgbClr val="FFFFFF"/>
                </a:solidFill>
                <a:ea typeface="Segoe UI Black" panose="020B0A02040204020203" pitchFamily="34" charset="0"/>
              </a:rPr>
              <a:t>Isolates tenant data physically</a:t>
            </a:r>
          </a:p>
          <a:p>
            <a:pPr marL="233104" indent="-233104" defTabSz="932418">
              <a:spcAft>
                <a:spcPts val="612"/>
              </a:spcAft>
            </a:pPr>
            <a:r>
              <a:rPr lang="en-AU" sz="1836" kern="0" dirty="0">
                <a:solidFill>
                  <a:srgbClr val="FFFFFF"/>
                </a:solidFill>
                <a:ea typeface="Segoe UI Black" panose="020B0A02040204020203" pitchFamily="34" charset="0"/>
              </a:rPr>
              <a:t>Isolates user data within tenant with RLS</a:t>
            </a:r>
          </a:p>
          <a:p>
            <a:pPr marL="233104" indent="-233104" defTabSz="932418">
              <a:spcAft>
                <a:spcPts val="612"/>
              </a:spcAft>
            </a:pPr>
            <a:r>
              <a:rPr lang="en-AU" sz="1836" kern="0" dirty="0">
                <a:solidFill>
                  <a:srgbClr val="FFFFFF"/>
                </a:solidFill>
                <a:ea typeface="Segoe UI Black" panose="020B0A02040204020203" pitchFamily="34" charset="0"/>
              </a:rPr>
              <a:t>Uses groups and/or AAD tenants for isolation</a:t>
            </a:r>
          </a:p>
          <a:p>
            <a:pPr marL="233104" indent="-233104" defTabSz="932418">
              <a:spcAft>
                <a:spcPts val="612"/>
              </a:spcAft>
            </a:pPr>
            <a:r>
              <a:rPr lang="en-AU" sz="1836" kern="0" dirty="0">
                <a:solidFill>
                  <a:srgbClr val="FFFFFF"/>
                </a:solidFill>
                <a:ea typeface="Segoe UI Black" panose="020B0A02040204020203" pitchFamily="34" charset="0"/>
              </a:rPr>
              <a:t>Application logic routes users to their reporting resources</a:t>
            </a:r>
          </a:p>
          <a:p>
            <a:pPr marL="233104" indent="-233104" defTabSz="932418">
              <a:spcAft>
                <a:spcPts val="612"/>
              </a:spcAft>
            </a:pPr>
            <a:endParaRPr lang="en-AU" sz="1836" kern="0" dirty="0">
              <a:solidFill>
                <a:srgbClr val="FFFFFF"/>
              </a:solidFill>
              <a:ea typeface="Segoe UI Black" panose="020B0A02040204020203" pitchFamily="34" charset="0"/>
            </a:endParaRPr>
          </a:p>
        </p:txBody>
      </p:sp>
      <p:cxnSp>
        <p:nvCxnSpPr>
          <p:cNvPr id="35" name="Straight Arrow Connector 34"/>
          <p:cNvCxnSpPr>
            <a:cxnSpLocks/>
          </p:cNvCxnSpPr>
          <p:nvPr/>
        </p:nvCxnSpPr>
        <p:spPr>
          <a:xfrm>
            <a:off x="7827530" y="1329975"/>
            <a:ext cx="5977" cy="1432146"/>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p:cNvCxnSpPr>
          <p:nvPr/>
        </p:nvCxnSpPr>
        <p:spPr>
          <a:xfrm flipH="1" flipV="1">
            <a:off x="9632700" y="1318246"/>
            <a:ext cx="5977" cy="1401768"/>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037997" y="2215030"/>
            <a:ext cx="5401711" cy="318241"/>
          </a:xfrm>
          <a:prstGeom prst="rect">
            <a:avLst/>
          </a:prstGeom>
          <a:solidFill>
            <a:schemeClr val="accent3"/>
          </a:solidFill>
        </p:spPr>
        <p:txBody>
          <a:bodyPr wrap="square" rtlCol="0">
            <a:spAutoFit/>
          </a:bodyPr>
          <a:lstStyle/>
          <a:p>
            <a:pPr algn="ctr" defTabSz="932418"/>
            <a:r>
              <a:rPr lang="en-US" sz="1428" b="1" dirty="0">
                <a:solidFill>
                  <a:schemeClr val="bg1"/>
                </a:solidFill>
                <a:latin typeface="Segoe UI"/>
              </a:rPr>
              <a:t>Application Driven Row Level Security</a:t>
            </a:r>
          </a:p>
        </p:txBody>
      </p:sp>
      <p:sp>
        <p:nvSpPr>
          <p:cNvPr id="38" name="TextBox 37"/>
          <p:cNvSpPr txBox="1"/>
          <p:nvPr/>
        </p:nvSpPr>
        <p:spPr>
          <a:xfrm>
            <a:off x="6037996" y="1611618"/>
            <a:ext cx="5401710" cy="318241"/>
          </a:xfrm>
          <a:prstGeom prst="rect">
            <a:avLst/>
          </a:prstGeom>
          <a:solidFill>
            <a:schemeClr val="accent1"/>
          </a:solidFill>
        </p:spPr>
        <p:txBody>
          <a:bodyPr wrap="square" rtlCol="0">
            <a:spAutoFit/>
          </a:bodyPr>
          <a:lstStyle/>
          <a:p>
            <a:pPr algn="ctr" defTabSz="932418"/>
            <a:r>
              <a:rPr lang="en-US" sz="1428" b="1" dirty="0">
                <a:solidFill>
                  <a:srgbClr val="FFFFFF"/>
                </a:solidFill>
                <a:latin typeface="Segoe UI"/>
              </a:rPr>
              <a:t>Application UI/Permission Logic</a:t>
            </a:r>
          </a:p>
        </p:txBody>
      </p:sp>
      <p:sp>
        <p:nvSpPr>
          <p:cNvPr id="39" name="TextBox 38"/>
          <p:cNvSpPr txBox="1"/>
          <p:nvPr/>
        </p:nvSpPr>
        <p:spPr>
          <a:xfrm>
            <a:off x="6037996" y="1016115"/>
            <a:ext cx="5401709" cy="318241"/>
          </a:xfrm>
          <a:prstGeom prst="rect">
            <a:avLst/>
          </a:prstGeom>
          <a:solidFill>
            <a:schemeClr val="bg1">
              <a:lumMod val="95000"/>
            </a:schemeClr>
          </a:solidFill>
        </p:spPr>
        <p:txBody>
          <a:bodyPr wrap="square" rtlCol="0">
            <a:spAutoFit/>
          </a:bodyPr>
          <a:lstStyle/>
          <a:p>
            <a:pPr algn="ctr" defTabSz="932418"/>
            <a:r>
              <a:rPr lang="en-US" sz="1428" b="1" dirty="0">
                <a:solidFill>
                  <a:prstClr val="black"/>
                </a:solidFill>
                <a:latin typeface="Segoe UI"/>
              </a:rPr>
              <a:t>Application User</a:t>
            </a:r>
          </a:p>
        </p:txBody>
      </p:sp>
      <p:sp>
        <p:nvSpPr>
          <p:cNvPr id="41" name="Freeform 34"/>
          <p:cNvSpPr/>
          <p:nvPr/>
        </p:nvSpPr>
        <p:spPr>
          <a:xfrm>
            <a:off x="8377540" y="211788"/>
            <a:ext cx="609507" cy="695781"/>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kern="0">
              <a:solidFill>
                <a:prstClr val="black"/>
              </a:solidFill>
              <a:latin typeface="Segoe UI"/>
            </a:endParaRPr>
          </a:p>
        </p:txBody>
      </p:sp>
      <p:sp>
        <p:nvSpPr>
          <p:cNvPr id="54" name="TextBox 53"/>
          <p:cNvSpPr txBox="1"/>
          <p:nvPr/>
        </p:nvSpPr>
        <p:spPr>
          <a:xfrm>
            <a:off x="10119392" y="5462763"/>
            <a:ext cx="840284" cy="318241"/>
          </a:xfrm>
          <a:prstGeom prst="rect">
            <a:avLst/>
          </a:prstGeom>
          <a:noFill/>
        </p:spPr>
        <p:txBody>
          <a:bodyPr wrap="square" rtlCol="0">
            <a:spAutoFit/>
          </a:bodyPr>
          <a:lstStyle/>
          <a:p>
            <a:pPr defTabSz="932418"/>
            <a:r>
              <a:rPr lang="en-US" sz="1428" b="1" dirty="0">
                <a:solidFill>
                  <a:srgbClr val="002050"/>
                </a:solidFill>
                <a:latin typeface="Segoe UI"/>
              </a:rPr>
              <a:t>ETL</a:t>
            </a:r>
          </a:p>
        </p:txBody>
      </p:sp>
      <p:sp>
        <p:nvSpPr>
          <p:cNvPr id="29" name="Rectangle 28"/>
          <p:cNvSpPr/>
          <p:nvPr/>
        </p:nvSpPr>
        <p:spPr>
          <a:xfrm>
            <a:off x="6151838" y="2953477"/>
            <a:ext cx="5401711" cy="2562506"/>
          </a:xfrm>
          <a:prstGeom prst="rect">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srgbClr val="FFFFFF"/>
              </a:solidFill>
              <a:latin typeface="Segoe UI"/>
            </a:endParaRPr>
          </a:p>
        </p:txBody>
      </p:sp>
      <p:sp>
        <p:nvSpPr>
          <p:cNvPr id="55" name="Rectangle 54"/>
          <p:cNvSpPr/>
          <p:nvPr/>
        </p:nvSpPr>
        <p:spPr>
          <a:xfrm>
            <a:off x="6037997" y="2818440"/>
            <a:ext cx="5401711" cy="2562506"/>
          </a:xfrm>
          <a:prstGeom prst="rect">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srgbClr val="FFFFFF"/>
              </a:solidFill>
              <a:latin typeface="Segoe UI"/>
            </a:endParaRPr>
          </a:p>
        </p:txBody>
      </p:sp>
      <p:sp>
        <p:nvSpPr>
          <p:cNvPr id="56" name="TextBox 55"/>
          <p:cNvSpPr txBox="1"/>
          <p:nvPr/>
        </p:nvSpPr>
        <p:spPr>
          <a:xfrm>
            <a:off x="6146320" y="2841465"/>
            <a:ext cx="2954121" cy="318241"/>
          </a:xfrm>
          <a:prstGeom prst="rect">
            <a:avLst/>
          </a:prstGeom>
          <a:noFill/>
        </p:spPr>
        <p:txBody>
          <a:bodyPr wrap="square" rtlCol="0">
            <a:spAutoFit/>
          </a:bodyPr>
          <a:lstStyle/>
          <a:p>
            <a:pPr defTabSz="932418"/>
            <a:r>
              <a:rPr lang="en-US" sz="1428" b="1" dirty="0">
                <a:solidFill>
                  <a:srgbClr val="FFFFFF"/>
                </a:solidFill>
                <a:latin typeface="Segoe UI"/>
              </a:rPr>
              <a:t>PBI Tenant (AAD)</a:t>
            </a:r>
          </a:p>
        </p:txBody>
      </p:sp>
      <p:sp>
        <p:nvSpPr>
          <p:cNvPr id="57" name="Rectangle 56"/>
          <p:cNvSpPr/>
          <p:nvPr/>
        </p:nvSpPr>
        <p:spPr>
          <a:xfrm>
            <a:off x="6264216" y="3163740"/>
            <a:ext cx="2362636" cy="2043995"/>
          </a:xfrm>
          <a:prstGeom prst="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srgbClr val="FFFFFF"/>
              </a:solidFill>
              <a:latin typeface="Segoe UI"/>
            </a:endParaRPr>
          </a:p>
        </p:txBody>
      </p:sp>
      <p:sp>
        <p:nvSpPr>
          <p:cNvPr id="58" name="TextBox 57"/>
          <p:cNvSpPr txBox="1"/>
          <p:nvPr/>
        </p:nvSpPr>
        <p:spPr>
          <a:xfrm>
            <a:off x="6343071" y="4376982"/>
            <a:ext cx="2246181" cy="254226"/>
          </a:xfrm>
          <a:prstGeom prst="rect">
            <a:avLst/>
          </a:prstGeom>
          <a:noFill/>
        </p:spPr>
        <p:txBody>
          <a:bodyPr wrap="square" rtlCol="0">
            <a:spAutoFit/>
          </a:bodyPr>
          <a:lstStyle/>
          <a:p>
            <a:pPr defTabSz="932418"/>
            <a:r>
              <a:rPr lang="en-US" sz="1020" dirty="0">
                <a:solidFill>
                  <a:prstClr val="black"/>
                </a:solidFill>
                <a:latin typeface="Segoe UI"/>
              </a:rPr>
              <a:t>Copy of Report 1 with RLS</a:t>
            </a:r>
          </a:p>
        </p:txBody>
      </p:sp>
      <p:cxnSp>
        <p:nvCxnSpPr>
          <p:cNvPr id="59" name="Straight Connector 58"/>
          <p:cNvCxnSpPr>
            <a:cxnSpLocks/>
          </p:cNvCxnSpPr>
          <p:nvPr/>
        </p:nvCxnSpPr>
        <p:spPr>
          <a:xfrm>
            <a:off x="7235921" y="3866184"/>
            <a:ext cx="199313"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6343071" y="4694721"/>
            <a:ext cx="2223615" cy="254226"/>
          </a:xfrm>
          <a:prstGeom prst="rect">
            <a:avLst/>
          </a:prstGeom>
          <a:noFill/>
        </p:spPr>
        <p:txBody>
          <a:bodyPr wrap="square" rtlCol="0">
            <a:spAutoFit/>
          </a:bodyPr>
          <a:lstStyle/>
          <a:p>
            <a:pPr defTabSz="932418"/>
            <a:r>
              <a:rPr lang="en-US" sz="1020" dirty="0">
                <a:solidFill>
                  <a:prstClr val="black"/>
                </a:solidFill>
                <a:latin typeface="Segoe UI"/>
              </a:rPr>
              <a:t>Azure SQL for Tenant 1</a:t>
            </a:r>
          </a:p>
        </p:txBody>
      </p:sp>
      <p:sp>
        <p:nvSpPr>
          <p:cNvPr id="61" name="TextBox 60"/>
          <p:cNvSpPr txBox="1"/>
          <p:nvPr/>
        </p:nvSpPr>
        <p:spPr>
          <a:xfrm>
            <a:off x="7684584" y="3689652"/>
            <a:ext cx="363500" cy="393585"/>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rgbClr val="282828"/>
          </a:solidFill>
          <a:ln>
            <a:noFill/>
          </a:ln>
          <a:effectLst/>
        </p:spPr>
        <p:txBody>
          <a:bodyPr rot="0" spcFirstLastPara="0" vertOverflow="overflow" horzOverflow="overflow" vert="horz" wrap="square" lIns="93247" tIns="46623" rIns="93247" bIns="46623" numCol="1" spcCol="0" rtlCol="0" fromWordArt="0" anchor="t" anchorCtr="0" forceAA="0" compatLnSpc="1">
            <a:prstTxWarp prst="textNoShape">
              <a:avLst/>
            </a:prstTxWarp>
            <a:noAutofit/>
          </a:bodyPr>
          <a:lstStyle/>
          <a:p>
            <a:pPr defTabSz="932418">
              <a:lnSpc>
                <a:spcPct val="90000"/>
              </a:lnSpc>
              <a:spcAft>
                <a:spcPts val="612"/>
              </a:spcAft>
            </a:pPr>
            <a:endParaRPr lang="en-US" sz="8157" dirty="0">
              <a:gradFill>
                <a:gsLst>
                  <a:gs pos="2917">
                    <a:prstClr val="black"/>
                  </a:gs>
                  <a:gs pos="30000">
                    <a:prstClr val="black"/>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2" name="Group 61"/>
          <p:cNvGrpSpPr/>
          <p:nvPr/>
        </p:nvGrpSpPr>
        <p:grpSpPr>
          <a:xfrm>
            <a:off x="6520357" y="3635694"/>
            <a:ext cx="541455" cy="477370"/>
            <a:chOff x="7413678" y="3759975"/>
            <a:chExt cx="681898" cy="571256"/>
          </a:xfrm>
        </p:grpSpPr>
        <p:sp>
          <p:nvSpPr>
            <p:cNvPr id="63" name="Rounded Rectangle 27"/>
            <p:cNvSpPr/>
            <p:nvPr/>
          </p:nvSpPr>
          <p:spPr>
            <a:xfrm>
              <a:off x="7413678" y="3759975"/>
              <a:ext cx="681898" cy="571256"/>
            </a:xfrm>
            <a:prstGeom prst="roundRect">
              <a:avLst>
                <a:gd name="adj" fmla="val 0"/>
              </a:avLst>
            </a:prstGeom>
            <a:noFill/>
            <a:ln w="12700">
              <a:solidFill>
                <a:srgbClr val="1E1E1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kern="0" dirty="0">
                <a:solidFill>
                  <a:sysClr val="windowText" lastClr="000000"/>
                </a:solidFill>
                <a:latin typeface="Segoe UI"/>
              </a:endParaRPr>
            </a:p>
          </p:txBody>
        </p:sp>
        <p:sp>
          <p:nvSpPr>
            <p:cNvPr id="64" name="Freeform 28"/>
            <p:cNvSpPr/>
            <p:nvPr/>
          </p:nvSpPr>
          <p:spPr bwMode="auto">
            <a:xfrm>
              <a:off x="7607579" y="3869554"/>
              <a:ext cx="328538" cy="347237"/>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 name="TextBox 64"/>
          <p:cNvSpPr txBox="1"/>
          <p:nvPr/>
        </p:nvSpPr>
        <p:spPr>
          <a:xfrm>
            <a:off x="6312430" y="3192666"/>
            <a:ext cx="2147785" cy="318241"/>
          </a:xfrm>
          <a:prstGeom prst="rect">
            <a:avLst/>
          </a:prstGeom>
          <a:noFill/>
        </p:spPr>
        <p:txBody>
          <a:bodyPr wrap="square" rtlCol="0">
            <a:spAutoFit/>
          </a:bodyPr>
          <a:lstStyle/>
          <a:p>
            <a:pPr defTabSz="932418"/>
            <a:r>
              <a:rPr lang="en-US" sz="1428" b="1" dirty="0">
                <a:solidFill>
                  <a:prstClr val="black"/>
                </a:solidFill>
                <a:latin typeface="Segoe UI"/>
              </a:rPr>
              <a:t>PBI workspace 1</a:t>
            </a:r>
          </a:p>
        </p:txBody>
      </p:sp>
      <p:sp>
        <p:nvSpPr>
          <p:cNvPr id="66" name="Rectangle 65"/>
          <p:cNvSpPr/>
          <p:nvPr/>
        </p:nvSpPr>
        <p:spPr>
          <a:xfrm>
            <a:off x="8844773" y="3158877"/>
            <a:ext cx="2362636" cy="2043995"/>
          </a:xfrm>
          <a:prstGeom prst="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srgbClr val="FFFFFF"/>
              </a:solidFill>
              <a:latin typeface="Segoe UI"/>
            </a:endParaRPr>
          </a:p>
        </p:txBody>
      </p:sp>
      <p:sp>
        <p:nvSpPr>
          <p:cNvPr id="67" name="TextBox 66"/>
          <p:cNvSpPr txBox="1"/>
          <p:nvPr/>
        </p:nvSpPr>
        <p:spPr>
          <a:xfrm>
            <a:off x="8923626" y="4372120"/>
            <a:ext cx="2246181" cy="254226"/>
          </a:xfrm>
          <a:prstGeom prst="rect">
            <a:avLst/>
          </a:prstGeom>
          <a:noFill/>
        </p:spPr>
        <p:txBody>
          <a:bodyPr wrap="square" rtlCol="0">
            <a:spAutoFit/>
          </a:bodyPr>
          <a:lstStyle/>
          <a:p>
            <a:pPr defTabSz="932418"/>
            <a:r>
              <a:rPr lang="en-US" sz="1020" dirty="0">
                <a:solidFill>
                  <a:prstClr val="black"/>
                </a:solidFill>
                <a:latin typeface="Segoe UI"/>
              </a:rPr>
              <a:t>Copy of Report 1 with RLS</a:t>
            </a:r>
          </a:p>
        </p:txBody>
      </p:sp>
      <p:cxnSp>
        <p:nvCxnSpPr>
          <p:cNvPr id="68" name="Straight Connector 67"/>
          <p:cNvCxnSpPr>
            <a:cxnSpLocks/>
          </p:cNvCxnSpPr>
          <p:nvPr/>
        </p:nvCxnSpPr>
        <p:spPr>
          <a:xfrm>
            <a:off x="9816476" y="3861321"/>
            <a:ext cx="199313"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8914282" y="4694721"/>
            <a:ext cx="2223615" cy="254226"/>
          </a:xfrm>
          <a:prstGeom prst="rect">
            <a:avLst/>
          </a:prstGeom>
          <a:noFill/>
        </p:spPr>
        <p:txBody>
          <a:bodyPr wrap="square" rtlCol="0">
            <a:spAutoFit/>
          </a:bodyPr>
          <a:lstStyle/>
          <a:p>
            <a:pPr defTabSz="932418"/>
            <a:r>
              <a:rPr lang="en-US" sz="1020" dirty="0">
                <a:solidFill>
                  <a:prstClr val="black"/>
                </a:solidFill>
                <a:latin typeface="Segoe UI"/>
              </a:rPr>
              <a:t>Azure SQL for Tenant N</a:t>
            </a:r>
          </a:p>
        </p:txBody>
      </p:sp>
      <p:sp>
        <p:nvSpPr>
          <p:cNvPr id="70" name="TextBox 69"/>
          <p:cNvSpPr txBox="1"/>
          <p:nvPr/>
        </p:nvSpPr>
        <p:spPr>
          <a:xfrm>
            <a:off x="10265139" y="3684790"/>
            <a:ext cx="363500" cy="393585"/>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rgbClr val="282828"/>
          </a:solidFill>
          <a:ln>
            <a:noFill/>
          </a:ln>
          <a:effectLst/>
        </p:spPr>
        <p:txBody>
          <a:bodyPr rot="0" spcFirstLastPara="0" vertOverflow="overflow" horzOverflow="overflow" vert="horz" wrap="square" lIns="93247" tIns="46623" rIns="93247" bIns="46623" numCol="1" spcCol="0" rtlCol="0" fromWordArt="0" anchor="t" anchorCtr="0" forceAA="0" compatLnSpc="1">
            <a:prstTxWarp prst="textNoShape">
              <a:avLst/>
            </a:prstTxWarp>
            <a:noAutofit/>
          </a:bodyPr>
          <a:lstStyle/>
          <a:p>
            <a:pPr defTabSz="932418">
              <a:lnSpc>
                <a:spcPct val="90000"/>
              </a:lnSpc>
              <a:spcAft>
                <a:spcPts val="612"/>
              </a:spcAft>
            </a:pPr>
            <a:endParaRPr lang="en-US" sz="8157" dirty="0">
              <a:gradFill>
                <a:gsLst>
                  <a:gs pos="2917">
                    <a:prstClr val="black"/>
                  </a:gs>
                  <a:gs pos="30000">
                    <a:prstClr val="black"/>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1" name="Group 70"/>
          <p:cNvGrpSpPr/>
          <p:nvPr/>
        </p:nvGrpSpPr>
        <p:grpSpPr>
          <a:xfrm>
            <a:off x="9100913" y="3630832"/>
            <a:ext cx="541455" cy="477370"/>
            <a:chOff x="7413678" y="3759975"/>
            <a:chExt cx="681898" cy="571256"/>
          </a:xfrm>
        </p:grpSpPr>
        <p:sp>
          <p:nvSpPr>
            <p:cNvPr id="72" name="Rounded Rectangle 27"/>
            <p:cNvSpPr/>
            <p:nvPr/>
          </p:nvSpPr>
          <p:spPr>
            <a:xfrm>
              <a:off x="7413678" y="3759975"/>
              <a:ext cx="681898" cy="571256"/>
            </a:xfrm>
            <a:prstGeom prst="roundRect">
              <a:avLst>
                <a:gd name="adj" fmla="val 0"/>
              </a:avLst>
            </a:prstGeom>
            <a:noFill/>
            <a:ln w="12700">
              <a:solidFill>
                <a:srgbClr val="1E1E1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kern="0" dirty="0">
                <a:solidFill>
                  <a:sysClr val="windowText" lastClr="000000"/>
                </a:solidFill>
                <a:latin typeface="Segoe UI"/>
              </a:endParaRPr>
            </a:p>
          </p:txBody>
        </p:sp>
        <p:sp>
          <p:nvSpPr>
            <p:cNvPr id="73" name="Freeform 28"/>
            <p:cNvSpPr/>
            <p:nvPr/>
          </p:nvSpPr>
          <p:spPr bwMode="auto">
            <a:xfrm>
              <a:off x="7607579" y="3869554"/>
              <a:ext cx="328538" cy="347237"/>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4" name="TextBox 73"/>
          <p:cNvSpPr txBox="1"/>
          <p:nvPr/>
        </p:nvSpPr>
        <p:spPr>
          <a:xfrm>
            <a:off x="8921474" y="3203657"/>
            <a:ext cx="2147785" cy="318241"/>
          </a:xfrm>
          <a:prstGeom prst="rect">
            <a:avLst/>
          </a:prstGeom>
          <a:noFill/>
        </p:spPr>
        <p:txBody>
          <a:bodyPr wrap="square" rtlCol="0">
            <a:spAutoFit/>
          </a:bodyPr>
          <a:lstStyle/>
          <a:p>
            <a:pPr defTabSz="932418"/>
            <a:r>
              <a:rPr lang="en-US" sz="1428" b="1" dirty="0">
                <a:solidFill>
                  <a:prstClr val="black"/>
                </a:solidFill>
                <a:latin typeface="Segoe UI"/>
              </a:rPr>
              <a:t>PBI Workspace N</a:t>
            </a:r>
          </a:p>
        </p:txBody>
      </p:sp>
      <p:cxnSp>
        <p:nvCxnSpPr>
          <p:cNvPr id="47" name="Straight Arrow Connector 46"/>
          <p:cNvCxnSpPr>
            <a:cxnSpLocks/>
          </p:cNvCxnSpPr>
          <p:nvPr/>
        </p:nvCxnSpPr>
        <p:spPr>
          <a:xfrm flipH="1" flipV="1">
            <a:off x="10027303" y="5256303"/>
            <a:ext cx="5977" cy="600790"/>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6037997" y="5849132"/>
            <a:ext cx="5456887" cy="943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srgbClr val="FFFFFF"/>
              </a:solidFill>
              <a:latin typeface="Segoe UI"/>
            </a:endParaRPr>
          </a:p>
        </p:txBody>
      </p:sp>
      <p:sp>
        <p:nvSpPr>
          <p:cNvPr id="49" name="TextBox 48"/>
          <p:cNvSpPr txBox="1"/>
          <p:nvPr/>
        </p:nvSpPr>
        <p:spPr>
          <a:xfrm>
            <a:off x="6117566" y="5877517"/>
            <a:ext cx="2954121" cy="318241"/>
          </a:xfrm>
          <a:prstGeom prst="rect">
            <a:avLst/>
          </a:prstGeom>
          <a:noFill/>
        </p:spPr>
        <p:txBody>
          <a:bodyPr wrap="square" rtlCol="0">
            <a:spAutoFit/>
          </a:bodyPr>
          <a:lstStyle/>
          <a:p>
            <a:pPr defTabSz="932418"/>
            <a:r>
              <a:rPr lang="en-US" sz="1428" b="1" dirty="0">
                <a:solidFill>
                  <a:srgbClr val="FFFFFF"/>
                </a:solidFill>
                <a:latin typeface="Segoe UI"/>
              </a:rPr>
              <a:t>Storage</a:t>
            </a:r>
          </a:p>
        </p:txBody>
      </p:sp>
      <p:sp>
        <p:nvSpPr>
          <p:cNvPr id="50" name="TextBox 49"/>
          <p:cNvSpPr txBox="1"/>
          <p:nvPr/>
        </p:nvSpPr>
        <p:spPr>
          <a:xfrm>
            <a:off x="6306746" y="6320545"/>
            <a:ext cx="840284" cy="318241"/>
          </a:xfrm>
          <a:prstGeom prst="rect">
            <a:avLst/>
          </a:prstGeom>
          <a:noFill/>
        </p:spPr>
        <p:txBody>
          <a:bodyPr wrap="square" rtlCol="0">
            <a:spAutoFit/>
          </a:bodyPr>
          <a:lstStyle/>
          <a:p>
            <a:pPr defTabSz="932418"/>
            <a:r>
              <a:rPr lang="en-US" sz="1428" dirty="0">
                <a:solidFill>
                  <a:srgbClr val="FFFFFF"/>
                </a:solidFill>
                <a:latin typeface="Segoe UI"/>
              </a:rPr>
              <a:t>Blob</a:t>
            </a:r>
          </a:p>
        </p:txBody>
      </p:sp>
      <p:sp>
        <p:nvSpPr>
          <p:cNvPr id="51" name="TextBox 50"/>
          <p:cNvSpPr txBox="1"/>
          <p:nvPr/>
        </p:nvSpPr>
        <p:spPr>
          <a:xfrm>
            <a:off x="7398698" y="6320545"/>
            <a:ext cx="1298772" cy="318241"/>
          </a:xfrm>
          <a:prstGeom prst="rect">
            <a:avLst/>
          </a:prstGeom>
          <a:noFill/>
        </p:spPr>
        <p:txBody>
          <a:bodyPr wrap="square" rtlCol="0">
            <a:spAutoFit/>
          </a:bodyPr>
          <a:lstStyle/>
          <a:p>
            <a:pPr defTabSz="932418"/>
            <a:r>
              <a:rPr lang="en-US" sz="1428" dirty="0">
                <a:solidFill>
                  <a:srgbClr val="FFFFFF"/>
                </a:solidFill>
                <a:latin typeface="Segoe UI"/>
              </a:rPr>
              <a:t>Table Storage</a:t>
            </a:r>
          </a:p>
        </p:txBody>
      </p:sp>
      <p:sp>
        <p:nvSpPr>
          <p:cNvPr id="52" name="TextBox 51"/>
          <p:cNvSpPr txBox="1"/>
          <p:nvPr/>
        </p:nvSpPr>
        <p:spPr>
          <a:xfrm>
            <a:off x="8921473" y="6335077"/>
            <a:ext cx="1298772" cy="318241"/>
          </a:xfrm>
          <a:prstGeom prst="rect">
            <a:avLst/>
          </a:prstGeom>
          <a:noFill/>
        </p:spPr>
        <p:txBody>
          <a:bodyPr wrap="square" rtlCol="0">
            <a:spAutoFit/>
          </a:bodyPr>
          <a:lstStyle/>
          <a:p>
            <a:pPr defTabSz="932418"/>
            <a:r>
              <a:rPr lang="en-US" sz="1428" dirty="0">
                <a:solidFill>
                  <a:srgbClr val="FFFFFF"/>
                </a:solidFill>
                <a:latin typeface="Segoe UI"/>
              </a:rPr>
              <a:t>Data Lake</a:t>
            </a:r>
          </a:p>
        </p:txBody>
      </p:sp>
      <p:sp>
        <p:nvSpPr>
          <p:cNvPr id="53" name="TextBox 52"/>
          <p:cNvSpPr txBox="1"/>
          <p:nvPr/>
        </p:nvSpPr>
        <p:spPr>
          <a:xfrm>
            <a:off x="10220245" y="6328898"/>
            <a:ext cx="1298772" cy="318241"/>
          </a:xfrm>
          <a:prstGeom prst="rect">
            <a:avLst/>
          </a:prstGeom>
          <a:noFill/>
        </p:spPr>
        <p:txBody>
          <a:bodyPr wrap="square" rtlCol="0">
            <a:spAutoFit/>
          </a:bodyPr>
          <a:lstStyle/>
          <a:p>
            <a:pPr defTabSz="932418"/>
            <a:r>
              <a:rPr lang="en-US" sz="1428" dirty="0">
                <a:solidFill>
                  <a:srgbClr val="FFFFFF"/>
                </a:solidFill>
                <a:latin typeface="Segoe UI"/>
              </a:rPr>
              <a:t>Others…</a:t>
            </a:r>
          </a:p>
        </p:txBody>
      </p:sp>
      <p:sp>
        <p:nvSpPr>
          <p:cNvPr id="42" name="Title 2"/>
          <p:cNvSpPr txBox="1">
            <a:spLocks/>
          </p:cNvSpPr>
          <p:nvPr/>
        </p:nvSpPr>
        <p:spPr>
          <a:xfrm>
            <a:off x="373572" y="928778"/>
            <a:ext cx="4735692" cy="1484381"/>
          </a:xfrm>
          <a:prstGeom prst="rect">
            <a:avLst/>
          </a:prstGeom>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3672" b="0" kern="1200" cap="none" spc="-102" baseline="0">
                <a:ln w="3175">
                  <a:noFill/>
                </a:ln>
                <a:solidFill>
                  <a:schemeClr val="bg1"/>
                </a:solidFill>
                <a:effectLst/>
                <a:latin typeface="+mj-lt"/>
                <a:ea typeface="+mn-ea"/>
                <a:cs typeface="Segoe UI" pitchFamily="34" charset="0"/>
              </a:defRPr>
            </a:lvl1pPr>
          </a:lstStyle>
          <a:p>
            <a:r>
              <a:rPr lang="en-AU" b="1" dirty="0">
                <a:latin typeface="+mn-lt"/>
              </a:rPr>
              <a:t>Deployment options</a:t>
            </a:r>
            <a:br>
              <a:rPr lang="en-AU" b="1" dirty="0">
                <a:latin typeface="+mn-lt"/>
              </a:rPr>
            </a:br>
            <a:r>
              <a:rPr lang="en-AU" sz="2856" dirty="0"/>
              <a:t>multi WS/report/dataset with RLS</a:t>
            </a:r>
          </a:p>
        </p:txBody>
      </p:sp>
    </p:spTree>
    <p:extLst>
      <p:ext uri="{BB962C8B-B14F-4D97-AF65-F5344CB8AC3E}">
        <p14:creationId xmlns:p14="http://schemas.microsoft.com/office/powerpoint/2010/main" val="1386838772"/>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10"/>
          <p:cNvSpPr txBox="1">
            <a:spLocks/>
          </p:cNvSpPr>
          <p:nvPr/>
        </p:nvSpPr>
        <p:spPr>
          <a:xfrm>
            <a:off x="487178" y="2998024"/>
            <a:ext cx="4033148" cy="3142252"/>
          </a:xfrm>
          <a:prstGeom prst="rect">
            <a:avLst/>
          </a:prstGeom>
        </p:spPr>
        <p:txBody>
          <a:bodyPr vert="horz" wrap="square" lIns="93247" tIns="0" rIns="93247" bIns="93247"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104" indent="-233104" defTabSz="932418">
              <a:spcAft>
                <a:spcPts val="612"/>
              </a:spcAft>
            </a:pPr>
            <a:r>
              <a:rPr lang="en-AU" sz="1836" kern="0" dirty="0">
                <a:solidFill>
                  <a:srgbClr val="FFFFFF"/>
                </a:solidFill>
                <a:ea typeface="Segoe UI Black" panose="020B0A02040204020203" pitchFamily="34" charset="0"/>
              </a:rPr>
              <a:t>Supports global user base with region-specific compute and storage</a:t>
            </a:r>
          </a:p>
          <a:p>
            <a:pPr marL="233104" indent="-233104" defTabSz="932418">
              <a:spcAft>
                <a:spcPts val="612"/>
              </a:spcAft>
            </a:pPr>
            <a:r>
              <a:rPr lang="en-AU" sz="1836" kern="0" dirty="0">
                <a:solidFill>
                  <a:srgbClr val="FFFFFF"/>
                </a:solidFill>
                <a:ea typeface="Segoe UI Black" panose="020B0A02040204020203" pitchFamily="34" charset="0"/>
              </a:rPr>
              <a:t>Addresses regions that have law/compliance considerations</a:t>
            </a:r>
          </a:p>
          <a:p>
            <a:pPr marL="233104" indent="-233104" defTabSz="932418">
              <a:spcAft>
                <a:spcPts val="612"/>
              </a:spcAft>
            </a:pPr>
            <a:endParaRPr lang="en-AU" sz="1836" kern="0" dirty="0">
              <a:solidFill>
                <a:srgbClr val="FFFFFF"/>
              </a:solidFill>
              <a:ea typeface="Segoe UI Black" panose="020B0A02040204020203" pitchFamily="34" charset="0"/>
            </a:endParaRPr>
          </a:p>
        </p:txBody>
      </p:sp>
      <p:cxnSp>
        <p:nvCxnSpPr>
          <p:cNvPr id="35" name="Straight Arrow Connector 34"/>
          <p:cNvCxnSpPr>
            <a:cxnSpLocks/>
          </p:cNvCxnSpPr>
          <p:nvPr/>
        </p:nvCxnSpPr>
        <p:spPr>
          <a:xfrm>
            <a:off x="7827530" y="1329975"/>
            <a:ext cx="5977" cy="1432146"/>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p:cNvCxnSpPr>
          <p:nvPr/>
        </p:nvCxnSpPr>
        <p:spPr>
          <a:xfrm flipH="1" flipV="1">
            <a:off x="9632700" y="1318246"/>
            <a:ext cx="5977" cy="1401768"/>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037997" y="2215030"/>
            <a:ext cx="5401711" cy="318241"/>
          </a:xfrm>
          <a:prstGeom prst="rect">
            <a:avLst/>
          </a:prstGeom>
          <a:solidFill>
            <a:schemeClr val="accent3"/>
          </a:solidFill>
        </p:spPr>
        <p:txBody>
          <a:bodyPr wrap="square" rtlCol="0">
            <a:spAutoFit/>
          </a:bodyPr>
          <a:lstStyle/>
          <a:p>
            <a:pPr algn="ctr" defTabSz="932418"/>
            <a:r>
              <a:rPr lang="en-US" sz="1428" b="1" dirty="0">
                <a:solidFill>
                  <a:schemeClr val="bg1"/>
                </a:solidFill>
                <a:latin typeface="Segoe UI"/>
              </a:rPr>
              <a:t>Application Driven Row Level Security</a:t>
            </a:r>
          </a:p>
        </p:txBody>
      </p:sp>
      <p:sp>
        <p:nvSpPr>
          <p:cNvPr id="38" name="TextBox 37"/>
          <p:cNvSpPr txBox="1"/>
          <p:nvPr/>
        </p:nvSpPr>
        <p:spPr>
          <a:xfrm>
            <a:off x="6037996" y="1611618"/>
            <a:ext cx="5401710" cy="318241"/>
          </a:xfrm>
          <a:prstGeom prst="rect">
            <a:avLst/>
          </a:prstGeom>
          <a:solidFill>
            <a:schemeClr val="accent1"/>
          </a:solidFill>
        </p:spPr>
        <p:txBody>
          <a:bodyPr wrap="square" rtlCol="0">
            <a:spAutoFit/>
          </a:bodyPr>
          <a:lstStyle/>
          <a:p>
            <a:pPr algn="ctr" defTabSz="932418"/>
            <a:r>
              <a:rPr lang="en-US" sz="1428" b="1" dirty="0">
                <a:solidFill>
                  <a:srgbClr val="FFFFFF"/>
                </a:solidFill>
                <a:latin typeface="Segoe UI"/>
              </a:rPr>
              <a:t>Application UI/Permission Logic</a:t>
            </a:r>
          </a:p>
        </p:txBody>
      </p:sp>
      <p:sp>
        <p:nvSpPr>
          <p:cNvPr id="39" name="TextBox 38"/>
          <p:cNvSpPr txBox="1"/>
          <p:nvPr/>
        </p:nvSpPr>
        <p:spPr>
          <a:xfrm>
            <a:off x="6065585" y="1016115"/>
            <a:ext cx="5374121" cy="318241"/>
          </a:xfrm>
          <a:prstGeom prst="rect">
            <a:avLst/>
          </a:prstGeom>
          <a:solidFill>
            <a:schemeClr val="bg1">
              <a:lumMod val="95000"/>
            </a:schemeClr>
          </a:solidFill>
        </p:spPr>
        <p:txBody>
          <a:bodyPr wrap="square" rtlCol="0">
            <a:spAutoFit/>
          </a:bodyPr>
          <a:lstStyle/>
          <a:p>
            <a:pPr algn="ctr" defTabSz="932418"/>
            <a:r>
              <a:rPr lang="en-US" sz="1428" b="1" dirty="0">
                <a:solidFill>
                  <a:prstClr val="black"/>
                </a:solidFill>
                <a:latin typeface="Segoe UI"/>
              </a:rPr>
              <a:t>Application User</a:t>
            </a:r>
          </a:p>
        </p:txBody>
      </p:sp>
      <p:sp>
        <p:nvSpPr>
          <p:cNvPr id="41" name="Freeform 34"/>
          <p:cNvSpPr/>
          <p:nvPr/>
        </p:nvSpPr>
        <p:spPr>
          <a:xfrm>
            <a:off x="8377540" y="211788"/>
            <a:ext cx="609507" cy="695781"/>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kern="0">
              <a:solidFill>
                <a:prstClr val="black"/>
              </a:solidFill>
              <a:latin typeface="Segoe UI"/>
            </a:endParaRPr>
          </a:p>
        </p:txBody>
      </p:sp>
      <p:pic>
        <p:nvPicPr>
          <p:cNvPr id="40" name="Picture 39"/>
          <p:cNvPicPr>
            <a:picLocks noChangeAspect="1"/>
          </p:cNvPicPr>
          <p:nvPr/>
        </p:nvPicPr>
        <p:blipFill>
          <a:blip r:embed="rId3"/>
          <a:stretch>
            <a:fillRect/>
          </a:stretch>
        </p:blipFill>
        <p:spPr>
          <a:xfrm>
            <a:off x="6037996" y="2918857"/>
            <a:ext cx="5401711" cy="2623775"/>
          </a:xfrm>
          <a:prstGeom prst="rect">
            <a:avLst/>
          </a:prstGeom>
        </p:spPr>
      </p:pic>
      <p:sp>
        <p:nvSpPr>
          <p:cNvPr id="42" name="Oval 41"/>
          <p:cNvSpPr/>
          <p:nvPr/>
        </p:nvSpPr>
        <p:spPr>
          <a:xfrm>
            <a:off x="6932371" y="3978370"/>
            <a:ext cx="465506" cy="450691"/>
          </a:xfrm>
          <a:prstGeom prst="ellipse">
            <a:avLst/>
          </a:prstGeom>
          <a:solidFill>
            <a:schemeClr val="accent2">
              <a:alpha val="57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dirty="0">
              <a:solidFill>
                <a:prstClr val="black"/>
              </a:solidFill>
              <a:latin typeface="Segoe UI"/>
            </a:endParaRPr>
          </a:p>
        </p:txBody>
      </p:sp>
      <p:sp>
        <p:nvSpPr>
          <p:cNvPr id="43" name="Oval 42"/>
          <p:cNvSpPr/>
          <p:nvPr/>
        </p:nvSpPr>
        <p:spPr>
          <a:xfrm>
            <a:off x="9746595" y="3647897"/>
            <a:ext cx="465506" cy="450691"/>
          </a:xfrm>
          <a:prstGeom prst="ellipse">
            <a:avLst/>
          </a:prstGeom>
          <a:solidFill>
            <a:schemeClr val="accent2">
              <a:alpha val="57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dirty="0">
              <a:solidFill>
                <a:prstClr val="black"/>
              </a:solidFill>
              <a:latin typeface="Segoe UI"/>
            </a:endParaRPr>
          </a:p>
        </p:txBody>
      </p:sp>
      <p:sp>
        <p:nvSpPr>
          <p:cNvPr id="44" name="Rectangle 43"/>
          <p:cNvSpPr/>
          <p:nvPr/>
        </p:nvSpPr>
        <p:spPr>
          <a:xfrm>
            <a:off x="6037995" y="2924376"/>
            <a:ext cx="2685075" cy="262377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srgbClr val="FFFFFF"/>
              </a:solidFill>
              <a:latin typeface="Segoe UI"/>
            </a:endParaRPr>
          </a:p>
        </p:txBody>
      </p:sp>
      <p:sp>
        <p:nvSpPr>
          <p:cNvPr id="45" name="Rectangle 44"/>
          <p:cNvSpPr/>
          <p:nvPr/>
        </p:nvSpPr>
        <p:spPr>
          <a:xfrm>
            <a:off x="8738850" y="2926533"/>
            <a:ext cx="2685075" cy="262377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srgbClr val="FFFFFF"/>
              </a:solidFill>
              <a:latin typeface="Segoe UI"/>
            </a:endParaRPr>
          </a:p>
        </p:txBody>
      </p:sp>
      <p:sp>
        <p:nvSpPr>
          <p:cNvPr id="46" name="Rectangle 45"/>
          <p:cNvSpPr/>
          <p:nvPr/>
        </p:nvSpPr>
        <p:spPr>
          <a:xfrm>
            <a:off x="6065585" y="4701475"/>
            <a:ext cx="2641704" cy="822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srgbClr val="FFFFFF"/>
              </a:solidFill>
              <a:latin typeface="Segoe UI"/>
            </a:endParaRPr>
          </a:p>
        </p:txBody>
      </p:sp>
      <p:sp>
        <p:nvSpPr>
          <p:cNvPr id="75" name="Rectangle 74"/>
          <p:cNvSpPr/>
          <p:nvPr/>
        </p:nvSpPr>
        <p:spPr>
          <a:xfrm>
            <a:off x="8763682" y="4712511"/>
            <a:ext cx="2637403" cy="822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srgbClr val="FFFFFF"/>
              </a:solidFill>
              <a:latin typeface="Segoe UI"/>
            </a:endParaRPr>
          </a:p>
        </p:txBody>
      </p:sp>
      <p:sp>
        <p:nvSpPr>
          <p:cNvPr id="76" name="TextBox 75"/>
          <p:cNvSpPr txBox="1"/>
          <p:nvPr/>
        </p:nvSpPr>
        <p:spPr>
          <a:xfrm>
            <a:off x="8872600" y="4761351"/>
            <a:ext cx="2031902" cy="542399"/>
          </a:xfrm>
          <a:prstGeom prst="rect">
            <a:avLst/>
          </a:prstGeom>
          <a:noFill/>
        </p:spPr>
        <p:txBody>
          <a:bodyPr wrap="square" rtlCol="0">
            <a:spAutoFit/>
          </a:bodyPr>
          <a:lstStyle/>
          <a:p>
            <a:pPr defTabSz="932418"/>
            <a:r>
              <a:rPr lang="en-US" sz="1428" b="1" dirty="0">
                <a:solidFill>
                  <a:srgbClr val="FFFFFF"/>
                </a:solidFill>
                <a:latin typeface="Segoe UI"/>
              </a:rPr>
              <a:t>PBI Tenant (AAD) for </a:t>
            </a:r>
          </a:p>
          <a:p>
            <a:pPr defTabSz="932418"/>
            <a:r>
              <a:rPr lang="en-US" sz="1428" b="1" dirty="0">
                <a:solidFill>
                  <a:srgbClr val="00BCF2"/>
                </a:solidFill>
                <a:latin typeface="Segoe UI"/>
              </a:rPr>
              <a:t>European</a:t>
            </a:r>
            <a:r>
              <a:rPr lang="en-US" sz="1428" b="1" dirty="0">
                <a:solidFill>
                  <a:srgbClr val="FFFFFF"/>
                </a:solidFill>
                <a:latin typeface="Segoe UI"/>
              </a:rPr>
              <a:t> customers</a:t>
            </a:r>
          </a:p>
        </p:txBody>
      </p:sp>
      <p:sp>
        <p:nvSpPr>
          <p:cNvPr id="77" name="TextBox 76"/>
          <p:cNvSpPr txBox="1"/>
          <p:nvPr/>
        </p:nvSpPr>
        <p:spPr>
          <a:xfrm>
            <a:off x="6157757" y="4761351"/>
            <a:ext cx="2350127" cy="542399"/>
          </a:xfrm>
          <a:prstGeom prst="rect">
            <a:avLst/>
          </a:prstGeom>
          <a:noFill/>
        </p:spPr>
        <p:txBody>
          <a:bodyPr wrap="square" rtlCol="0">
            <a:spAutoFit/>
          </a:bodyPr>
          <a:lstStyle/>
          <a:p>
            <a:pPr defTabSz="932418"/>
            <a:r>
              <a:rPr lang="en-US" sz="1428" b="1" dirty="0">
                <a:solidFill>
                  <a:srgbClr val="FFFFFF"/>
                </a:solidFill>
                <a:latin typeface="Segoe UI"/>
              </a:rPr>
              <a:t>PBI Tenant (AAD) for </a:t>
            </a:r>
          </a:p>
          <a:p>
            <a:pPr defTabSz="932418"/>
            <a:r>
              <a:rPr lang="en-US" sz="1428" b="1" dirty="0">
                <a:solidFill>
                  <a:srgbClr val="00BCF2"/>
                </a:solidFill>
                <a:latin typeface="Segoe UI"/>
              </a:rPr>
              <a:t>USA</a:t>
            </a:r>
            <a:r>
              <a:rPr lang="en-US" sz="1428" b="1" dirty="0">
                <a:solidFill>
                  <a:srgbClr val="FFFFFF"/>
                </a:solidFill>
                <a:latin typeface="Segoe UI"/>
              </a:rPr>
              <a:t> customers</a:t>
            </a:r>
          </a:p>
        </p:txBody>
      </p:sp>
      <p:sp>
        <p:nvSpPr>
          <p:cNvPr id="21" name="Title 2"/>
          <p:cNvSpPr txBox="1">
            <a:spLocks/>
          </p:cNvSpPr>
          <p:nvPr/>
        </p:nvSpPr>
        <p:spPr>
          <a:xfrm>
            <a:off x="373572" y="928778"/>
            <a:ext cx="4735692" cy="1088824"/>
          </a:xfrm>
          <a:prstGeom prst="rect">
            <a:avLst/>
          </a:prstGeom>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3672" b="0" kern="1200" cap="none" spc="-102" baseline="0">
                <a:ln w="3175">
                  <a:noFill/>
                </a:ln>
                <a:solidFill>
                  <a:schemeClr val="bg1"/>
                </a:solidFill>
                <a:effectLst/>
                <a:latin typeface="+mj-lt"/>
                <a:ea typeface="+mn-ea"/>
                <a:cs typeface="Segoe UI" pitchFamily="34" charset="0"/>
              </a:defRPr>
            </a:lvl1pPr>
          </a:lstStyle>
          <a:p>
            <a:r>
              <a:rPr lang="en-AU" b="1" dirty="0">
                <a:latin typeface="+mn-lt"/>
              </a:rPr>
              <a:t>Deployment options</a:t>
            </a:r>
            <a:br>
              <a:rPr lang="en-AU" b="1" dirty="0">
                <a:latin typeface="+mn-lt"/>
              </a:rPr>
            </a:br>
            <a:r>
              <a:rPr lang="en-AU" sz="2856" dirty="0"/>
              <a:t>multi region</a:t>
            </a:r>
          </a:p>
        </p:txBody>
      </p:sp>
    </p:spTree>
    <p:extLst>
      <p:ext uri="{BB962C8B-B14F-4D97-AF65-F5344CB8AC3E}">
        <p14:creationId xmlns:p14="http://schemas.microsoft.com/office/powerpoint/2010/main" val="1224947623"/>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913" y="928415"/>
            <a:ext cx="4737036" cy="693267"/>
          </a:xfrm>
        </p:spPr>
        <p:txBody>
          <a:bodyPr/>
          <a:lstStyle/>
          <a:p>
            <a:r>
              <a:rPr lang="en-US" b="1" dirty="0">
                <a:latin typeface="+mn-lt"/>
              </a:rPr>
              <a:t>Licensing &amp; pricing</a:t>
            </a:r>
          </a:p>
        </p:txBody>
      </p:sp>
      <p:sp>
        <p:nvSpPr>
          <p:cNvPr id="5" name="Text Placeholder 10"/>
          <p:cNvSpPr txBox="1">
            <a:spLocks/>
          </p:cNvSpPr>
          <p:nvPr/>
        </p:nvSpPr>
        <p:spPr>
          <a:xfrm>
            <a:off x="487178" y="2998024"/>
            <a:ext cx="4033148" cy="3142252"/>
          </a:xfrm>
          <a:prstGeom prst="rect">
            <a:avLst/>
          </a:prstGeom>
        </p:spPr>
        <p:txBody>
          <a:bodyPr vert="horz" wrap="square" lIns="93247" tIns="0" rIns="93247" bIns="93247"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104" indent="-233104" defTabSz="932418">
              <a:spcAft>
                <a:spcPts val="612"/>
              </a:spcAft>
            </a:pPr>
            <a:r>
              <a:rPr lang="en-AU" sz="1836" kern="0" dirty="0">
                <a:solidFill>
                  <a:srgbClr val="FFFFFF"/>
                </a:solidFill>
                <a:ea typeface="Segoe UI Black" panose="020B0A02040204020203" pitchFamily="34" charset="0"/>
              </a:rPr>
              <a:t>Minimum licensing requirements</a:t>
            </a:r>
          </a:p>
          <a:p>
            <a:pPr marL="233104" indent="-233104" defTabSz="932418">
              <a:spcAft>
                <a:spcPts val="612"/>
              </a:spcAft>
            </a:pPr>
            <a:r>
              <a:rPr lang="en-AU" sz="1836" kern="0" dirty="0">
                <a:solidFill>
                  <a:srgbClr val="FFFFFF"/>
                </a:solidFill>
                <a:ea typeface="Segoe UI Black" panose="020B0A02040204020203" pitchFamily="34" charset="0"/>
              </a:rPr>
              <a:t>Premium capacity costs and sizing </a:t>
            </a:r>
          </a:p>
        </p:txBody>
      </p:sp>
    </p:spTree>
    <p:extLst>
      <p:ext uri="{BB962C8B-B14F-4D97-AF65-F5344CB8AC3E}">
        <p14:creationId xmlns:p14="http://schemas.microsoft.com/office/powerpoint/2010/main" val="8234633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Shape 37"/>
          <p:cNvSpPr/>
          <p:nvPr/>
        </p:nvSpPr>
        <p:spPr>
          <a:xfrm>
            <a:off x="6187757" y="4170635"/>
            <a:ext cx="4297680" cy="1280160"/>
          </a:xfrm>
          <a:custGeom>
            <a:avLst/>
            <a:gdLst>
              <a:gd name="connsiteX0" fmla="*/ 0 w 5337732"/>
              <a:gd name="connsiteY0" fmla="*/ 0 h 700811"/>
              <a:gd name="connsiteX1" fmla="*/ 53600 w 5337732"/>
              <a:gd name="connsiteY1" fmla="*/ 0 h 700811"/>
              <a:gd name="connsiteX2" fmla="*/ 1915297 w 5337732"/>
              <a:gd name="connsiteY2" fmla="*/ 0 h 700811"/>
              <a:gd name="connsiteX3" fmla="*/ 1968897 w 5337732"/>
              <a:gd name="connsiteY3" fmla="*/ 0 h 700811"/>
              <a:gd name="connsiteX4" fmla="*/ 3512277 w 5337732"/>
              <a:gd name="connsiteY4" fmla="*/ 0 h 700811"/>
              <a:gd name="connsiteX5" fmla="*/ 5337732 w 5337732"/>
              <a:gd name="connsiteY5" fmla="*/ 0 h 700811"/>
              <a:gd name="connsiteX6" fmla="*/ 5337732 w 5337732"/>
              <a:gd name="connsiteY6" fmla="*/ 700811 h 700811"/>
              <a:gd name="connsiteX7" fmla="*/ 3512277 w 5337732"/>
              <a:gd name="connsiteY7" fmla="*/ 700811 h 700811"/>
              <a:gd name="connsiteX8" fmla="*/ 1968897 w 5337732"/>
              <a:gd name="connsiteY8" fmla="*/ 700811 h 700811"/>
              <a:gd name="connsiteX9" fmla="*/ 1915297 w 5337732"/>
              <a:gd name="connsiteY9" fmla="*/ 700811 h 700811"/>
              <a:gd name="connsiteX10" fmla="*/ 53600 w 5337732"/>
              <a:gd name="connsiteY10" fmla="*/ 700811 h 700811"/>
              <a:gd name="connsiteX11" fmla="*/ 0 w 5337732"/>
              <a:gd name="connsiteY11" fmla="*/ 700811 h 70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7732" h="700811">
                <a:moveTo>
                  <a:pt x="0" y="0"/>
                </a:moveTo>
                <a:lnTo>
                  <a:pt x="53600" y="0"/>
                </a:lnTo>
                <a:lnTo>
                  <a:pt x="1915297" y="0"/>
                </a:lnTo>
                <a:lnTo>
                  <a:pt x="1968897" y="0"/>
                </a:lnTo>
                <a:lnTo>
                  <a:pt x="3512277" y="0"/>
                </a:lnTo>
                <a:lnTo>
                  <a:pt x="5337732" y="0"/>
                </a:lnTo>
                <a:lnTo>
                  <a:pt x="5337732" y="700811"/>
                </a:lnTo>
                <a:lnTo>
                  <a:pt x="3512277" y="700811"/>
                </a:lnTo>
                <a:lnTo>
                  <a:pt x="1968897" y="700811"/>
                </a:lnTo>
                <a:lnTo>
                  <a:pt x="1915297" y="700811"/>
                </a:lnTo>
                <a:lnTo>
                  <a:pt x="53600" y="700811"/>
                </a:lnTo>
                <a:lnTo>
                  <a:pt x="0" y="700811"/>
                </a:lnTo>
                <a:close/>
              </a:path>
            </a:pathLst>
          </a:custGeom>
          <a:solidFill>
            <a:schemeClr val="bg1">
              <a:lumMod val="95000"/>
            </a:schemeClr>
          </a:solidFill>
          <a:ln>
            <a:noFill/>
          </a:ln>
        </p:spPr>
        <p:txBody>
          <a:bodyPr vert="horz" wrap="square" lIns="365760" tIns="45720" rIns="1005840" bIns="45720" rtlCol="0" anchor="ctr">
            <a:noAutofit/>
          </a:bodyPr>
          <a:lstStyle/>
          <a:p>
            <a:pPr marL="0" marR="0" lvl="0" indent="0" algn="r" defTabSz="932742" rtl="0" eaLnBrk="1" fontAlgn="base" latinLnBrk="0" hangingPunct="1">
              <a:lnSpc>
                <a:spcPct val="90000"/>
              </a:lnSpc>
              <a:spcBef>
                <a:spcPct val="0"/>
              </a:spcBef>
              <a:spcAft>
                <a:spcPts val="600"/>
              </a:spcAft>
              <a:buClrTx/>
              <a:buSzTx/>
              <a:buFontTx/>
              <a:buNone/>
              <a:tabLst/>
              <a:defRPr/>
            </a:pPr>
            <a:endParaRPr kumimoji="0" lang="en-US" sz="1600" b="0" i="0" u="none" strike="noStrike" kern="1200" cap="none" spc="0" normalizeH="0" baseline="0" noProof="0" dirty="0">
              <a:ln>
                <a:noFill/>
              </a:ln>
              <a:gradFill>
                <a:gsLst>
                  <a:gs pos="2917">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Freeform: Shape 33"/>
          <p:cNvSpPr/>
          <p:nvPr/>
        </p:nvSpPr>
        <p:spPr>
          <a:xfrm>
            <a:off x="6187757" y="1508042"/>
            <a:ext cx="4297680" cy="1280160"/>
          </a:xfrm>
          <a:custGeom>
            <a:avLst/>
            <a:gdLst>
              <a:gd name="connsiteX0" fmla="*/ 0 w 5337732"/>
              <a:gd name="connsiteY0" fmla="*/ 0 h 700811"/>
              <a:gd name="connsiteX1" fmla="*/ 53600 w 5337732"/>
              <a:gd name="connsiteY1" fmla="*/ 0 h 700811"/>
              <a:gd name="connsiteX2" fmla="*/ 1915297 w 5337732"/>
              <a:gd name="connsiteY2" fmla="*/ 0 h 700811"/>
              <a:gd name="connsiteX3" fmla="*/ 1968897 w 5337732"/>
              <a:gd name="connsiteY3" fmla="*/ 0 h 700811"/>
              <a:gd name="connsiteX4" fmla="*/ 3512277 w 5337732"/>
              <a:gd name="connsiteY4" fmla="*/ 0 h 700811"/>
              <a:gd name="connsiteX5" fmla="*/ 5337732 w 5337732"/>
              <a:gd name="connsiteY5" fmla="*/ 0 h 700811"/>
              <a:gd name="connsiteX6" fmla="*/ 5337732 w 5337732"/>
              <a:gd name="connsiteY6" fmla="*/ 700811 h 700811"/>
              <a:gd name="connsiteX7" fmla="*/ 3512277 w 5337732"/>
              <a:gd name="connsiteY7" fmla="*/ 700811 h 700811"/>
              <a:gd name="connsiteX8" fmla="*/ 1968897 w 5337732"/>
              <a:gd name="connsiteY8" fmla="*/ 700811 h 700811"/>
              <a:gd name="connsiteX9" fmla="*/ 1915297 w 5337732"/>
              <a:gd name="connsiteY9" fmla="*/ 700811 h 700811"/>
              <a:gd name="connsiteX10" fmla="*/ 53600 w 5337732"/>
              <a:gd name="connsiteY10" fmla="*/ 700811 h 700811"/>
              <a:gd name="connsiteX11" fmla="*/ 0 w 5337732"/>
              <a:gd name="connsiteY11" fmla="*/ 700811 h 70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7732" h="700811">
                <a:moveTo>
                  <a:pt x="0" y="0"/>
                </a:moveTo>
                <a:lnTo>
                  <a:pt x="53600" y="0"/>
                </a:lnTo>
                <a:lnTo>
                  <a:pt x="1915297" y="0"/>
                </a:lnTo>
                <a:lnTo>
                  <a:pt x="1968897" y="0"/>
                </a:lnTo>
                <a:lnTo>
                  <a:pt x="3512277" y="0"/>
                </a:lnTo>
                <a:lnTo>
                  <a:pt x="5337732" y="0"/>
                </a:lnTo>
                <a:lnTo>
                  <a:pt x="5337732" y="700811"/>
                </a:lnTo>
                <a:lnTo>
                  <a:pt x="3512277" y="700811"/>
                </a:lnTo>
                <a:lnTo>
                  <a:pt x="1968897" y="700811"/>
                </a:lnTo>
                <a:lnTo>
                  <a:pt x="1915297" y="700811"/>
                </a:lnTo>
                <a:lnTo>
                  <a:pt x="53600" y="700811"/>
                </a:lnTo>
                <a:lnTo>
                  <a:pt x="0" y="700811"/>
                </a:lnTo>
                <a:close/>
              </a:path>
            </a:pathLst>
          </a:custGeom>
          <a:solidFill>
            <a:schemeClr val="bg1">
              <a:lumMod val="95000"/>
            </a:schemeClr>
          </a:solidFill>
          <a:ln>
            <a:noFill/>
          </a:ln>
        </p:spPr>
        <p:txBody>
          <a:bodyPr vert="horz" wrap="square" lIns="365760" tIns="45720" rIns="1005840" bIns="45720" rtlCol="0" anchor="ctr">
            <a:noAutofit/>
          </a:bodyPr>
          <a:lstStyle/>
          <a:p>
            <a:pPr marL="0" marR="0" lvl="0" indent="0" algn="l" defTabSz="93274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
                <a:ea typeface="+mn-ea"/>
                <a:cs typeface="+mn-cs"/>
              </a:rPr>
              <a:t>    </a:t>
            </a:r>
          </a:p>
        </p:txBody>
      </p:sp>
      <p:sp>
        <p:nvSpPr>
          <p:cNvPr id="36" name="Freeform: Shape 35"/>
          <p:cNvSpPr/>
          <p:nvPr/>
        </p:nvSpPr>
        <p:spPr>
          <a:xfrm>
            <a:off x="6187757" y="2838824"/>
            <a:ext cx="4297680" cy="1281189"/>
          </a:xfrm>
          <a:custGeom>
            <a:avLst/>
            <a:gdLst>
              <a:gd name="connsiteX0" fmla="*/ 0 w 5337732"/>
              <a:gd name="connsiteY0" fmla="*/ 0 h 700811"/>
              <a:gd name="connsiteX1" fmla="*/ 53600 w 5337732"/>
              <a:gd name="connsiteY1" fmla="*/ 0 h 700811"/>
              <a:gd name="connsiteX2" fmla="*/ 1915297 w 5337732"/>
              <a:gd name="connsiteY2" fmla="*/ 0 h 700811"/>
              <a:gd name="connsiteX3" fmla="*/ 1968897 w 5337732"/>
              <a:gd name="connsiteY3" fmla="*/ 0 h 700811"/>
              <a:gd name="connsiteX4" fmla="*/ 3512277 w 5337732"/>
              <a:gd name="connsiteY4" fmla="*/ 0 h 700811"/>
              <a:gd name="connsiteX5" fmla="*/ 5337732 w 5337732"/>
              <a:gd name="connsiteY5" fmla="*/ 0 h 700811"/>
              <a:gd name="connsiteX6" fmla="*/ 5337732 w 5337732"/>
              <a:gd name="connsiteY6" fmla="*/ 700811 h 700811"/>
              <a:gd name="connsiteX7" fmla="*/ 3512277 w 5337732"/>
              <a:gd name="connsiteY7" fmla="*/ 700811 h 700811"/>
              <a:gd name="connsiteX8" fmla="*/ 1968897 w 5337732"/>
              <a:gd name="connsiteY8" fmla="*/ 700811 h 700811"/>
              <a:gd name="connsiteX9" fmla="*/ 1915297 w 5337732"/>
              <a:gd name="connsiteY9" fmla="*/ 700811 h 700811"/>
              <a:gd name="connsiteX10" fmla="*/ 53600 w 5337732"/>
              <a:gd name="connsiteY10" fmla="*/ 700811 h 700811"/>
              <a:gd name="connsiteX11" fmla="*/ 0 w 5337732"/>
              <a:gd name="connsiteY11" fmla="*/ 700811 h 70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7732" h="700811">
                <a:moveTo>
                  <a:pt x="0" y="0"/>
                </a:moveTo>
                <a:lnTo>
                  <a:pt x="53600" y="0"/>
                </a:lnTo>
                <a:lnTo>
                  <a:pt x="1915297" y="0"/>
                </a:lnTo>
                <a:lnTo>
                  <a:pt x="1968897" y="0"/>
                </a:lnTo>
                <a:lnTo>
                  <a:pt x="3512277" y="0"/>
                </a:lnTo>
                <a:lnTo>
                  <a:pt x="5337732" y="0"/>
                </a:lnTo>
                <a:lnTo>
                  <a:pt x="5337732" y="700811"/>
                </a:lnTo>
                <a:lnTo>
                  <a:pt x="3512277" y="700811"/>
                </a:lnTo>
                <a:lnTo>
                  <a:pt x="1968897" y="700811"/>
                </a:lnTo>
                <a:lnTo>
                  <a:pt x="1915297" y="700811"/>
                </a:lnTo>
                <a:lnTo>
                  <a:pt x="53600" y="700811"/>
                </a:lnTo>
                <a:lnTo>
                  <a:pt x="0" y="700811"/>
                </a:lnTo>
                <a:close/>
              </a:path>
            </a:pathLst>
          </a:custGeom>
          <a:solidFill>
            <a:schemeClr val="bg1">
              <a:lumMod val="95000"/>
            </a:schemeClr>
          </a:solidFill>
          <a:ln>
            <a:noFill/>
          </a:ln>
        </p:spPr>
        <p:txBody>
          <a:bodyPr vert="horz" wrap="square" lIns="365760" tIns="45720" rIns="1005840" bIns="45720" rtlCol="0" anchor="ctr">
            <a:noAutofit/>
          </a:bodyPr>
          <a:lstStyle/>
          <a:p>
            <a:pPr marL="0" marR="0" lvl="0" indent="0" defTabSz="93274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
                <a:ea typeface="+mn-ea"/>
                <a:cs typeface="+mn-cs"/>
              </a:rPr>
              <a:t>    </a:t>
            </a:r>
          </a:p>
        </p:txBody>
      </p:sp>
      <p:sp>
        <p:nvSpPr>
          <p:cNvPr id="3" name="Title 2"/>
          <p:cNvSpPr>
            <a:spLocks noGrp="1"/>
          </p:cNvSpPr>
          <p:nvPr>
            <p:ph type="title"/>
          </p:nvPr>
        </p:nvSpPr>
        <p:spPr/>
        <p:txBody>
          <a:bodyPr/>
          <a:lstStyle/>
          <a:p>
            <a:r>
              <a:rPr lang="en-US" dirty="0"/>
              <a:t>Minimum licensing requirements</a:t>
            </a:r>
          </a:p>
        </p:txBody>
      </p:sp>
      <p:sp>
        <p:nvSpPr>
          <p:cNvPr id="9" name="Freeform: Shape 8"/>
          <p:cNvSpPr/>
          <p:nvPr/>
        </p:nvSpPr>
        <p:spPr>
          <a:xfrm>
            <a:off x="2114036" y="1511557"/>
            <a:ext cx="4480560" cy="1280160"/>
          </a:xfrm>
          <a:custGeom>
            <a:avLst/>
            <a:gdLst>
              <a:gd name="connsiteX0" fmla="*/ 0 w 3733799"/>
              <a:gd name="connsiteY0" fmla="*/ 0 h 700811"/>
              <a:gd name="connsiteX1" fmla="*/ 53600 w 3733799"/>
              <a:gd name="connsiteY1" fmla="*/ 0 h 700811"/>
              <a:gd name="connsiteX2" fmla="*/ 3512277 w 3733799"/>
              <a:gd name="connsiteY2" fmla="*/ 0 h 700811"/>
              <a:gd name="connsiteX3" fmla="*/ 3733799 w 3733799"/>
              <a:gd name="connsiteY3" fmla="*/ 350406 h 700811"/>
              <a:gd name="connsiteX4" fmla="*/ 3512277 w 3733799"/>
              <a:gd name="connsiteY4" fmla="*/ 700811 h 700811"/>
              <a:gd name="connsiteX5" fmla="*/ 53600 w 3733799"/>
              <a:gd name="connsiteY5" fmla="*/ 700811 h 700811"/>
              <a:gd name="connsiteX6" fmla="*/ 0 w 3733799"/>
              <a:gd name="connsiteY6" fmla="*/ 700811 h 70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3799" h="700811">
                <a:moveTo>
                  <a:pt x="0" y="0"/>
                </a:moveTo>
                <a:lnTo>
                  <a:pt x="53600" y="0"/>
                </a:lnTo>
                <a:lnTo>
                  <a:pt x="3512277" y="0"/>
                </a:lnTo>
                <a:lnTo>
                  <a:pt x="3733799" y="350406"/>
                </a:lnTo>
                <a:lnTo>
                  <a:pt x="3512277" y="700811"/>
                </a:lnTo>
                <a:lnTo>
                  <a:pt x="53600" y="700811"/>
                </a:lnTo>
                <a:lnTo>
                  <a:pt x="0" y="700811"/>
                </a:lnTo>
                <a:close/>
              </a:path>
            </a:pathLst>
          </a:custGeom>
          <a:solidFill>
            <a:schemeClr val="tx2"/>
          </a:solidFill>
          <a:ln>
            <a:noFill/>
          </a:ln>
        </p:spPr>
        <p:txBody>
          <a:bodyPr vert="horz" wrap="square" lIns="365760" tIns="45720" rIns="91440" bIns="45720" rtlCol="0" anchor="ctr">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b="1"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POWER BI DESKTOP</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1" i="1"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Authoring &amp; Exploration</a:t>
            </a:r>
          </a:p>
        </p:txBody>
      </p:sp>
      <p:sp>
        <p:nvSpPr>
          <p:cNvPr id="11" name="Freeform: Shape 10"/>
          <p:cNvSpPr/>
          <p:nvPr/>
        </p:nvSpPr>
        <p:spPr>
          <a:xfrm>
            <a:off x="2114036" y="4197844"/>
            <a:ext cx="4480560" cy="1280160"/>
          </a:xfrm>
          <a:custGeom>
            <a:avLst/>
            <a:gdLst>
              <a:gd name="connsiteX0" fmla="*/ 0 w 3733799"/>
              <a:gd name="connsiteY0" fmla="*/ 0 h 700811"/>
              <a:gd name="connsiteX1" fmla="*/ 53600 w 3733799"/>
              <a:gd name="connsiteY1" fmla="*/ 0 h 700811"/>
              <a:gd name="connsiteX2" fmla="*/ 3512277 w 3733799"/>
              <a:gd name="connsiteY2" fmla="*/ 0 h 700811"/>
              <a:gd name="connsiteX3" fmla="*/ 3733799 w 3733799"/>
              <a:gd name="connsiteY3" fmla="*/ 350406 h 700811"/>
              <a:gd name="connsiteX4" fmla="*/ 3512277 w 3733799"/>
              <a:gd name="connsiteY4" fmla="*/ 700811 h 700811"/>
              <a:gd name="connsiteX5" fmla="*/ 53600 w 3733799"/>
              <a:gd name="connsiteY5" fmla="*/ 700811 h 700811"/>
              <a:gd name="connsiteX6" fmla="*/ 0 w 3733799"/>
              <a:gd name="connsiteY6" fmla="*/ 700811 h 70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3799" h="700811">
                <a:moveTo>
                  <a:pt x="0" y="0"/>
                </a:moveTo>
                <a:lnTo>
                  <a:pt x="53600" y="0"/>
                </a:lnTo>
                <a:lnTo>
                  <a:pt x="3512277" y="0"/>
                </a:lnTo>
                <a:lnTo>
                  <a:pt x="3733799" y="350406"/>
                </a:lnTo>
                <a:lnTo>
                  <a:pt x="3512277" y="700811"/>
                </a:lnTo>
                <a:lnTo>
                  <a:pt x="53600" y="700811"/>
                </a:lnTo>
                <a:lnTo>
                  <a:pt x="0" y="700811"/>
                </a:lnTo>
                <a:close/>
              </a:path>
            </a:pathLst>
          </a:custGeom>
          <a:solidFill>
            <a:schemeClr val="tx2"/>
          </a:solidFill>
          <a:ln>
            <a:noFill/>
          </a:ln>
        </p:spPr>
        <p:txBody>
          <a:bodyPr vert="horz" wrap="square" lIns="365760" tIns="45720" rIns="91440" bIns="45720" rtlCol="0" anchor="ctr">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POWER BI PREMIUM</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Testing | Deployment</a:t>
            </a:r>
          </a:p>
        </p:txBody>
      </p:sp>
      <p:sp>
        <p:nvSpPr>
          <p:cNvPr id="10" name="Freeform: Shape 9"/>
          <p:cNvSpPr/>
          <p:nvPr/>
        </p:nvSpPr>
        <p:spPr>
          <a:xfrm>
            <a:off x="2114036" y="2854701"/>
            <a:ext cx="4480560" cy="1280160"/>
          </a:xfrm>
          <a:custGeom>
            <a:avLst/>
            <a:gdLst>
              <a:gd name="connsiteX0" fmla="*/ 0 w 3733799"/>
              <a:gd name="connsiteY0" fmla="*/ 0 h 700811"/>
              <a:gd name="connsiteX1" fmla="*/ 53600 w 3733799"/>
              <a:gd name="connsiteY1" fmla="*/ 0 h 700811"/>
              <a:gd name="connsiteX2" fmla="*/ 3512277 w 3733799"/>
              <a:gd name="connsiteY2" fmla="*/ 0 h 700811"/>
              <a:gd name="connsiteX3" fmla="*/ 3733799 w 3733799"/>
              <a:gd name="connsiteY3" fmla="*/ 350406 h 700811"/>
              <a:gd name="connsiteX4" fmla="*/ 3512277 w 3733799"/>
              <a:gd name="connsiteY4" fmla="*/ 700811 h 700811"/>
              <a:gd name="connsiteX5" fmla="*/ 53600 w 3733799"/>
              <a:gd name="connsiteY5" fmla="*/ 700811 h 700811"/>
              <a:gd name="connsiteX6" fmla="*/ 0 w 3733799"/>
              <a:gd name="connsiteY6" fmla="*/ 700811 h 70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3799" h="700811">
                <a:moveTo>
                  <a:pt x="0" y="0"/>
                </a:moveTo>
                <a:lnTo>
                  <a:pt x="53600" y="0"/>
                </a:lnTo>
                <a:lnTo>
                  <a:pt x="3512277" y="0"/>
                </a:lnTo>
                <a:lnTo>
                  <a:pt x="3733799" y="350406"/>
                </a:lnTo>
                <a:lnTo>
                  <a:pt x="3512277" y="700811"/>
                </a:lnTo>
                <a:lnTo>
                  <a:pt x="53600" y="700811"/>
                </a:lnTo>
                <a:lnTo>
                  <a:pt x="0" y="700811"/>
                </a:lnTo>
                <a:close/>
              </a:path>
            </a:pathLst>
          </a:custGeom>
          <a:solidFill>
            <a:schemeClr val="tx2"/>
          </a:solidFill>
          <a:ln>
            <a:noFill/>
          </a:ln>
        </p:spPr>
        <p:txBody>
          <a:bodyPr vert="horz" wrap="square" lIns="365760" tIns="45720" rIns="91440" bIns="45720" rtlCol="0" anchor="ctr">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POWER BI PRO</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Admin | Content publishing | Development   </a:t>
            </a:r>
          </a:p>
        </p:txBody>
      </p:sp>
      <p:sp>
        <p:nvSpPr>
          <p:cNvPr id="13" name="Rectangle 12"/>
          <p:cNvSpPr/>
          <p:nvPr/>
        </p:nvSpPr>
        <p:spPr>
          <a:xfrm>
            <a:off x="2052821" y="5607931"/>
            <a:ext cx="3860616" cy="480131"/>
          </a:xfrm>
          <a:prstGeom prst="rect">
            <a:avLst/>
          </a:prstGeom>
        </p:spPr>
        <p:txBody>
          <a:bodyPr wrap="square" anchor="b" anchorCtr="0">
            <a:spAutoFit/>
          </a:bodyPr>
          <a:lstStyle/>
          <a:p>
            <a:pPr marL="0" marR="0" lvl="0" indent="0" algn="l" defTabSz="932742"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gradFill>
                  <a:gsLst>
                    <a:gs pos="5439">
                      <a:srgbClr val="353535"/>
                    </a:gs>
                    <a:gs pos="41000">
                      <a:srgbClr val="353535"/>
                    </a:gs>
                  </a:gsLst>
                  <a:lin ang="5400000" scaled="0"/>
                </a:gradFill>
                <a:effectLst/>
                <a:uLnTx/>
                <a:uFillTx/>
                <a:latin typeface="Segoe UI" panose="020B0502040204020203" pitchFamily="34" charset="0"/>
                <a:ea typeface="+mn-ea"/>
                <a:cs typeface="Segoe UI" panose="020B0502040204020203" pitchFamily="34" charset="0"/>
              </a:rPr>
              <a:t>* Power BI Pro available through 2-month trial and included in MSDN subscription benefits </a:t>
            </a:r>
          </a:p>
        </p:txBody>
      </p:sp>
      <p:sp>
        <p:nvSpPr>
          <p:cNvPr id="72" name="TextBox 71">
            <a:extLst>
              <a:ext uri="{FF2B5EF4-FFF2-40B4-BE49-F238E27FC236}">
                <a16:creationId xmlns:a16="http://schemas.microsoft.com/office/drawing/2014/main" id="{94B0B8A9-5CB5-4659-80BC-18E0F91B51E7}"/>
              </a:ext>
            </a:extLst>
          </p:cNvPr>
          <p:cNvSpPr txBox="1"/>
          <p:nvPr/>
        </p:nvSpPr>
        <p:spPr>
          <a:xfrm>
            <a:off x="6710963" y="1889589"/>
            <a:ext cx="182905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0">
                      <a:srgbClr val="353535"/>
                    </a:gs>
                    <a:gs pos="100000">
                      <a:srgbClr val="353535"/>
                    </a:gs>
                  </a:gsLst>
                  <a:lin ang="5400000" scaled="1"/>
                </a:gradFill>
                <a:latin typeface="Segoe UI "/>
              </a:rPr>
              <a:t>Free</a:t>
            </a:r>
            <a:endParaRPr lang="en-US" sz="1600" dirty="0">
              <a:gradFill>
                <a:gsLst>
                  <a:gs pos="2917">
                    <a:schemeClr val="tx1"/>
                  </a:gs>
                  <a:gs pos="30000">
                    <a:schemeClr val="tx1"/>
                  </a:gs>
                </a:gsLst>
                <a:lin ang="5400000" scaled="0"/>
              </a:gradFill>
            </a:endParaRPr>
          </a:p>
        </p:txBody>
      </p:sp>
      <p:sp>
        <p:nvSpPr>
          <p:cNvPr id="17" name="TextBox 16">
            <a:extLst/>
          </p:cNvPr>
          <p:cNvSpPr txBox="1"/>
          <p:nvPr/>
        </p:nvSpPr>
        <p:spPr>
          <a:xfrm>
            <a:off x="6713051" y="4579391"/>
            <a:ext cx="182905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0">
                      <a:srgbClr val="353535"/>
                    </a:gs>
                    <a:gs pos="100000">
                      <a:srgbClr val="353535"/>
                    </a:gs>
                  </a:gsLst>
                  <a:lin ang="5400000" scaled="1"/>
                </a:gradFill>
                <a:latin typeface="Segoe UI "/>
              </a:rPr>
              <a:t>Starting at $625</a:t>
            </a:r>
            <a:endParaRPr lang="en-US" sz="1600" dirty="0">
              <a:gradFill>
                <a:gsLst>
                  <a:gs pos="2917">
                    <a:schemeClr val="tx1"/>
                  </a:gs>
                  <a:gs pos="30000">
                    <a:schemeClr val="tx1"/>
                  </a:gs>
                </a:gsLst>
                <a:lin ang="5400000" scaled="0"/>
              </a:gradFill>
            </a:endParaRPr>
          </a:p>
        </p:txBody>
      </p:sp>
      <p:sp>
        <p:nvSpPr>
          <p:cNvPr id="18" name="TextBox 17">
            <a:extLst/>
          </p:cNvPr>
          <p:cNvSpPr txBox="1"/>
          <p:nvPr/>
        </p:nvSpPr>
        <p:spPr>
          <a:xfrm>
            <a:off x="6710963" y="3236248"/>
            <a:ext cx="3317273"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0">
                      <a:srgbClr val="353535"/>
                    </a:gs>
                    <a:gs pos="100000">
                      <a:srgbClr val="353535"/>
                    </a:gs>
                  </a:gsLst>
                  <a:lin ang="5400000" scaled="1"/>
                </a:gradFill>
                <a:latin typeface="Segoe UI "/>
              </a:rPr>
              <a:t>$9.99/user/month*</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3941996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750" fill="hold"/>
                                        <p:tgtEl>
                                          <p:spTgt spid="34"/>
                                        </p:tgtEl>
                                        <p:attrNameLst>
                                          <p:attrName>ppt_x</p:attrName>
                                        </p:attrNameLst>
                                      </p:cBhvr>
                                      <p:tavLst>
                                        <p:tav tm="0">
                                          <p:val>
                                            <p:strVal val="0-#ppt_w/2"/>
                                          </p:val>
                                        </p:tav>
                                        <p:tav tm="100000">
                                          <p:val>
                                            <p:strVal val="#ppt_x"/>
                                          </p:val>
                                        </p:tav>
                                      </p:tavLst>
                                    </p:anim>
                                    <p:anim calcmode="lin" valueType="num">
                                      <p:cBhvr additive="base">
                                        <p:cTn id="12" dur="750" fill="hold"/>
                                        <p:tgtEl>
                                          <p:spTgt spid="3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0-#ppt_w/2"/>
                                          </p:val>
                                        </p:tav>
                                        <p:tav tm="100000">
                                          <p:val>
                                            <p:strVal val="#ppt_x"/>
                                          </p:val>
                                        </p:tav>
                                      </p:tavLst>
                                    </p:anim>
                                    <p:anim calcmode="lin" valueType="num">
                                      <p:cBhvr additive="base">
                                        <p:cTn id="16" dur="75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5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750" fill="hold"/>
                                        <p:tgtEl>
                                          <p:spTgt spid="36"/>
                                        </p:tgtEl>
                                        <p:attrNameLst>
                                          <p:attrName>ppt_x</p:attrName>
                                        </p:attrNameLst>
                                      </p:cBhvr>
                                      <p:tavLst>
                                        <p:tav tm="0">
                                          <p:val>
                                            <p:strVal val="0-#ppt_w/2"/>
                                          </p:val>
                                        </p:tav>
                                        <p:tav tm="100000">
                                          <p:val>
                                            <p:strVal val="#ppt_x"/>
                                          </p:val>
                                        </p:tav>
                                      </p:tavLst>
                                    </p:anim>
                                    <p:anim calcmode="lin" valueType="num">
                                      <p:cBhvr additive="base">
                                        <p:cTn id="20" dur="750" fill="hold"/>
                                        <p:tgtEl>
                                          <p:spTgt spid="36"/>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3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50" fill="hold"/>
                                        <p:tgtEl>
                                          <p:spTgt spid="11"/>
                                        </p:tgtEl>
                                        <p:attrNameLst>
                                          <p:attrName>ppt_x</p:attrName>
                                        </p:attrNameLst>
                                      </p:cBhvr>
                                      <p:tavLst>
                                        <p:tav tm="0">
                                          <p:val>
                                            <p:strVal val="0-#ppt_w/2"/>
                                          </p:val>
                                        </p:tav>
                                        <p:tav tm="100000">
                                          <p:val>
                                            <p:strVal val="#ppt_x"/>
                                          </p:val>
                                        </p:tav>
                                      </p:tavLst>
                                    </p:anim>
                                    <p:anim calcmode="lin" valueType="num">
                                      <p:cBhvr additive="base">
                                        <p:cTn id="24" dur="750" fill="hold"/>
                                        <p:tgtEl>
                                          <p:spTgt spid="11"/>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0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4" grpId="0" animBg="1"/>
      <p:bldP spid="36" grpId="0" animBg="1"/>
      <p:bldP spid="9" grpId="0" animBg="1"/>
      <p:bldP spid="11"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Shape 37"/>
          <p:cNvSpPr/>
          <p:nvPr/>
        </p:nvSpPr>
        <p:spPr>
          <a:xfrm>
            <a:off x="2453771" y="1117244"/>
            <a:ext cx="9849339" cy="700712"/>
          </a:xfrm>
          <a:custGeom>
            <a:avLst/>
            <a:gdLst>
              <a:gd name="connsiteX0" fmla="*/ 0 w 5337732"/>
              <a:gd name="connsiteY0" fmla="*/ 0 h 700811"/>
              <a:gd name="connsiteX1" fmla="*/ 53600 w 5337732"/>
              <a:gd name="connsiteY1" fmla="*/ 0 h 700811"/>
              <a:gd name="connsiteX2" fmla="*/ 1915297 w 5337732"/>
              <a:gd name="connsiteY2" fmla="*/ 0 h 700811"/>
              <a:gd name="connsiteX3" fmla="*/ 1968897 w 5337732"/>
              <a:gd name="connsiteY3" fmla="*/ 0 h 700811"/>
              <a:gd name="connsiteX4" fmla="*/ 3512277 w 5337732"/>
              <a:gd name="connsiteY4" fmla="*/ 0 h 700811"/>
              <a:gd name="connsiteX5" fmla="*/ 5337732 w 5337732"/>
              <a:gd name="connsiteY5" fmla="*/ 0 h 700811"/>
              <a:gd name="connsiteX6" fmla="*/ 5337732 w 5337732"/>
              <a:gd name="connsiteY6" fmla="*/ 700811 h 700811"/>
              <a:gd name="connsiteX7" fmla="*/ 3512277 w 5337732"/>
              <a:gd name="connsiteY7" fmla="*/ 700811 h 700811"/>
              <a:gd name="connsiteX8" fmla="*/ 1968897 w 5337732"/>
              <a:gd name="connsiteY8" fmla="*/ 700811 h 700811"/>
              <a:gd name="connsiteX9" fmla="*/ 1915297 w 5337732"/>
              <a:gd name="connsiteY9" fmla="*/ 700811 h 700811"/>
              <a:gd name="connsiteX10" fmla="*/ 53600 w 5337732"/>
              <a:gd name="connsiteY10" fmla="*/ 700811 h 700811"/>
              <a:gd name="connsiteX11" fmla="*/ 0 w 5337732"/>
              <a:gd name="connsiteY11" fmla="*/ 700811 h 70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7732" h="700811">
                <a:moveTo>
                  <a:pt x="0" y="0"/>
                </a:moveTo>
                <a:lnTo>
                  <a:pt x="53600" y="0"/>
                </a:lnTo>
                <a:lnTo>
                  <a:pt x="1915297" y="0"/>
                </a:lnTo>
                <a:lnTo>
                  <a:pt x="1968897" y="0"/>
                </a:lnTo>
                <a:lnTo>
                  <a:pt x="3512277" y="0"/>
                </a:lnTo>
                <a:lnTo>
                  <a:pt x="5337732" y="0"/>
                </a:lnTo>
                <a:lnTo>
                  <a:pt x="5337732" y="700811"/>
                </a:lnTo>
                <a:lnTo>
                  <a:pt x="3512277" y="700811"/>
                </a:lnTo>
                <a:lnTo>
                  <a:pt x="1968897" y="700811"/>
                </a:lnTo>
                <a:lnTo>
                  <a:pt x="1915297" y="700811"/>
                </a:lnTo>
                <a:lnTo>
                  <a:pt x="53600" y="700811"/>
                </a:lnTo>
                <a:lnTo>
                  <a:pt x="0" y="700811"/>
                </a:lnTo>
                <a:close/>
              </a:path>
            </a:pathLst>
          </a:custGeom>
          <a:solidFill>
            <a:schemeClr val="bg1">
              <a:lumMod val="95000"/>
            </a:schemeClr>
          </a:solidFill>
          <a:ln>
            <a:noFill/>
          </a:ln>
        </p:spPr>
        <p:txBody>
          <a:bodyPr vert="horz" wrap="square" lIns="365708" tIns="45713" rIns="1005697" bIns="45713" rtlCol="0" anchor="ctr">
            <a:noAutofit/>
          </a:bodyPr>
          <a:lstStyle/>
          <a:p>
            <a:pPr algn="r" defTabSz="932563" fontAlgn="base">
              <a:lnSpc>
                <a:spcPct val="90000"/>
              </a:lnSpc>
              <a:spcBef>
                <a:spcPct val="0"/>
              </a:spcBef>
              <a:spcAft>
                <a:spcPts val="600"/>
              </a:spcAft>
              <a:defRPr/>
            </a:pPr>
            <a:endParaRPr lang="en-US" sz="1599" dirty="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p:txBody>
      </p:sp>
      <p:sp>
        <p:nvSpPr>
          <p:cNvPr id="3" name="Title 2"/>
          <p:cNvSpPr>
            <a:spLocks noGrp="1"/>
          </p:cNvSpPr>
          <p:nvPr>
            <p:ph type="title"/>
          </p:nvPr>
        </p:nvSpPr>
        <p:spPr/>
        <p:txBody>
          <a:bodyPr/>
          <a:lstStyle/>
          <a:p>
            <a:r>
              <a:rPr lang="en-US" dirty="0"/>
              <a:t>Estimate Capacity Needs for ISVs</a:t>
            </a:r>
          </a:p>
        </p:txBody>
      </p:sp>
      <p:graphicFrame>
        <p:nvGraphicFramePr>
          <p:cNvPr id="16" name="Table 15"/>
          <p:cNvGraphicFramePr>
            <a:graphicFrameLocks noGrp="1"/>
          </p:cNvGraphicFramePr>
          <p:nvPr>
            <p:extLst/>
          </p:nvPr>
        </p:nvGraphicFramePr>
        <p:xfrm>
          <a:off x="2473459" y="1307870"/>
          <a:ext cx="9911993" cy="5820372"/>
        </p:xfrm>
        <a:graphic>
          <a:graphicData uri="http://schemas.openxmlformats.org/drawingml/2006/table">
            <a:tbl>
              <a:tblPr firstRow="1" bandRow="1"/>
              <a:tblGrid>
                <a:gridCol w="2679995">
                  <a:extLst>
                    <a:ext uri="{9D8B030D-6E8A-4147-A177-3AD203B41FA5}">
                      <a16:colId xmlns:a16="http://schemas.microsoft.com/office/drawing/2014/main" val="2252565066"/>
                    </a:ext>
                  </a:extLst>
                </a:gridCol>
                <a:gridCol w="996984">
                  <a:extLst>
                    <a:ext uri="{9D8B030D-6E8A-4147-A177-3AD203B41FA5}">
                      <a16:colId xmlns:a16="http://schemas.microsoft.com/office/drawing/2014/main" val="270749842"/>
                    </a:ext>
                  </a:extLst>
                </a:gridCol>
                <a:gridCol w="1321632">
                  <a:extLst>
                    <a:ext uri="{9D8B030D-6E8A-4147-A177-3AD203B41FA5}">
                      <a16:colId xmlns:a16="http://schemas.microsoft.com/office/drawing/2014/main" val="3156067382"/>
                    </a:ext>
                  </a:extLst>
                </a:gridCol>
                <a:gridCol w="1419630">
                  <a:extLst>
                    <a:ext uri="{9D8B030D-6E8A-4147-A177-3AD203B41FA5}">
                      <a16:colId xmlns:a16="http://schemas.microsoft.com/office/drawing/2014/main" val="733802376"/>
                    </a:ext>
                  </a:extLst>
                </a:gridCol>
                <a:gridCol w="1771946">
                  <a:extLst>
                    <a:ext uri="{9D8B030D-6E8A-4147-A177-3AD203B41FA5}">
                      <a16:colId xmlns:a16="http://schemas.microsoft.com/office/drawing/2014/main" val="544901842"/>
                    </a:ext>
                  </a:extLst>
                </a:gridCol>
                <a:gridCol w="1721806">
                  <a:extLst>
                    <a:ext uri="{9D8B030D-6E8A-4147-A177-3AD203B41FA5}">
                      <a16:colId xmlns:a16="http://schemas.microsoft.com/office/drawing/2014/main" val="206801704"/>
                    </a:ext>
                  </a:extLst>
                </a:gridCol>
              </a:tblGrid>
              <a:tr h="587540">
                <a:tc>
                  <a:txBody>
                    <a:bodyPr/>
                    <a:lstStyle/>
                    <a:p>
                      <a:pPr marL="0" algn="ctr" defTabSz="932742" rtl="0" eaLnBrk="1" fontAlgn="base" latinLnBrk="0" hangingPunct="1">
                        <a:lnSpc>
                          <a:spcPct val="90000"/>
                        </a:lnSpc>
                        <a:spcBef>
                          <a:spcPct val="0"/>
                        </a:spcBef>
                        <a:spcAft>
                          <a:spcPts val="600"/>
                        </a:spcAft>
                        <a:defRPr/>
                      </a:pPr>
                      <a:r>
                        <a:rPr lang="en-US" sz="1400" kern="120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Node</a:t>
                      </a:r>
                    </a:p>
                  </a:txBody>
                  <a:tcPr marL="182854" marR="18285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fontAlgn="base" latinLnBrk="0" hangingPunct="1">
                        <a:lnSpc>
                          <a:spcPct val="90000"/>
                        </a:lnSpc>
                        <a:spcBef>
                          <a:spcPct val="0"/>
                        </a:spcBef>
                        <a:spcAft>
                          <a:spcPts val="600"/>
                        </a:spcAft>
                        <a:defRPr/>
                      </a:pPr>
                      <a:r>
                        <a:rPr lang="en-US" sz="1400" kern="120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Virtual</a:t>
                      </a:r>
                      <a:r>
                        <a:rPr lang="en-US" sz="1400" kern="1200" baseline="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 cores</a:t>
                      </a:r>
                      <a:endParaRPr lang="en-US" sz="1400" kern="120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endParaRPr>
                    </a:p>
                  </a:txBody>
                  <a:tcPr marL="182854"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fontAlgn="base" latinLnBrk="0" hangingPunct="1">
                        <a:lnSpc>
                          <a:spcPct val="90000"/>
                        </a:lnSpc>
                        <a:spcBef>
                          <a:spcPct val="0"/>
                        </a:spcBef>
                        <a:spcAft>
                          <a:spcPts val="600"/>
                        </a:spcAft>
                        <a:defRPr/>
                      </a:pPr>
                      <a:r>
                        <a:rPr lang="en-US" sz="1400" kern="120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Deployment</a:t>
                      </a:r>
                      <a:r>
                        <a:rPr lang="en-US" sz="1400" kern="1200" baseline="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 option</a:t>
                      </a:r>
                      <a:endParaRPr lang="en-US" sz="1400" kern="120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endParaRPr>
                    </a:p>
                  </a:txBody>
                  <a:tcPr marL="182854"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ase" latinLnBrk="0" hangingPunct="1">
                        <a:lnSpc>
                          <a:spcPct val="90000"/>
                        </a:lnSpc>
                        <a:spcBef>
                          <a:spcPct val="0"/>
                        </a:spcBef>
                        <a:spcAft>
                          <a:spcPts val="600"/>
                        </a:spcAft>
                        <a:defRPr/>
                      </a:pPr>
                      <a:r>
                        <a:rPr lang="en-US" sz="1400" kern="120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Price</a:t>
                      </a:r>
                      <a:r>
                        <a:rPr lang="en-US" sz="1400" kern="1200" baseline="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 per month</a:t>
                      </a:r>
                      <a:r>
                        <a:rPr lang="en-US" sz="1400" kern="1200" baseline="3000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1</a:t>
                      </a:r>
                    </a:p>
                  </a:txBody>
                  <a:tcPr marL="91427" marR="27428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ase" latinLnBrk="0" hangingPunct="1">
                        <a:lnSpc>
                          <a:spcPct val="90000"/>
                        </a:lnSpc>
                        <a:spcBef>
                          <a:spcPct val="0"/>
                        </a:spcBef>
                        <a:spcAft>
                          <a:spcPts val="600"/>
                        </a:spcAft>
                        <a:defRPr/>
                      </a:pPr>
                      <a:r>
                        <a:rPr lang="en-US" sz="1400" kern="120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Max page renders at peak hour </a:t>
                      </a:r>
                    </a:p>
                  </a:txBody>
                  <a:tcPr marL="91427" marR="27428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ase" latinLnBrk="0" hangingPunct="1">
                        <a:lnSpc>
                          <a:spcPct val="90000"/>
                        </a:lnSpc>
                        <a:spcBef>
                          <a:spcPct val="0"/>
                        </a:spcBef>
                        <a:spcAft>
                          <a:spcPts val="600"/>
                        </a:spcAft>
                        <a:defRPr/>
                      </a:pPr>
                      <a:r>
                        <a:rPr lang="en-US" sz="1400" kern="120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2017</a:t>
                      </a:r>
                    </a:p>
                    <a:p>
                      <a:pPr marL="0" algn="ctr" defTabSz="932742" rtl="0" eaLnBrk="1" fontAlgn="base" latinLnBrk="0" hangingPunct="1">
                        <a:lnSpc>
                          <a:spcPct val="90000"/>
                        </a:lnSpc>
                        <a:spcBef>
                          <a:spcPct val="0"/>
                        </a:spcBef>
                        <a:spcAft>
                          <a:spcPts val="600"/>
                        </a:spcAft>
                        <a:defRPr/>
                      </a:pPr>
                      <a:r>
                        <a:rPr lang="en-US" sz="1400" kern="120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availability</a:t>
                      </a:r>
                    </a:p>
                  </a:txBody>
                  <a:tcPr marL="91427" marR="27428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0984337"/>
                  </a:ext>
                </a:extLst>
              </a:tr>
              <a:tr h="666111">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Power BI Premium EM1</a:t>
                      </a:r>
                      <a:r>
                        <a:rPr lang="en-US" sz="1400" b="0" i="0" kern="1200" baseline="30000" noProof="0" dirty="0">
                          <a:gradFill>
                            <a:gsLst>
                              <a:gs pos="0">
                                <a:schemeClr val="tx1"/>
                              </a:gs>
                              <a:gs pos="100000">
                                <a:schemeClr val="tx1"/>
                              </a:gs>
                            </a:gsLst>
                            <a:lin ang="5400000" scaled="1"/>
                          </a:gradFill>
                          <a:latin typeface="Segoe UI "/>
                          <a:ea typeface="+mn-ea"/>
                          <a:cs typeface="+mn-cs"/>
                        </a:rPr>
                        <a:t>2</a:t>
                      </a:r>
                    </a:p>
                  </a:txBody>
                  <a:tcPr marL="182854" marR="91427"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dirty="0">
                          <a:gradFill>
                            <a:gsLst>
                              <a:gs pos="0">
                                <a:schemeClr val="tx1"/>
                              </a:gs>
                              <a:gs pos="100000">
                                <a:schemeClr val="tx1"/>
                              </a:gs>
                            </a:gsLst>
                            <a:lin ang="5400000" scaled="1"/>
                          </a:gradFill>
                          <a:latin typeface="Segoe UI "/>
                          <a:ea typeface="+mn-ea"/>
                          <a:cs typeface="+mn-cs"/>
                        </a:rPr>
                        <a:t>1</a:t>
                      </a: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dirty="0">
                          <a:gradFill>
                            <a:gsLst>
                              <a:gs pos="0">
                                <a:schemeClr val="tx1"/>
                              </a:gs>
                              <a:gs pos="100000">
                                <a:schemeClr val="tx1"/>
                              </a:gs>
                            </a:gsLst>
                            <a:lin ang="5400000" scaled="1"/>
                          </a:gradFill>
                          <a:latin typeface="Segoe UI "/>
                          <a:ea typeface="+mn-ea"/>
                          <a:cs typeface="+mn-cs"/>
                        </a:rPr>
                        <a:t>PaaS</a:t>
                      </a: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$625</a:t>
                      </a: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1-300</a:t>
                      </a: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July</a:t>
                      </a: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0653472"/>
                  </a:ext>
                </a:extLst>
              </a:tr>
              <a:tr h="865277">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Power BI Premium EM2</a:t>
                      </a:r>
                      <a:r>
                        <a:rPr lang="en-US" sz="1400" b="0" i="0" kern="1200" baseline="30000" noProof="0" dirty="0">
                          <a:gradFill>
                            <a:gsLst>
                              <a:gs pos="0">
                                <a:schemeClr val="tx1"/>
                              </a:gs>
                              <a:gs pos="100000">
                                <a:schemeClr val="tx1"/>
                              </a:gs>
                            </a:gsLst>
                            <a:lin ang="5400000" scaled="1"/>
                          </a:gradFill>
                          <a:latin typeface="Segoe UI "/>
                          <a:ea typeface="+mn-ea"/>
                          <a:cs typeface="+mn-cs"/>
                        </a:rPr>
                        <a:t>2</a:t>
                      </a:r>
                      <a:endParaRPr lang="en-US" sz="1400" b="0" i="0" kern="1200" noProof="0" dirty="0">
                        <a:gradFill>
                          <a:gsLst>
                            <a:gs pos="0">
                              <a:schemeClr val="tx1"/>
                            </a:gs>
                            <a:gs pos="100000">
                              <a:schemeClr val="tx1"/>
                            </a:gs>
                          </a:gsLst>
                          <a:lin ang="5400000" scaled="1"/>
                        </a:gradFill>
                        <a:latin typeface="Segoe UI "/>
                        <a:ea typeface="+mn-ea"/>
                        <a:cs typeface="+mn-cs"/>
                      </a:endParaRPr>
                    </a:p>
                  </a:txBody>
                  <a:tcPr marL="182854" marR="91427"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1400" b="0" i="0" kern="1200" dirty="0">
                          <a:gradFill>
                            <a:gsLst>
                              <a:gs pos="0">
                                <a:schemeClr val="tx1"/>
                              </a:gs>
                              <a:gs pos="100000">
                                <a:schemeClr val="tx1"/>
                              </a:gs>
                            </a:gsLst>
                            <a:lin ang="5400000" scaled="1"/>
                          </a:gradFill>
                          <a:latin typeface="Segoe UI "/>
                          <a:ea typeface="+mn-ea"/>
                          <a:cs typeface="+mn-cs"/>
                        </a:rPr>
                        <a:t>2</a:t>
                      </a: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1400" b="0" i="0" u="none" kern="1200" dirty="0">
                          <a:gradFill>
                            <a:gsLst>
                              <a:gs pos="0">
                                <a:schemeClr val="tx1"/>
                              </a:gs>
                              <a:gs pos="100000">
                                <a:schemeClr val="tx1"/>
                              </a:gs>
                            </a:gsLst>
                            <a:lin ang="5400000" scaled="1"/>
                          </a:gradFill>
                          <a:latin typeface="Segoe UI "/>
                          <a:ea typeface="+mn-ea"/>
                          <a:cs typeface="+mn-cs"/>
                        </a:rPr>
                        <a:t>PaaS</a:t>
                      </a: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$1,245</a:t>
                      </a: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301-600</a:t>
                      </a: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July</a:t>
                      </a:r>
                    </a:p>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0" i="0" kern="1200" noProof="0" dirty="0">
                        <a:gradFill>
                          <a:gsLst>
                            <a:gs pos="0">
                              <a:schemeClr val="tx1"/>
                            </a:gs>
                            <a:gs pos="100000">
                              <a:schemeClr val="tx1"/>
                            </a:gs>
                          </a:gsLst>
                          <a:lin ang="5400000" scaled="1"/>
                        </a:gradFill>
                        <a:latin typeface="Segoe UI "/>
                        <a:ea typeface="+mn-ea"/>
                        <a:cs typeface="+mn-cs"/>
                      </a:endParaRP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9192503"/>
                  </a:ext>
                </a:extLst>
              </a:tr>
              <a:tr h="865277">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Power BI Premium EM3</a:t>
                      </a:r>
                      <a:r>
                        <a:rPr lang="en-US" sz="1400" b="0" i="0" kern="1200" baseline="30000" noProof="0" dirty="0">
                          <a:gradFill>
                            <a:gsLst>
                              <a:gs pos="0">
                                <a:schemeClr val="tx1"/>
                              </a:gs>
                              <a:gs pos="100000">
                                <a:schemeClr val="tx1"/>
                              </a:gs>
                            </a:gsLst>
                            <a:lin ang="5400000" scaled="1"/>
                          </a:gradFill>
                          <a:latin typeface="Segoe UI "/>
                          <a:ea typeface="+mn-ea"/>
                          <a:cs typeface="+mn-cs"/>
                        </a:rPr>
                        <a:t>2</a:t>
                      </a:r>
                      <a:endParaRPr lang="en-US" sz="1400" b="0" i="0" kern="1200" noProof="0" dirty="0">
                        <a:gradFill>
                          <a:gsLst>
                            <a:gs pos="0">
                              <a:schemeClr val="tx1"/>
                            </a:gs>
                            <a:gs pos="100000">
                              <a:schemeClr val="tx1"/>
                            </a:gs>
                          </a:gsLst>
                          <a:lin ang="5400000" scaled="1"/>
                        </a:gradFill>
                        <a:latin typeface="Segoe UI "/>
                        <a:ea typeface="+mn-ea"/>
                        <a:cs typeface="+mn-cs"/>
                      </a:endParaRPr>
                    </a:p>
                  </a:txBody>
                  <a:tcPr marL="182854" marR="91427"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1400" b="0" i="0" kern="1200" dirty="0">
                          <a:gradFill>
                            <a:gsLst>
                              <a:gs pos="0">
                                <a:schemeClr val="tx1"/>
                              </a:gs>
                              <a:gs pos="100000">
                                <a:schemeClr val="tx1"/>
                              </a:gs>
                            </a:gsLst>
                            <a:lin ang="5400000" scaled="1"/>
                          </a:gradFill>
                          <a:latin typeface="Segoe UI "/>
                          <a:ea typeface="+mn-ea"/>
                          <a:cs typeface="+mn-cs"/>
                        </a:rPr>
                        <a:t>4</a:t>
                      </a: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1400" b="0" i="0" kern="1200" dirty="0">
                          <a:gradFill>
                            <a:gsLst>
                              <a:gs pos="0">
                                <a:schemeClr val="tx1"/>
                              </a:gs>
                              <a:gs pos="100000">
                                <a:schemeClr val="tx1"/>
                              </a:gs>
                            </a:gsLst>
                            <a:lin ang="5400000" scaled="1"/>
                          </a:gradFill>
                          <a:latin typeface="Segoe UI "/>
                          <a:ea typeface="+mn-ea"/>
                          <a:cs typeface="+mn-cs"/>
                        </a:rPr>
                        <a:t>PaaS</a:t>
                      </a: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$2,495</a:t>
                      </a: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601-1,200</a:t>
                      </a: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June/July</a:t>
                      </a:r>
                      <a:r>
                        <a:rPr lang="en-US" sz="1400" b="0" i="0" kern="1200" baseline="30000" noProof="0" dirty="0">
                          <a:gradFill>
                            <a:gsLst>
                              <a:gs pos="0">
                                <a:schemeClr val="tx1"/>
                              </a:gs>
                              <a:gs pos="100000">
                                <a:schemeClr val="tx1"/>
                              </a:gs>
                            </a:gsLst>
                            <a:lin ang="5400000" scaled="1"/>
                          </a:gradFill>
                          <a:latin typeface="Segoe UI "/>
                          <a:ea typeface="+mn-ea"/>
                          <a:cs typeface="+mn-cs"/>
                        </a:rPr>
                        <a:t>3</a:t>
                      </a:r>
                    </a:p>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0" i="0" kern="1200" noProof="0" dirty="0">
                        <a:gradFill>
                          <a:gsLst>
                            <a:gs pos="0">
                              <a:schemeClr val="tx1"/>
                            </a:gs>
                            <a:gs pos="100000">
                              <a:schemeClr val="tx1"/>
                            </a:gs>
                          </a:gsLst>
                          <a:lin ang="5400000" scaled="1"/>
                        </a:gradFill>
                        <a:latin typeface="Segoe UI "/>
                        <a:ea typeface="+mn-ea"/>
                        <a:cs typeface="+mn-cs"/>
                      </a:endParaRP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6762903"/>
                  </a:ext>
                </a:extLst>
              </a:tr>
              <a:tr h="94538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dirty="0">
                          <a:gradFill>
                            <a:gsLst>
                              <a:gs pos="0">
                                <a:schemeClr val="tx1"/>
                              </a:gs>
                              <a:gs pos="100000">
                                <a:schemeClr val="tx1"/>
                              </a:gs>
                            </a:gsLst>
                            <a:lin ang="5400000" scaled="1"/>
                          </a:gradFill>
                          <a:latin typeface="Segoe UI "/>
                          <a:ea typeface="+mn-ea"/>
                          <a:cs typeface="+mn-cs"/>
                        </a:rPr>
                        <a:t>Power BI Premium</a:t>
                      </a:r>
                      <a:r>
                        <a:rPr lang="en-US" sz="1400" b="0" i="0" kern="1200" baseline="0" dirty="0">
                          <a:gradFill>
                            <a:gsLst>
                              <a:gs pos="0">
                                <a:schemeClr val="tx1"/>
                              </a:gs>
                              <a:gs pos="100000">
                                <a:schemeClr val="tx1"/>
                              </a:gs>
                            </a:gsLst>
                            <a:lin ang="5400000" scaled="1"/>
                          </a:gradFill>
                          <a:latin typeface="Segoe UI "/>
                          <a:ea typeface="+mn-ea"/>
                          <a:cs typeface="+mn-cs"/>
                        </a:rPr>
                        <a:t> </a:t>
                      </a:r>
                      <a:r>
                        <a:rPr lang="en-US" sz="1400" b="0" i="0" kern="1200" noProof="0" dirty="0">
                          <a:gradFill>
                            <a:gsLst>
                              <a:gs pos="0">
                                <a:schemeClr val="tx1"/>
                              </a:gs>
                              <a:gs pos="100000">
                                <a:schemeClr val="tx1"/>
                              </a:gs>
                            </a:gsLst>
                            <a:lin ang="5400000" scaled="1"/>
                          </a:gradFill>
                          <a:latin typeface="Segoe UI "/>
                          <a:ea typeface="+mn-ea"/>
                          <a:cs typeface="+mn-cs"/>
                        </a:rPr>
                        <a:t>P1</a:t>
                      </a:r>
                    </a:p>
                  </a:txBody>
                  <a:tcPr marL="182854" marR="91427"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1400" b="0" i="0" kern="1200" dirty="0">
                          <a:gradFill>
                            <a:gsLst>
                              <a:gs pos="0">
                                <a:schemeClr val="tx1"/>
                              </a:gs>
                              <a:gs pos="100000">
                                <a:schemeClr val="tx1"/>
                              </a:gs>
                            </a:gsLst>
                            <a:lin ang="5400000" scaled="1"/>
                          </a:gradFill>
                          <a:latin typeface="Segoe UI "/>
                          <a:ea typeface="+mn-ea"/>
                          <a:cs typeface="+mn-cs"/>
                        </a:rPr>
                        <a:t>8</a:t>
                      </a: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1400" b="0" i="0" kern="1200" dirty="0">
                          <a:gradFill>
                            <a:gsLst>
                              <a:gs pos="0">
                                <a:schemeClr val="tx1"/>
                              </a:gs>
                              <a:gs pos="100000">
                                <a:schemeClr val="tx1"/>
                              </a:gs>
                            </a:gsLst>
                            <a:lin ang="5400000" scaled="1"/>
                          </a:gradFill>
                          <a:latin typeface="Segoe UI "/>
                          <a:ea typeface="+mn-ea"/>
                          <a:cs typeface="+mn-cs"/>
                        </a:rPr>
                        <a:t>PaaS</a:t>
                      </a:r>
                      <a:r>
                        <a:rPr lang="en-US" sz="1400" b="0" i="0" kern="1200" baseline="0" dirty="0">
                          <a:gradFill>
                            <a:gsLst>
                              <a:gs pos="0">
                                <a:schemeClr val="tx1"/>
                              </a:gs>
                              <a:gs pos="100000">
                                <a:schemeClr val="tx1"/>
                              </a:gs>
                            </a:gsLst>
                            <a:lin ang="5400000" scaled="1"/>
                          </a:gradFill>
                          <a:latin typeface="Segoe UI "/>
                          <a:ea typeface="+mn-ea"/>
                          <a:cs typeface="+mn-cs"/>
                        </a:rPr>
                        <a:t> &amp; SaaS</a:t>
                      </a:r>
                      <a:endParaRPr lang="en-US" sz="1400" b="0" i="0" kern="1200" dirty="0">
                        <a:gradFill>
                          <a:gsLst>
                            <a:gs pos="0">
                              <a:schemeClr val="tx1"/>
                            </a:gs>
                            <a:gs pos="100000">
                              <a:schemeClr val="tx1"/>
                            </a:gs>
                          </a:gsLst>
                          <a:lin ang="5400000" scaled="1"/>
                        </a:gradFill>
                        <a:latin typeface="Segoe UI "/>
                        <a:ea typeface="+mn-ea"/>
                        <a:cs typeface="+mn-cs"/>
                      </a:endParaRP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$4,995</a:t>
                      </a: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1,201-2,400</a:t>
                      </a: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June</a:t>
                      </a: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9686575"/>
                  </a:ext>
                </a:extLst>
              </a:tr>
              <a:tr h="94538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Power BI Premium P2</a:t>
                      </a:r>
                    </a:p>
                  </a:txBody>
                  <a:tcPr marL="182854" marR="91427"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dirty="0">
                          <a:gradFill>
                            <a:gsLst>
                              <a:gs pos="0">
                                <a:schemeClr val="tx1"/>
                              </a:gs>
                              <a:gs pos="100000">
                                <a:schemeClr val="tx1"/>
                              </a:gs>
                            </a:gsLst>
                            <a:lin ang="5400000" scaled="1"/>
                          </a:gradFill>
                          <a:latin typeface="Segoe UI "/>
                          <a:ea typeface="+mn-ea"/>
                          <a:cs typeface="+mn-cs"/>
                        </a:rPr>
                        <a:t>16</a:t>
                      </a: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dirty="0">
                          <a:gradFill>
                            <a:gsLst>
                              <a:gs pos="0">
                                <a:schemeClr val="tx1"/>
                              </a:gs>
                              <a:gs pos="100000">
                                <a:schemeClr val="tx1"/>
                              </a:gs>
                            </a:gsLst>
                            <a:lin ang="5400000" scaled="1"/>
                          </a:gradFill>
                          <a:latin typeface="Segoe UI "/>
                          <a:ea typeface="+mn-ea"/>
                          <a:cs typeface="+mn-cs"/>
                        </a:rPr>
                        <a:t>PaaS &amp; SaaS</a:t>
                      </a: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$9,995</a:t>
                      </a: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2,401-4,800</a:t>
                      </a: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June</a:t>
                      </a:r>
                      <a:br>
                        <a:rPr lang="en-US" sz="1400" b="0" i="0" kern="1200" noProof="0" dirty="0">
                          <a:gradFill>
                            <a:gsLst>
                              <a:gs pos="0">
                                <a:schemeClr val="tx1"/>
                              </a:gs>
                              <a:gs pos="100000">
                                <a:schemeClr val="tx1"/>
                              </a:gs>
                            </a:gsLst>
                            <a:lin ang="5400000" scaled="1"/>
                          </a:gradFill>
                          <a:latin typeface="Segoe UI "/>
                          <a:ea typeface="+mn-ea"/>
                          <a:cs typeface="+mn-cs"/>
                        </a:rPr>
                      </a:br>
                      <a:endParaRPr lang="en-US" sz="1400" b="0" i="0" kern="1200" noProof="0" dirty="0">
                        <a:gradFill>
                          <a:gsLst>
                            <a:gs pos="0">
                              <a:schemeClr val="tx1"/>
                            </a:gs>
                            <a:gs pos="100000">
                              <a:schemeClr val="tx1"/>
                            </a:gs>
                          </a:gsLst>
                          <a:lin ang="5400000" scaled="1"/>
                        </a:gradFill>
                        <a:latin typeface="Segoe UI "/>
                        <a:ea typeface="+mn-ea"/>
                        <a:cs typeface="+mn-cs"/>
                      </a:endParaRP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1058904"/>
                  </a:ext>
                </a:extLst>
              </a:tr>
              <a:tr h="94538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Power BI Premium P3</a:t>
                      </a:r>
                    </a:p>
                  </a:txBody>
                  <a:tcPr marL="182854" marR="91427"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dirty="0">
                          <a:gradFill>
                            <a:gsLst>
                              <a:gs pos="0">
                                <a:schemeClr val="tx1"/>
                              </a:gs>
                              <a:gs pos="100000">
                                <a:schemeClr val="tx1"/>
                              </a:gs>
                            </a:gsLst>
                            <a:lin ang="5400000" scaled="1"/>
                          </a:gradFill>
                          <a:latin typeface="Segoe UI "/>
                          <a:ea typeface="+mn-ea"/>
                          <a:cs typeface="+mn-cs"/>
                        </a:rPr>
                        <a:t>32</a:t>
                      </a: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dirty="0">
                          <a:gradFill>
                            <a:gsLst>
                              <a:gs pos="0">
                                <a:schemeClr val="tx1"/>
                              </a:gs>
                              <a:gs pos="100000">
                                <a:schemeClr val="tx1"/>
                              </a:gs>
                            </a:gsLst>
                            <a:lin ang="5400000" scaled="1"/>
                          </a:gradFill>
                          <a:latin typeface="Segoe UI "/>
                          <a:ea typeface="+mn-ea"/>
                          <a:cs typeface="+mn-cs"/>
                        </a:rPr>
                        <a:t>PaaS &amp; SaaS</a:t>
                      </a: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$19,995</a:t>
                      </a: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4,801-9,600</a:t>
                      </a: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June</a:t>
                      </a:r>
                      <a:br>
                        <a:rPr lang="en-US" sz="1400" b="0" i="0" kern="1200" noProof="0" dirty="0">
                          <a:gradFill>
                            <a:gsLst>
                              <a:gs pos="0">
                                <a:schemeClr val="tx1"/>
                              </a:gs>
                              <a:gs pos="100000">
                                <a:schemeClr val="tx1"/>
                              </a:gs>
                            </a:gsLst>
                            <a:lin ang="5400000" scaled="1"/>
                          </a:gradFill>
                          <a:latin typeface="Segoe UI "/>
                          <a:ea typeface="+mn-ea"/>
                          <a:cs typeface="+mn-cs"/>
                        </a:rPr>
                      </a:br>
                      <a:endParaRPr lang="en-US" sz="1400" b="0" i="0" kern="1200" noProof="0" dirty="0">
                        <a:gradFill>
                          <a:gsLst>
                            <a:gs pos="0">
                              <a:schemeClr val="tx1"/>
                            </a:gs>
                            <a:gs pos="100000">
                              <a:schemeClr val="tx1"/>
                            </a:gs>
                          </a:gsLst>
                          <a:lin ang="5400000" scaled="1"/>
                        </a:gradFill>
                        <a:latin typeface="Segoe UI "/>
                        <a:ea typeface="+mn-ea"/>
                        <a:cs typeface="+mn-cs"/>
                      </a:endParaRPr>
                    </a:p>
                  </a:txBody>
                  <a:tcPr marL="182854" marR="548562" marT="146283" marB="146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0542168"/>
                  </a:ext>
                </a:extLst>
              </a:tr>
            </a:tbl>
          </a:graphicData>
        </a:graphic>
      </p:graphicFrame>
      <p:sp>
        <p:nvSpPr>
          <p:cNvPr id="11" name="Freeform: Shape 10"/>
          <p:cNvSpPr/>
          <p:nvPr/>
        </p:nvSpPr>
        <p:spPr>
          <a:xfrm>
            <a:off x="135730" y="1137953"/>
            <a:ext cx="2559821" cy="700712"/>
          </a:xfrm>
          <a:custGeom>
            <a:avLst/>
            <a:gdLst>
              <a:gd name="connsiteX0" fmla="*/ 0 w 3733799"/>
              <a:gd name="connsiteY0" fmla="*/ 0 h 700811"/>
              <a:gd name="connsiteX1" fmla="*/ 53600 w 3733799"/>
              <a:gd name="connsiteY1" fmla="*/ 0 h 700811"/>
              <a:gd name="connsiteX2" fmla="*/ 3512277 w 3733799"/>
              <a:gd name="connsiteY2" fmla="*/ 0 h 700811"/>
              <a:gd name="connsiteX3" fmla="*/ 3733799 w 3733799"/>
              <a:gd name="connsiteY3" fmla="*/ 350406 h 700811"/>
              <a:gd name="connsiteX4" fmla="*/ 3512277 w 3733799"/>
              <a:gd name="connsiteY4" fmla="*/ 700811 h 700811"/>
              <a:gd name="connsiteX5" fmla="*/ 53600 w 3733799"/>
              <a:gd name="connsiteY5" fmla="*/ 700811 h 700811"/>
              <a:gd name="connsiteX6" fmla="*/ 0 w 3733799"/>
              <a:gd name="connsiteY6" fmla="*/ 700811 h 70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3799" h="700811">
                <a:moveTo>
                  <a:pt x="0" y="0"/>
                </a:moveTo>
                <a:lnTo>
                  <a:pt x="53600" y="0"/>
                </a:lnTo>
                <a:lnTo>
                  <a:pt x="3512277" y="0"/>
                </a:lnTo>
                <a:lnTo>
                  <a:pt x="3733799" y="350406"/>
                </a:lnTo>
                <a:lnTo>
                  <a:pt x="3512277" y="700811"/>
                </a:lnTo>
                <a:lnTo>
                  <a:pt x="53600" y="700811"/>
                </a:lnTo>
                <a:lnTo>
                  <a:pt x="0" y="700811"/>
                </a:lnTo>
                <a:close/>
              </a:path>
            </a:pathLst>
          </a:custGeom>
          <a:solidFill>
            <a:schemeClr val="tx2"/>
          </a:solidFill>
          <a:ln>
            <a:noFill/>
          </a:ln>
        </p:spPr>
        <p:txBody>
          <a:bodyPr vert="horz" wrap="square" lIns="365708" tIns="45713" rIns="91427" bIns="45713" rtlCol="0" anchor="ctr">
            <a:noAutofit/>
          </a:bodyPr>
          <a:lstStyle/>
          <a:p>
            <a:pPr defTabSz="932563">
              <a:lnSpc>
                <a:spcPct val="90000"/>
              </a:lnSpc>
              <a:spcAft>
                <a:spcPts val="600"/>
              </a:spcAft>
              <a:defRPr/>
            </a:pPr>
            <a:r>
              <a:rPr lang="en-US" sz="1599"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POWER BI PREMIUM</a:t>
            </a:r>
          </a:p>
          <a:p>
            <a:pPr defTabSz="932563">
              <a:lnSpc>
                <a:spcPct val="90000"/>
              </a:lnSpc>
              <a:spcAft>
                <a:spcPts val="600"/>
              </a:spcAft>
              <a:defRPr/>
            </a:pPr>
            <a:r>
              <a:rPr lang="en-US" sz="1399" i="1"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Testing | Deployment</a:t>
            </a:r>
          </a:p>
        </p:txBody>
      </p:sp>
      <p:sp>
        <p:nvSpPr>
          <p:cNvPr id="14" name="Rectangle 13"/>
          <p:cNvSpPr/>
          <p:nvPr/>
        </p:nvSpPr>
        <p:spPr>
          <a:xfrm>
            <a:off x="7253143" y="6730481"/>
            <a:ext cx="11519716" cy="263548"/>
          </a:xfrm>
          <a:prstGeom prst="rect">
            <a:avLst/>
          </a:prstGeom>
        </p:spPr>
        <p:txBody>
          <a:bodyPr wrap="square" anchor="b" anchorCtr="0">
            <a:spAutoFit/>
          </a:bodyPr>
          <a:lstStyle/>
          <a:p>
            <a:pPr defTabSz="932563">
              <a:lnSpc>
                <a:spcPct val="90000"/>
              </a:lnSpc>
              <a:spcBef>
                <a:spcPts val="600"/>
              </a:spcBef>
              <a:defRPr/>
            </a:pPr>
            <a:r>
              <a:rPr lang="en-US" sz="1199" dirty="0">
                <a:gradFill>
                  <a:gsLst>
                    <a:gs pos="5439">
                      <a:srgbClr val="353535"/>
                    </a:gs>
                    <a:gs pos="41000">
                      <a:srgbClr val="353535"/>
                    </a:gs>
                  </a:gsLst>
                  <a:lin ang="5400000" scaled="0"/>
                </a:gradFill>
                <a:latin typeface="Segoe UI" panose="020B0502040204020203" pitchFamily="34" charset="0"/>
                <a:cs typeface="Segoe UI" panose="020B0502040204020203" pitchFamily="34" charset="0"/>
              </a:rPr>
              <a:t>Preliminary information. Microsoft makes no warranties, express or implied.</a:t>
            </a:r>
          </a:p>
        </p:txBody>
      </p:sp>
      <p:sp>
        <p:nvSpPr>
          <p:cNvPr id="12" name="Rectangle 11"/>
          <p:cNvSpPr/>
          <p:nvPr/>
        </p:nvSpPr>
        <p:spPr>
          <a:xfrm>
            <a:off x="135731" y="4782661"/>
            <a:ext cx="1629913" cy="252589"/>
          </a:xfrm>
          <a:prstGeom prst="rect">
            <a:avLst/>
          </a:prstGeom>
        </p:spPr>
        <p:txBody>
          <a:bodyPr wrap="square" anchor="b" anchorCtr="0">
            <a:spAutoFit/>
          </a:bodyPr>
          <a:lstStyle/>
          <a:p>
            <a:pPr defTabSz="932563">
              <a:lnSpc>
                <a:spcPct val="90000"/>
              </a:lnSpc>
              <a:spcBef>
                <a:spcPts val="600"/>
              </a:spcBef>
              <a:defRPr/>
            </a:pPr>
            <a:r>
              <a:rPr lang="en-US" sz="1099" dirty="0">
                <a:gradFill>
                  <a:gsLst>
                    <a:gs pos="5439">
                      <a:srgbClr val="353535"/>
                    </a:gs>
                    <a:gs pos="41000">
                      <a:srgbClr val="353535"/>
                    </a:gs>
                  </a:gsLst>
                  <a:lin ang="5400000" scaled="0"/>
                </a:gradFill>
                <a:latin typeface="Segoe UI" panose="020B0502040204020203" pitchFamily="34" charset="0"/>
                <a:cs typeface="Segoe UI" panose="020B0502040204020203" pitchFamily="34" charset="0"/>
              </a:rPr>
              <a:t>1. Yearly commitment</a:t>
            </a:r>
          </a:p>
        </p:txBody>
      </p:sp>
      <p:sp>
        <p:nvSpPr>
          <p:cNvPr id="17" name="Rectangle 16">
            <a:extLst>
              <a:ext uri="{FF2B5EF4-FFF2-40B4-BE49-F238E27FC236}">
                <a16:creationId xmlns:a16="http://schemas.microsoft.com/office/drawing/2014/main" id="{1D50F822-E449-4F54-BF6C-26723B332ED1}"/>
              </a:ext>
            </a:extLst>
          </p:cNvPr>
          <p:cNvSpPr/>
          <p:nvPr/>
        </p:nvSpPr>
        <p:spPr>
          <a:xfrm>
            <a:off x="135731" y="5130564"/>
            <a:ext cx="2414267" cy="798623"/>
          </a:xfrm>
          <a:prstGeom prst="rect">
            <a:avLst/>
          </a:prstGeom>
        </p:spPr>
        <p:txBody>
          <a:bodyPr wrap="square">
            <a:spAutoFit/>
          </a:bodyPr>
          <a:lstStyle/>
          <a:p>
            <a:r>
              <a:rPr lang="en-US" sz="1122" dirty="0">
                <a:gradFill>
                  <a:gsLst>
                    <a:gs pos="5439">
                      <a:srgbClr val="353535"/>
                    </a:gs>
                    <a:gs pos="41000">
                      <a:srgbClr val="353535"/>
                    </a:gs>
                  </a:gsLst>
                  <a:lin ang="5400000" scaled="0"/>
                </a:gradFill>
                <a:latin typeface="Segoe UI" panose="020B0502040204020203" pitchFamily="34" charset="0"/>
                <a:cs typeface="Segoe UI" panose="020B0502040204020203" pitchFamily="34" charset="0"/>
              </a:rPr>
              <a:t>2. Only allows consumption through embedded APIs and controls. Power BI Report Server not included.</a:t>
            </a:r>
          </a:p>
        </p:txBody>
      </p:sp>
      <p:sp>
        <p:nvSpPr>
          <p:cNvPr id="15" name="TextBox 14">
            <a:extLst>
              <a:ext uri="{FF2B5EF4-FFF2-40B4-BE49-F238E27FC236}">
                <a16:creationId xmlns:a16="http://schemas.microsoft.com/office/drawing/2014/main" id="{EB1BD0BA-306A-43B8-9A05-F08931F7A018}"/>
              </a:ext>
            </a:extLst>
          </p:cNvPr>
          <p:cNvSpPr txBox="1"/>
          <p:nvPr/>
        </p:nvSpPr>
        <p:spPr>
          <a:xfrm>
            <a:off x="48219" y="6010635"/>
            <a:ext cx="2405553" cy="829687"/>
          </a:xfrm>
          <a:prstGeom prst="rect">
            <a:avLst/>
          </a:prstGeom>
          <a:noFill/>
        </p:spPr>
        <p:txBody>
          <a:bodyPr wrap="square" lIns="186521" tIns="149217" rIns="186521" bIns="149217" rtlCol="0">
            <a:spAutoFit/>
          </a:bodyPr>
          <a:lstStyle/>
          <a:p>
            <a:pPr lvl="0"/>
            <a:r>
              <a:rPr lang="en-US" sz="1122" dirty="0">
                <a:gradFill>
                  <a:gsLst>
                    <a:gs pos="5439">
                      <a:srgbClr val="353535"/>
                    </a:gs>
                    <a:gs pos="41000">
                      <a:srgbClr val="353535"/>
                    </a:gs>
                  </a:gsLst>
                  <a:lin ang="5400000" scaled="0"/>
                </a:gradFill>
                <a:latin typeface="Segoe UI" panose="020B0502040204020203" pitchFamily="34" charset="0"/>
                <a:cs typeface="Segoe UI" panose="020B0502040204020203" pitchFamily="34" charset="0"/>
              </a:rPr>
              <a:t>3. Enterprise Agreement: June 1</a:t>
            </a:r>
          </a:p>
          <a:p>
            <a:r>
              <a:rPr lang="en-US" sz="1122" dirty="0">
                <a:gradFill>
                  <a:gsLst>
                    <a:gs pos="5439">
                      <a:srgbClr val="353535"/>
                    </a:gs>
                    <a:gs pos="41000">
                      <a:srgbClr val="353535"/>
                    </a:gs>
                  </a:gsLst>
                  <a:lin ang="5400000" scaled="0"/>
                </a:gradFill>
                <a:latin typeface="Segoe UI" panose="020B0502040204020203" pitchFamily="34" charset="0"/>
                <a:cs typeface="Segoe UI" panose="020B0502040204020203" pitchFamily="34" charset="0"/>
              </a:rPr>
              <a:t>   Web Direct:  June 12</a:t>
            </a:r>
          </a:p>
          <a:p>
            <a:pPr lvl="0"/>
            <a:r>
              <a:rPr lang="en-US" sz="1122" dirty="0">
                <a:gradFill>
                  <a:gsLst>
                    <a:gs pos="5439">
                      <a:srgbClr val="353535"/>
                    </a:gs>
                    <a:gs pos="41000">
                      <a:srgbClr val="353535"/>
                    </a:gs>
                  </a:gsLst>
                  <a:lin ang="5400000" scaled="0"/>
                </a:gradFill>
                <a:latin typeface="Segoe UI" panose="020B0502040204020203" pitchFamily="34" charset="0"/>
                <a:cs typeface="Segoe UI" panose="020B0502040204020203" pitchFamily="34" charset="0"/>
              </a:rPr>
              <a:t>   CSP: July 10</a:t>
            </a:r>
            <a:endParaRPr lang="en-US" sz="2448" dirty="0">
              <a:gradFill>
                <a:gsLst>
                  <a:gs pos="2917">
                    <a:schemeClr val="tx1"/>
                  </a:gs>
                  <a:gs pos="30000">
                    <a:schemeClr val="tx1"/>
                  </a:gs>
                </a:gsLst>
                <a:lin ang="5400000" scaled="0"/>
              </a:gradFill>
            </a:endParaRPr>
          </a:p>
        </p:txBody>
      </p:sp>
      <p:sp>
        <p:nvSpPr>
          <p:cNvPr id="2" name="Rectangle 1">
            <a:extLst>
              <a:ext uri="{FF2B5EF4-FFF2-40B4-BE49-F238E27FC236}">
                <a16:creationId xmlns:a16="http://schemas.microsoft.com/office/drawing/2014/main" id="{9AF93EAE-89F6-4927-AFA5-3EF1C1945241}"/>
              </a:ext>
            </a:extLst>
          </p:cNvPr>
          <p:cNvSpPr/>
          <p:nvPr/>
        </p:nvSpPr>
        <p:spPr bwMode="auto">
          <a:xfrm>
            <a:off x="2515752" y="1897062"/>
            <a:ext cx="9829651" cy="2362200"/>
          </a:xfrm>
          <a:prstGeom prst="rect">
            <a:avLst/>
          </a:prstGeom>
          <a:noFill/>
          <a:ln w="762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A37ED977-002C-4C5E-A1DC-0C1CEEDEBF98}"/>
              </a:ext>
            </a:extLst>
          </p:cNvPr>
          <p:cNvSpPr txBox="1"/>
          <p:nvPr/>
        </p:nvSpPr>
        <p:spPr>
          <a:xfrm>
            <a:off x="731837" y="2506662"/>
            <a:ext cx="1600200" cy="960263"/>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Embed only</a:t>
            </a:r>
          </a:p>
        </p:txBody>
      </p:sp>
    </p:spTree>
    <p:extLst>
      <p:ext uri="{BB962C8B-B14F-4D97-AF65-F5344CB8AC3E}">
        <p14:creationId xmlns:p14="http://schemas.microsoft.com/office/powerpoint/2010/main" val="25627015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3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42" presetClass="path" presetSubtype="0" decel="100000" fill="hold" nodeType="withEffect">
                                  <p:stCondLst>
                                    <p:cond delay="500"/>
                                  </p:stCondLst>
                                  <p:childTnLst>
                                    <p:animMotion origin="layout" path="M 3.33163E-6 -1.13028E-6 L 3.33163E-6 0.06355 " pathEditMode="relative" rAng="0" ptsTypes="AA">
                                      <p:cBhvr>
                                        <p:cTn id="13" dur="750" spd="-100000" fill="hold"/>
                                        <p:tgtEl>
                                          <p:spTgt spid="16"/>
                                        </p:tgtEl>
                                        <p:attrNameLst>
                                          <p:attrName>ppt_x</p:attrName>
                                          <p:attrName>ppt_y</p:attrName>
                                        </p:attrNameLst>
                                      </p:cBhvr>
                                      <p:rCtr x="0" y="3177"/>
                                    </p:animMotion>
                                  </p:childTnLst>
                                </p:cTn>
                              </p:par>
                              <p:par>
                                <p:cTn id="14" presetID="10" presetClass="entr" presetSubtype="0" fill="hold" grpId="0" nodeType="withEffect">
                                  <p:stCondLst>
                                    <p:cond delay="5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913" y="928415"/>
            <a:ext cx="4737036" cy="1292662"/>
          </a:xfrm>
        </p:spPr>
        <p:txBody>
          <a:bodyPr/>
          <a:lstStyle/>
          <a:p>
            <a:pPr marL="233104" indent="-233104" defTabSz="932418">
              <a:spcAft>
                <a:spcPts val="612"/>
              </a:spcAft>
            </a:pPr>
            <a:r>
              <a:rPr lang="en-AU" sz="4000" kern="0" dirty="0">
                <a:solidFill>
                  <a:srgbClr val="FFFFFF"/>
                </a:solidFill>
                <a:ea typeface="Segoe UI Black" panose="020B0A02040204020203" pitchFamily="34" charset="0"/>
              </a:rPr>
              <a:t>Existing PBIE customers</a:t>
            </a:r>
          </a:p>
        </p:txBody>
      </p:sp>
      <p:sp>
        <p:nvSpPr>
          <p:cNvPr id="5" name="Text Placeholder 10"/>
          <p:cNvSpPr txBox="1">
            <a:spLocks/>
          </p:cNvSpPr>
          <p:nvPr/>
        </p:nvSpPr>
        <p:spPr>
          <a:xfrm>
            <a:off x="487178" y="2998024"/>
            <a:ext cx="4033148" cy="3142252"/>
          </a:xfrm>
          <a:prstGeom prst="rect">
            <a:avLst/>
          </a:prstGeom>
        </p:spPr>
        <p:txBody>
          <a:bodyPr vert="horz" wrap="square" lIns="93247" tIns="0" rIns="93247" bIns="93247"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104" indent="-233104" defTabSz="932418">
              <a:spcAft>
                <a:spcPts val="612"/>
              </a:spcAft>
            </a:pPr>
            <a:r>
              <a:rPr lang="en-AU" sz="1836" kern="0" dirty="0">
                <a:solidFill>
                  <a:srgbClr val="FFFFFF"/>
                </a:solidFill>
                <a:ea typeface="Segoe UI Black" panose="020B0A02040204020203" pitchFamily="34" charset="0"/>
              </a:rPr>
              <a:t>Updated Azure experience</a:t>
            </a:r>
          </a:p>
          <a:p>
            <a:pPr marL="233104" indent="-233104" defTabSz="932418">
              <a:spcAft>
                <a:spcPts val="612"/>
              </a:spcAft>
            </a:pPr>
            <a:r>
              <a:rPr lang="en-AU" sz="1836" kern="0" dirty="0">
                <a:solidFill>
                  <a:srgbClr val="FFFFFF"/>
                </a:solidFill>
                <a:ea typeface="Segoe UI Black" panose="020B0A02040204020203" pitchFamily="34" charset="0"/>
              </a:rPr>
              <a:t>Migration </a:t>
            </a:r>
          </a:p>
          <a:p>
            <a:pPr marL="233104" indent="-233104" defTabSz="932418">
              <a:spcAft>
                <a:spcPts val="612"/>
              </a:spcAft>
            </a:pPr>
            <a:r>
              <a:rPr lang="en-AU" sz="1836" kern="0" dirty="0">
                <a:solidFill>
                  <a:srgbClr val="FFFFFF"/>
                </a:solidFill>
                <a:ea typeface="Segoe UI Black" panose="020B0A02040204020203" pitchFamily="34" charset="0"/>
              </a:rPr>
              <a:t>Transition timeline </a:t>
            </a:r>
          </a:p>
        </p:txBody>
      </p:sp>
      <p:pic>
        <p:nvPicPr>
          <p:cNvPr id="2" name="Picture 1"/>
          <p:cNvPicPr>
            <a:picLocks noChangeAspect="1"/>
          </p:cNvPicPr>
          <p:nvPr/>
        </p:nvPicPr>
        <p:blipFill rotWithShape="1">
          <a:blip r:embed="rId3"/>
          <a:srcRect t="10781" r="68997" b="9494"/>
          <a:stretch/>
        </p:blipFill>
        <p:spPr>
          <a:xfrm>
            <a:off x="6827837" y="373062"/>
            <a:ext cx="4193705" cy="6066110"/>
          </a:xfrm>
          <a:prstGeom prst="rect">
            <a:avLst/>
          </a:prstGeom>
        </p:spPr>
      </p:pic>
    </p:spTree>
    <p:extLst>
      <p:ext uri="{BB962C8B-B14F-4D97-AF65-F5344CB8AC3E}">
        <p14:creationId xmlns:p14="http://schemas.microsoft.com/office/powerpoint/2010/main" val="336170079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Easily migrate to Power BI</a:t>
            </a:r>
          </a:p>
        </p:txBody>
      </p:sp>
      <p:sp>
        <p:nvSpPr>
          <p:cNvPr id="33" name="Arrow: Chevron 32"/>
          <p:cNvSpPr/>
          <p:nvPr/>
        </p:nvSpPr>
        <p:spPr>
          <a:xfrm>
            <a:off x="3242187" y="1217611"/>
            <a:ext cx="2995577" cy="546139"/>
          </a:xfrm>
          <a:prstGeom prst="chevron">
            <a:avLst>
              <a:gd name="adj" fmla="val 22517"/>
            </a:avLst>
          </a:prstGeom>
          <a:solidFill>
            <a:schemeClr val="accent2">
              <a:lumMod val="75000"/>
              <a:lumOff val="25000"/>
            </a:schemeClr>
          </a:solidFill>
          <a:ln>
            <a:noFill/>
          </a:ln>
        </p:spPr>
        <p:txBody>
          <a:bodyPr vert="horz" wrap="square" lIns="182880" tIns="45720" rIns="91440" bIns="45720" rtlCol="0" anchor="ctr">
            <a:noAutofit/>
          </a:bodyPr>
          <a:lstStyle/>
          <a:p>
            <a:pPr marL="0" marR="0" lvl="0" indent="0" defTabSz="914400" eaLnBrk="1" fontAlgn="auto" latinLnBrk="0" hangingPunct="1">
              <a:lnSpc>
                <a:spcPct val="90000"/>
              </a:lnSpc>
              <a:spcBef>
                <a:spcPct val="0"/>
              </a:spcBef>
              <a:spcAft>
                <a:spcPts val="600"/>
              </a:spcAft>
              <a:buClrTx/>
              <a:buSzTx/>
              <a:buFontTx/>
              <a:buNone/>
              <a:tabLst/>
              <a:defRPr/>
            </a:pPr>
            <a:r>
              <a:rPr kumimoji="0" lang="en-US" sz="2000" b="1" i="0" u="none" strike="noStrike" kern="0" cap="none" spc="0" normalizeH="0" baseline="0" noProof="0">
                <a:ln>
                  <a:noFill/>
                </a:ln>
                <a:gradFill>
                  <a:gsLst>
                    <a:gs pos="2917">
                      <a:schemeClr val="bg1"/>
                    </a:gs>
                    <a:gs pos="100000">
                      <a:schemeClr val="bg1"/>
                    </a:gs>
                  </a:gsLst>
                  <a:lin ang="5400000" scaled="0"/>
                </a:gradFill>
                <a:effectLst/>
                <a:uLnTx/>
                <a:uFillTx/>
                <a:latin typeface="Segoe UI "/>
                <a:cs typeface="Segoe UI Semibold" panose="020B0702040204020203" pitchFamily="34" charset="0"/>
              </a:rPr>
              <a:t>Phase 2</a:t>
            </a:r>
          </a:p>
        </p:txBody>
      </p:sp>
      <p:sp>
        <p:nvSpPr>
          <p:cNvPr id="42" name="Arrow: Pentagon 41"/>
          <p:cNvSpPr/>
          <p:nvPr/>
        </p:nvSpPr>
        <p:spPr>
          <a:xfrm>
            <a:off x="274637" y="1217611"/>
            <a:ext cx="2999908" cy="546138"/>
          </a:xfrm>
          <a:prstGeom prst="homePlate">
            <a:avLst>
              <a:gd name="adj" fmla="val 22517"/>
            </a:avLst>
          </a:prstGeom>
          <a:solidFill>
            <a:schemeClr val="accent1"/>
          </a:solidFill>
          <a:ln>
            <a:noFill/>
          </a:ln>
        </p:spPr>
        <p:txBody>
          <a:bodyPr vert="horz" wrap="square" lIns="182880" tIns="45720" rIns="91440" bIns="45720" rtlCol="0" anchor="ctr">
            <a:noAutofit/>
          </a:bodyPr>
          <a:lstStyle/>
          <a:p>
            <a:pPr marL="0" marR="0" lvl="0" indent="0" defTabSz="914400" eaLnBrk="1" fontAlgn="auto" latinLnBrk="0" hangingPunct="1">
              <a:lnSpc>
                <a:spcPct val="90000"/>
              </a:lnSpc>
              <a:spcBef>
                <a:spcPct val="0"/>
              </a:spcBef>
              <a:spcAft>
                <a:spcPts val="600"/>
              </a:spcAft>
              <a:buClrTx/>
              <a:buSzTx/>
              <a:buFontTx/>
              <a:buNone/>
              <a:tabLst/>
              <a:defRPr/>
            </a:pPr>
            <a:r>
              <a:rPr kumimoji="0" lang="en-US" sz="2000" b="1" i="0" u="none" strike="noStrike" kern="0" cap="none" spc="0" normalizeH="0" baseline="0" noProof="0">
                <a:ln>
                  <a:noFill/>
                </a:ln>
                <a:gradFill>
                  <a:gsLst>
                    <a:gs pos="2917">
                      <a:schemeClr val="bg1"/>
                    </a:gs>
                    <a:gs pos="100000">
                      <a:schemeClr val="bg1"/>
                    </a:gs>
                  </a:gsLst>
                  <a:lin ang="5400000" scaled="0"/>
                </a:gradFill>
                <a:effectLst/>
                <a:uLnTx/>
                <a:uFillTx/>
                <a:latin typeface="Segoe UI "/>
                <a:cs typeface="Segoe UI Semibold" panose="020B0702040204020203" pitchFamily="34" charset="0"/>
              </a:rPr>
              <a:t>Phase 1</a:t>
            </a:r>
          </a:p>
        </p:txBody>
      </p:sp>
      <p:sp>
        <p:nvSpPr>
          <p:cNvPr id="43" name="Arrow: Chevron 42"/>
          <p:cNvSpPr/>
          <p:nvPr/>
        </p:nvSpPr>
        <p:spPr>
          <a:xfrm>
            <a:off x="6205406" y="1217611"/>
            <a:ext cx="2995577" cy="546139"/>
          </a:xfrm>
          <a:prstGeom prst="chevron">
            <a:avLst>
              <a:gd name="adj" fmla="val 22517"/>
            </a:avLst>
          </a:prstGeom>
          <a:solidFill>
            <a:schemeClr val="accent2"/>
          </a:solidFill>
          <a:ln>
            <a:noFill/>
          </a:ln>
        </p:spPr>
        <p:txBody>
          <a:bodyPr vert="horz" wrap="square" lIns="182880" tIns="45720" rIns="91440" bIns="45720" rtlCol="0" anchor="ctr">
            <a:noAutofit/>
          </a:bodyPr>
          <a:lstStyle/>
          <a:p>
            <a:pPr marL="0" marR="0" lvl="0" indent="0" defTabSz="914400" eaLnBrk="1" fontAlgn="auto" latinLnBrk="0" hangingPunct="1">
              <a:lnSpc>
                <a:spcPct val="90000"/>
              </a:lnSpc>
              <a:spcBef>
                <a:spcPct val="0"/>
              </a:spcBef>
              <a:spcAft>
                <a:spcPts val="600"/>
              </a:spcAft>
              <a:buClrTx/>
              <a:buSzTx/>
              <a:buFontTx/>
              <a:buNone/>
              <a:tabLst/>
              <a:defRPr/>
            </a:pPr>
            <a:r>
              <a:rPr kumimoji="0" lang="en-US" sz="2000" b="1" i="0" u="none" strike="noStrike" kern="0" cap="none" spc="0" normalizeH="0" baseline="0" noProof="0">
                <a:ln>
                  <a:noFill/>
                </a:ln>
                <a:gradFill>
                  <a:gsLst>
                    <a:gs pos="2917">
                      <a:schemeClr val="bg1"/>
                    </a:gs>
                    <a:gs pos="100000">
                      <a:schemeClr val="bg1"/>
                    </a:gs>
                  </a:gsLst>
                  <a:lin ang="5400000" scaled="0"/>
                </a:gradFill>
                <a:effectLst/>
                <a:uLnTx/>
                <a:uFillTx/>
                <a:latin typeface="Segoe UI "/>
                <a:cs typeface="Segoe UI Semibold" panose="020B0702040204020203" pitchFamily="34" charset="0"/>
              </a:rPr>
              <a:t>Phase 3</a:t>
            </a:r>
          </a:p>
        </p:txBody>
      </p:sp>
      <p:sp>
        <p:nvSpPr>
          <p:cNvPr id="44" name="Arrow: Chevron 43"/>
          <p:cNvSpPr/>
          <p:nvPr/>
        </p:nvSpPr>
        <p:spPr>
          <a:xfrm>
            <a:off x="9168625" y="1217611"/>
            <a:ext cx="2995577" cy="546139"/>
          </a:xfrm>
          <a:prstGeom prst="chevron">
            <a:avLst>
              <a:gd name="adj" fmla="val 22517"/>
            </a:avLst>
          </a:prstGeom>
          <a:solidFill>
            <a:schemeClr val="tx1">
              <a:lumMod val="50000"/>
            </a:schemeClr>
          </a:solidFill>
          <a:ln>
            <a:noFill/>
          </a:ln>
        </p:spPr>
        <p:txBody>
          <a:bodyPr vert="horz" wrap="square" lIns="182880" tIns="45720" rIns="91440" bIns="45720" rtlCol="0" anchor="ctr">
            <a:noAutofit/>
          </a:bodyPr>
          <a:lstStyle/>
          <a:p>
            <a:pPr marL="0" marR="0" lvl="0" indent="0" defTabSz="914400" eaLnBrk="1" fontAlgn="auto" latinLnBrk="0" hangingPunct="1">
              <a:lnSpc>
                <a:spcPct val="90000"/>
              </a:lnSpc>
              <a:spcBef>
                <a:spcPct val="0"/>
              </a:spcBef>
              <a:spcAft>
                <a:spcPts val="600"/>
              </a:spcAft>
              <a:buClrTx/>
              <a:buSzTx/>
              <a:buFontTx/>
              <a:buNone/>
              <a:tabLst/>
              <a:defRPr/>
            </a:pPr>
            <a:r>
              <a:rPr kumimoji="0" lang="en-US" sz="2000" b="1" i="0" u="none" strike="noStrike" kern="0" cap="none" spc="0" normalizeH="0" baseline="0" noProof="0">
                <a:ln>
                  <a:noFill/>
                </a:ln>
                <a:gradFill>
                  <a:gsLst>
                    <a:gs pos="2917">
                      <a:schemeClr val="bg1"/>
                    </a:gs>
                    <a:gs pos="100000">
                      <a:schemeClr val="bg1"/>
                    </a:gs>
                  </a:gsLst>
                  <a:lin ang="5400000" scaled="0"/>
                </a:gradFill>
                <a:effectLst/>
                <a:uLnTx/>
                <a:uFillTx/>
                <a:latin typeface="Segoe UI "/>
                <a:cs typeface="Segoe UI Semibold" panose="020B0702040204020203" pitchFamily="34" charset="0"/>
              </a:rPr>
              <a:t>Phase 4</a:t>
            </a:r>
          </a:p>
        </p:txBody>
      </p:sp>
      <p:grpSp>
        <p:nvGrpSpPr>
          <p:cNvPr id="3" name="Group 2"/>
          <p:cNvGrpSpPr/>
          <p:nvPr/>
        </p:nvGrpSpPr>
        <p:grpSpPr>
          <a:xfrm>
            <a:off x="269874" y="1837901"/>
            <a:ext cx="2861217" cy="3025054"/>
            <a:chOff x="269874" y="1837901"/>
            <a:chExt cx="2861217" cy="3025054"/>
          </a:xfrm>
        </p:grpSpPr>
        <p:sp>
          <p:nvSpPr>
            <p:cNvPr id="25" name="TextBox 24"/>
            <p:cNvSpPr txBox="1"/>
            <p:nvPr/>
          </p:nvSpPr>
          <p:spPr>
            <a:xfrm>
              <a:off x="274637" y="1837901"/>
              <a:ext cx="2856454" cy="727499"/>
            </a:xfrm>
            <a:prstGeom prst="rect">
              <a:avLst/>
            </a:prstGeom>
            <a:solidFill>
              <a:schemeClr val="bg1">
                <a:lumMod val="85000"/>
              </a:schemeClr>
            </a:solidFill>
            <a:ln>
              <a:noFill/>
            </a:ln>
          </p:spPr>
          <p:txBody>
            <a:bodyPr wrap="square" lIns="274320" tIns="146304" rIns="182880" bIns="146304" rtlCol="0" anchor="ctr">
              <a:noAutofit/>
            </a:bodyPr>
            <a:lstStyle>
              <a:defPPr>
                <a:defRPr lang="en-US"/>
              </a:defPPr>
              <a:lvl1pPr>
                <a:defRPr>
                  <a:solidFill>
                    <a:schemeClr val="bg1"/>
                  </a:solidFill>
                  <a:cs typeface="Segoe UI Semibold" panose="020B0702040204020203" pitchFamily="34" charset="0"/>
                </a:defRPr>
              </a:lvl1p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Migration setup in </a:t>
              </a:r>
              <a:br>
                <a:rPr kumimoji="0" lang="en-US" sz="1600" b="0" i="0" u="none" strike="noStrike" kern="0" cap="none" spc="0" normalizeH="0" baseline="0" noProof="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br>
              <a:r>
                <a:rPr kumimoji="0" lang="en-US" sz="1600" b="0" i="0" u="none" strike="noStrike" kern="0" cap="none" spc="0" normalizeH="0" baseline="0" noProof="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Azure and Office portal </a:t>
              </a:r>
            </a:p>
          </p:txBody>
        </p:sp>
        <p:sp>
          <p:nvSpPr>
            <p:cNvPr id="45" name="TextBox 44"/>
            <p:cNvSpPr txBox="1"/>
            <p:nvPr/>
          </p:nvSpPr>
          <p:spPr>
            <a:xfrm>
              <a:off x="274637" y="2565400"/>
              <a:ext cx="2856453" cy="2297555"/>
            </a:xfrm>
            <a:prstGeom prst="rect">
              <a:avLst/>
            </a:prstGeom>
            <a:solidFill>
              <a:schemeClr val="bg1">
                <a:lumMod val="95000"/>
              </a:schemeClr>
            </a:solidFill>
            <a:ln>
              <a:noFill/>
            </a:ln>
          </p:spPr>
          <p:txBody>
            <a:bodyPr wrap="square" lIns="274320" tIns="146304" rIns="182880" bIns="146304" rtlCol="0" anchor="t">
              <a:noAutofit/>
            </a:bodyPr>
            <a:lstStyle/>
            <a:p>
              <a:pPr marL="265113" marR="0" lvl="0" indent="-265113" defTabSz="914400" eaLnBrk="1" fontAlgn="auto" latinLnBrk="0" hangingPunct="1">
                <a:lnSpc>
                  <a:spcPct val="90000"/>
                </a:lnSpc>
                <a:spcBef>
                  <a:spcPts val="600"/>
                </a:spcBef>
                <a:spcAft>
                  <a:spcPts val="600"/>
                </a:spcAft>
                <a:buClrTx/>
                <a:buSzTx/>
                <a:buFont typeface="+mj-lt"/>
                <a:buAutoNum type="arabicPeriod"/>
                <a:tabLst/>
                <a:defRPr/>
              </a:pPr>
              <a:r>
                <a:rPr kumimoji="0" lang="en-US" sz="1600" b="0" i="0" u="none" strike="noStrike" kern="0" cap="none" spc="0" normalizeH="0" baseline="0" noProof="0">
                  <a:ln>
                    <a:noFill/>
                  </a:ln>
                  <a:gradFill>
                    <a:gsLst>
                      <a:gs pos="125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Export all reports  </a:t>
              </a:r>
            </a:p>
            <a:p>
              <a:pPr marL="265113" marR="0" lvl="0" indent="-265113" defTabSz="914400" eaLnBrk="1" fontAlgn="auto" latinLnBrk="0" hangingPunct="1">
                <a:lnSpc>
                  <a:spcPct val="90000"/>
                </a:lnSpc>
                <a:spcBef>
                  <a:spcPts val="600"/>
                </a:spcBef>
                <a:spcAft>
                  <a:spcPts val="600"/>
                </a:spcAft>
                <a:buClrTx/>
                <a:buSzTx/>
                <a:buFont typeface="+mj-lt"/>
                <a:buAutoNum type="arabicPeriod"/>
                <a:tabLst/>
                <a:defRPr/>
              </a:pPr>
              <a:r>
                <a:rPr kumimoji="0" lang="en-US" sz="1600" b="0" i="0" u="none" strike="noStrike" kern="0" cap="none" spc="0" normalizeH="0" baseline="0" noProof="0">
                  <a:ln>
                    <a:noFill/>
                  </a:ln>
                  <a:gradFill>
                    <a:gsLst>
                      <a:gs pos="125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Export the deployment topology </a:t>
              </a:r>
            </a:p>
            <a:p>
              <a:pPr marL="265113" marR="0" lvl="0" indent="-265113" defTabSz="914400" eaLnBrk="1" fontAlgn="auto" latinLnBrk="0" hangingPunct="1">
                <a:lnSpc>
                  <a:spcPct val="90000"/>
                </a:lnSpc>
                <a:spcBef>
                  <a:spcPts val="600"/>
                </a:spcBef>
                <a:spcAft>
                  <a:spcPts val="600"/>
                </a:spcAft>
                <a:buClrTx/>
                <a:buSzTx/>
                <a:buFont typeface="+mj-lt"/>
                <a:buAutoNum type="arabicPeriod"/>
                <a:tabLst/>
                <a:defRPr/>
              </a:pPr>
              <a:r>
                <a:rPr kumimoji="0" lang="en-US" sz="1600" b="0" i="0" u="none" strike="noStrike" kern="0" cap="none" spc="0" normalizeH="0" baseline="0" noProof="0">
                  <a:ln>
                    <a:noFill/>
                  </a:ln>
                  <a:gradFill>
                    <a:gsLst>
                      <a:gs pos="125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Purchase Power</a:t>
              </a:r>
              <a:br>
                <a:rPr kumimoji="0" lang="en-US" sz="1600" b="0" i="0" u="none" strike="noStrike" kern="0" cap="none" spc="0" normalizeH="0" baseline="0" noProof="0">
                  <a:ln>
                    <a:noFill/>
                  </a:ln>
                  <a:gradFill>
                    <a:gsLst>
                      <a:gs pos="125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br>
              <a:r>
                <a:rPr kumimoji="0" lang="en-US" sz="1600" b="0" i="0" u="none" strike="noStrike" kern="0" cap="none" spc="0" normalizeH="0" baseline="0" noProof="0">
                  <a:ln>
                    <a:noFill/>
                  </a:ln>
                  <a:gradFill>
                    <a:gsLst>
                      <a:gs pos="125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BI Pro license for developer(s)</a:t>
              </a:r>
            </a:p>
          </p:txBody>
        </p:sp>
        <p:sp>
          <p:nvSpPr>
            <p:cNvPr id="49" name="TextBox 48"/>
            <p:cNvSpPr txBox="1"/>
            <p:nvPr/>
          </p:nvSpPr>
          <p:spPr>
            <a:xfrm>
              <a:off x="269874" y="4817235"/>
              <a:ext cx="2852928" cy="45720"/>
            </a:xfrm>
            <a:prstGeom prst="rect">
              <a:avLst/>
            </a:prstGeom>
            <a:solidFill>
              <a:schemeClr val="accent1"/>
            </a:solidFill>
            <a:ln>
              <a:noFill/>
            </a:ln>
          </p:spPr>
          <p:txBody>
            <a:bodyPr wrap="square" lIns="274320" rtlCol="0" anchor="t">
              <a:noAutofit/>
            </a:bodyPr>
            <a:lstStyle/>
            <a:p>
              <a:pPr marL="225425" marR="0" lvl="0" indent="-225425" algn="l" defTabSz="932742" rtl="0" eaLnBrk="1" fontAlgn="auto" latinLnBrk="0" hangingPunct="1">
                <a:lnSpc>
                  <a:spcPct val="100000"/>
                </a:lnSpc>
                <a:spcBef>
                  <a:spcPts val="600"/>
                </a:spcBef>
                <a:spcAft>
                  <a:spcPts val="0"/>
                </a:spcAft>
                <a:buClrTx/>
                <a:buSzTx/>
                <a:buFont typeface="+mj-lt"/>
                <a:buAutoNum type="arabicPeriod"/>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Segoe UI Semilight"/>
                <a:ea typeface="+mn-ea"/>
                <a:cs typeface="+mn-cs"/>
              </a:endParaRPr>
            </a:p>
          </p:txBody>
        </p:sp>
      </p:grpSp>
      <p:grpSp>
        <p:nvGrpSpPr>
          <p:cNvPr id="5" name="Group 4"/>
          <p:cNvGrpSpPr/>
          <p:nvPr/>
        </p:nvGrpSpPr>
        <p:grpSpPr>
          <a:xfrm>
            <a:off x="3238393" y="1837901"/>
            <a:ext cx="2872957" cy="3025054"/>
            <a:chOff x="3238393" y="1837901"/>
            <a:chExt cx="2872957" cy="3025054"/>
          </a:xfrm>
        </p:grpSpPr>
        <p:sp>
          <p:nvSpPr>
            <p:cNvPr id="26" name="TextBox 25"/>
            <p:cNvSpPr txBox="1"/>
            <p:nvPr/>
          </p:nvSpPr>
          <p:spPr>
            <a:xfrm>
              <a:off x="3238393" y="1837901"/>
              <a:ext cx="2872956" cy="727499"/>
            </a:xfrm>
            <a:prstGeom prst="rect">
              <a:avLst/>
            </a:prstGeom>
            <a:solidFill>
              <a:schemeClr val="bg1">
                <a:lumMod val="85000"/>
              </a:schemeClr>
            </a:solidFill>
            <a:ln>
              <a:noFill/>
            </a:ln>
          </p:spPr>
          <p:txBody>
            <a:bodyPr wrap="square" lIns="274320" tIns="146304" rIns="182880" bIns="146304" rtlCol="0" anchor="ctr">
              <a:noAutofit/>
            </a:bodyPr>
            <a:lstStyle>
              <a:defPPr>
                <a:defRPr lang="en-US"/>
              </a:defPPr>
              <a:lvl1pPr>
                <a:defRPr>
                  <a:solidFill>
                    <a:schemeClr val="bg1"/>
                  </a:solidFill>
                  <a:cs typeface="Segoe UI Semibold" panose="020B0702040204020203" pitchFamily="34" charset="0"/>
                </a:defRPr>
              </a:lvl1p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Content creation </a:t>
              </a:r>
              <a:br>
                <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br>
              <a:r>
                <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in Power BI</a:t>
              </a:r>
            </a:p>
          </p:txBody>
        </p:sp>
        <p:sp>
          <p:nvSpPr>
            <p:cNvPr id="46" name="TextBox 45"/>
            <p:cNvSpPr txBox="1"/>
            <p:nvPr/>
          </p:nvSpPr>
          <p:spPr>
            <a:xfrm>
              <a:off x="3238394" y="2555744"/>
              <a:ext cx="2872956" cy="2293577"/>
            </a:xfrm>
            <a:prstGeom prst="rect">
              <a:avLst/>
            </a:prstGeom>
            <a:solidFill>
              <a:schemeClr val="bg1">
                <a:lumMod val="95000"/>
              </a:schemeClr>
            </a:solidFill>
            <a:ln>
              <a:noFill/>
            </a:ln>
          </p:spPr>
          <p:txBody>
            <a:bodyPr wrap="square" lIns="274320" tIns="146304" rIns="182880" bIns="146304" rtlCol="0" anchor="t">
              <a:noAutofit/>
            </a:bodyPr>
            <a:lstStyle>
              <a:defPPr>
                <a:defRPr lang="en-US"/>
              </a:defPPr>
              <a:lvl1pPr marL="225425" indent="-225425">
                <a:spcBef>
                  <a:spcPts val="300"/>
                </a:spcBef>
                <a:buFont typeface="+mj-lt"/>
                <a:buAutoNum type="arabicPeriod"/>
              </a:lvl1pPr>
            </a:lstStyle>
            <a:p>
              <a:pPr marL="265113" marR="0" lvl="0" indent="-265113" defTabSz="914400" eaLnBrk="1" fontAlgn="auto" latinLnBrk="0" hangingPunct="1">
                <a:lnSpc>
                  <a:spcPct val="90000"/>
                </a:lnSpc>
                <a:spcBef>
                  <a:spcPts val="600"/>
                </a:spcBef>
                <a:spcAft>
                  <a:spcPts val="600"/>
                </a:spcAft>
                <a:buClrTx/>
                <a:buSzTx/>
                <a:buFont typeface="+mj-lt"/>
                <a:buAutoNum type="arabicPeriod"/>
                <a:tabLst/>
                <a:defRPr/>
              </a:pPr>
              <a:r>
                <a:rPr kumimoji="0" lang="en-US" sz="1600" b="0" i="0" u="none" strike="noStrike" kern="0" cap="none" spc="0" normalizeH="0" baseline="0" noProof="0">
                  <a:ln>
                    <a:noFill/>
                  </a:ln>
                  <a:gradFill>
                    <a:gsLst>
                      <a:gs pos="125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Rebuild the </a:t>
              </a:r>
              <a:br>
                <a:rPr kumimoji="0" lang="en-US" sz="1600" b="0" i="0" u="none" strike="noStrike" kern="0" cap="none" spc="0" normalizeH="0" baseline="0" noProof="0">
                  <a:ln>
                    <a:noFill/>
                  </a:ln>
                  <a:gradFill>
                    <a:gsLst>
                      <a:gs pos="125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br>
              <a:r>
                <a:rPr kumimoji="0" lang="en-US" sz="1600" b="0" i="0" u="none" strike="noStrike" kern="0" cap="none" spc="0" normalizeH="0" baseline="0" noProof="0">
                  <a:ln>
                    <a:noFill/>
                  </a:ln>
                  <a:gradFill>
                    <a:gsLst>
                      <a:gs pos="125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deployment topology using Power BI groups</a:t>
              </a:r>
            </a:p>
            <a:p>
              <a:pPr marL="265113" marR="0" lvl="0" indent="-265113" defTabSz="914400" eaLnBrk="1" fontAlgn="auto" latinLnBrk="0" hangingPunct="1">
                <a:lnSpc>
                  <a:spcPct val="90000"/>
                </a:lnSpc>
                <a:spcBef>
                  <a:spcPts val="600"/>
                </a:spcBef>
                <a:spcAft>
                  <a:spcPts val="600"/>
                </a:spcAft>
                <a:buClrTx/>
                <a:buSzTx/>
                <a:buFont typeface="+mj-lt"/>
                <a:buAutoNum type="arabicPeriod"/>
                <a:tabLst/>
                <a:defRPr/>
              </a:pPr>
              <a:r>
                <a:rPr kumimoji="0" lang="en-US" sz="1600" b="0" i="0" u="none" strike="noStrike" kern="0" cap="none" spc="0" normalizeH="0" baseline="0" noProof="0">
                  <a:ln>
                    <a:noFill/>
                  </a:ln>
                  <a:gradFill>
                    <a:gsLst>
                      <a:gs pos="125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Import all reports</a:t>
              </a:r>
            </a:p>
          </p:txBody>
        </p:sp>
        <p:sp>
          <p:nvSpPr>
            <p:cNvPr id="50" name="TextBox 49"/>
            <p:cNvSpPr txBox="1"/>
            <p:nvPr/>
          </p:nvSpPr>
          <p:spPr>
            <a:xfrm>
              <a:off x="3258422" y="4817235"/>
              <a:ext cx="2852928" cy="45720"/>
            </a:xfrm>
            <a:prstGeom prst="rect">
              <a:avLst/>
            </a:prstGeom>
            <a:solidFill>
              <a:schemeClr val="accent2">
                <a:lumMod val="75000"/>
                <a:lumOff val="25000"/>
              </a:schemeClr>
            </a:solidFill>
            <a:ln>
              <a:noFill/>
            </a:ln>
          </p:spPr>
          <p:txBody>
            <a:bodyPr wrap="square" lIns="274320" rtlCol="0" anchor="t">
              <a:noAutofit/>
            </a:bodyPr>
            <a:lstStyle>
              <a:defPPr>
                <a:defRPr lang="en-US"/>
              </a:defPPr>
              <a:lvl1pPr marL="225425" indent="-225425">
                <a:spcBef>
                  <a:spcPts val="300"/>
                </a:spcBef>
                <a:buFont typeface="+mj-lt"/>
                <a:buAutoNum type="arabicPeriod"/>
              </a:lvl1pPr>
            </a:lstStyle>
            <a:p>
              <a:pPr marL="225425" marR="0" lvl="0" indent="-225425" algn="l" defTabSz="932742" rtl="0" eaLnBrk="1" fontAlgn="auto" latinLnBrk="0" hangingPunct="1">
                <a:lnSpc>
                  <a:spcPct val="100000"/>
                </a:lnSpc>
                <a:spcBef>
                  <a:spcPts val="600"/>
                </a:spcBef>
                <a:spcAft>
                  <a:spcPts val="0"/>
                </a:spcAft>
                <a:buClrTx/>
                <a:buSzTx/>
                <a:buFont typeface="+mj-lt"/>
                <a:buAutoNum type="arabicPeriod"/>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Segoe UI Semilight"/>
                <a:ea typeface="+mn-ea"/>
                <a:cs typeface="+mn-cs"/>
              </a:endParaRPr>
            </a:p>
          </p:txBody>
        </p:sp>
      </p:grpSp>
      <p:grpSp>
        <p:nvGrpSpPr>
          <p:cNvPr id="6" name="Group 5"/>
          <p:cNvGrpSpPr/>
          <p:nvPr/>
        </p:nvGrpSpPr>
        <p:grpSpPr>
          <a:xfrm>
            <a:off x="6204455" y="1837901"/>
            <a:ext cx="2859418" cy="3025054"/>
            <a:chOff x="6204455" y="1837901"/>
            <a:chExt cx="2859418" cy="3025054"/>
          </a:xfrm>
        </p:grpSpPr>
        <p:sp>
          <p:nvSpPr>
            <p:cNvPr id="27" name="TextBox 26"/>
            <p:cNvSpPr txBox="1"/>
            <p:nvPr/>
          </p:nvSpPr>
          <p:spPr>
            <a:xfrm>
              <a:off x="6211532" y="1837901"/>
              <a:ext cx="2852340" cy="727499"/>
            </a:xfrm>
            <a:prstGeom prst="rect">
              <a:avLst/>
            </a:prstGeom>
            <a:solidFill>
              <a:schemeClr val="bg1">
                <a:lumMod val="85000"/>
              </a:schemeClr>
            </a:solidFill>
            <a:ln>
              <a:noFill/>
            </a:ln>
          </p:spPr>
          <p:txBody>
            <a:bodyPr wrap="square" lIns="274320" tIns="146304" rIns="182880" bIns="146304" rtlCol="0" anchor="ctr">
              <a:noAutofit/>
            </a:bodyPr>
            <a:lstStyle>
              <a:defPPr>
                <a:defRPr lang="en-US"/>
              </a:defPPr>
              <a:lvl1pPr>
                <a:defRPr>
                  <a:solidFill>
                    <a:schemeClr val="bg1"/>
                  </a:solidFill>
                  <a:cs typeface="Segoe UI Semibold" panose="020B0702040204020203" pitchFamily="34" charset="0"/>
                </a:defRPr>
              </a:lvl1p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Adapt the App to </a:t>
              </a:r>
              <a:br>
                <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br>
              <a:r>
                <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Power BI APIs</a:t>
              </a:r>
            </a:p>
          </p:txBody>
        </p:sp>
        <p:sp>
          <p:nvSpPr>
            <p:cNvPr id="47" name="TextBox 46"/>
            <p:cNvSpPr txBox="1"/>
            <p:nvPr/>
          </p:nvSpPr>
          <p:spPr>
            <a:xfrm>
              <a:off x="6204455" y="2555745"/>
              <a:ext cx="2859418" cy="2293576"/>
            </a:xfrm>
            <a:prstGeom prst="rect">
              <a:avLst/>
            </a:prstGeom>
            <a:solidFill>
              <a:schemeClr val="bg1">
                <a:lumMod val="95000"/>
              </a:schemeClr>
            </a:solidFill>
            <a:ln>
              <a:noFill/>
            </a:ln>
          </p:spPr>
          <p:txBody>
            <a:bodyPr wrap="square" lIns="274320" tIns="146304" rIns="182880" bIns="146304" rtlCol="0" anchor="t">
              <a:noAutofit/>
            </a:bodyPr>
            <a:lstStyle>
              <a:defPPr>
                <a:defRPr lang="en-US"/>
              </a:defPPr>
              <a:lvl1pPr marL="225425" indent="-225425">
                <a:spcBef>
                  <a:spcPts val="300"/>
                </a:spcBef>
                <a:buFont typeface="+mj-lt"/>
                <a:buAutoNum type="arabicPeriod"/>
              </a:lvl1pPr>
            </a:lstStyle>
            <a:p>
              <a:pPr marL="265113" marR="0" lvl="0" indent="-265113" defTabSz="91440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Migrate your </a:t>
              </a:r>
              <a:br>
                <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br>
              <a:r>
                <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application to the </a:t>
              </a:r>
              <a:br>
                <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br>
              <a:r>
                <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new Power BI APIs</a:t>
              </a:r>
            </a:p>
            <a:p>
              <a:pPr marL="265113" marR="0" lvl="0" indent="-265113" defTabSz="91440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When ready to move to production, migrate workspaces to the Power BI Premium dedicated capacity</a:t>
              </a:r>
            </a:p>
          </p:txBody>
        </p:sp>
        <p:sp>
          <p:nvSpPr>
            <p:cNvPr id="51" name="TextBox 50"/>
            <p:cNvSpPr txBox="1"/>
            <p:nvPr/>
          </p:nvSpPr>
          <p:spPr>
            <a:xfrm>
              <a:off x="6210945" y="4817235"/>
              <a:ext cx="2852928" cy="45720"/>
            </a:xfrm>
            <a:prstGeom prst="rect">
              <a:avLst/>
            </a:prstGeom>
            <a:solidFill>
              <a:schemeClr val="accent2"/>
            </a:solidFill>
            <a:ln>
              <a:noFill/>
            </a:ln>
          </p:spPr>
          <p:txBody>
            <a:bodyPr wrap="square" lIns="274320" rtlCol="0" anchor="t">
              <a:noAutofit/>
            </a:bodyPr>
            <a:lstStyle>
              <a:defPPr>
                <a:defRPr lang="en-US"/>
              </a:defPPr>
              <a:lvl1pPr marL="225425" indent="-225425">
                <a:spcBef>
                  <a:spcPts val="300"/>
                </a:spcBef>
                <a:buFont typeface="+mj-lt"/>
                <a:buAutoNum type="arabicPeriod"/>
              </a:lvl1pPr>
            </a:lstStyle>
            <a:p>
              <a:pPr marL="225425" marR="0" lvl="0" indent="-225425" algn="l" defTabSz="932742" rtl="0" eaLnBrk="1" fontAlgn="auto" latinLnBrk="0" hangingPunct="1">
                <a:lnSpc>
                  <a:spcPct val="100000"/>
                </a:lnSpc>
                <a:spcBef>
                  <a:spcPts val="600"/>
                </a:spcBef>
                <a:spcAft>
                  <a:spcPts val="0"/>
                </a:spcAft>
                <a:buClrTx/>
                <a:buSzTx/>
                <a:buFont typeface="+mj-lt"/>
                <a:buAutoNum type="arabicPeriod"/>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Segoe UI Semilight"/>
                <a:ea typeface="+mn-ea"/>
                <a:cs typeface="+mn-cs"/>
              </a:endParaRPr>
            </a:p>
          </p:txBody>
        </p:sp>
      </p:grpSp>
      <p:grpSp>
        <p:nvGrpSpPr>
          <p:cNvPr id="7" name="Group 6"/>
          <p:cNvGrpSpPr/>
          <p:nvPr/>
        </p:nvGrpSpPr>
        <p:grpSpPr>
          <a:xfrm>
            <a:off x="9156979" y="1837901"/>
            <a:ext cx="2837754" cy="3025054"/>
            <a:chOff x="9156979" y="1837901"/>
            <a:chExt cx="2837754" cy="3025054"/>
          </a:xfrm>
        </p:grpSpPr>
        <p:sp>
          <p:nvSpPr>
            <p:cNvPr id="28" name="TextBox 27"/>
            <p:cNvSpPr txBox="1"/>
            <p:nvPr/>
          </p:nvSpPr>
          <p:spPr>
            <a:xfrm>
              <a:off x="9159292" y="1837901"/>
              <a:ext cx="2835441" cy="727499"/>
            </a:xfrm>
            <a:prstGeom prst="rect">
              <a:avLst/>
            </a:prstGeom>
            <a:solidFill>
              <a:schemeClr val="bg1">
                <a:lumMod val="85000"/>
              </a:schemeClr>
            </a:solidFill>
            <a:ln>
              <a:noFill/>
            </a:ln>
          </p:spPr>
          <p:txBody>
            <a:bodyPr wrap="square" lIns="274320" tIns="146304" rIns="182880" bIns="146304" rtlCol="0" anchor="ctr">
              <a:no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Azure </a:t>
              </a:r>
              <a:br>
                <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br>
              <a:r>
                <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cleanup</a:t>
              </a:r>
            </a:p>
          </p:txBody>
        </p:sp>
        <p:sp>
          <p:nvSpPr>
            <p:cNvPr id="48" name="TextBox 47"/>
            <p:cNvSpPr txBox="1"/>
            <p:nvPr/>
          </p:nvSpPr>
          <p:spPr>
            <a:xfrm>
              <a:off x="9156979" y="2555745"/>
              <a:ext cx="2813406" cy="2293576"/>
            </a:xfrm>
            <a:prstGeom prst="rect">
              <a:avLst/>
            </a:prstGeom>
            <a:solidFill>
              <a:schemeClr val="bg1">
                <a:lumMod val="95000"/>
              </a:schemeClr>
            </a:solidFill>
            <a:ln>
              <a:noFill/>
            </a:ln>
          </p:spPr>
          <p:txBody>
            <a:bodyPr wrap="square" lIns="274320" tIns="146304" rIns="182880" bIns="146304" rtlCol="0" anchor="t">
              <a:noAutofit/>
            </a:bodyPr>
            <a:lstStyle>
              <a:defPPr>
                <a:defRPr lang="en-US"/>
              </a:defPPr>
              <a:lvl1pPr marL="225425" indent="-225425">
                <a:spcBef>
                  <a:spcPts val="300"/>
                </a:spcBef>
                <a:buFont typeface="+mj-lt"/>
                <a:buAutoNum type="arabicPeriod"/>
              </a:lvl1pPr>
            </a:lstStyle>
            <a:p>
              <a:pPr marL="265113" marR="0" lvl="0" indent="-265113" defTabSz="91440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a:ln>
                    <a:noFill/>
                  </a:ln>
                  <a:gradFill>
                    <a:gsLst>
                      <a:gs pos="125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When ready, </a:t>
              </a:r>
              <a:br>
                <a:rPr kumimoji="0" lang="en-US" sz="1600" b="0" i="0" u="none" strike="noStrike" kern="0" cap="none" spc="0" normalizeH="0" baseline="0" noProof="0">
                  <a:ln>
                    <a:noFill/>
                  </a:ln>
                  <a:gradFill>
                    <a:gsLst>
                      <a:gs pos="125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br>
              <a:r>
                <a:rPr kumimoji="0" lang="en-US" sz="1600" b="0" i="0" u="none" strike="noStrike" kern="0" cap="none" spc="0" normalizeH="0" baseline="0" noProof="0">
                  <a:ln>
                    <a:noFill/>
                  </a:ln>
                  <a:gradFill>
                    <a:gsLst>
                      <a:gs pos="125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delete all Power BI Embedded content </a:t>
              </a:r>
            </a:p>
          </p:txBody>
        </p:sp>
        <p:sp>
          <p:nvSpPr>
            <p:cNvPr id="52" name="TextBox 51"/>
            <p:cNvSpPr txBox="1"/>
            <p:nvPr/>
          </p:nvSpPr>
          <p:spPr>
            <a:xfrm>
              <a:off x="9157880" y="4817235"/>
              <a:ext cx="2812505" cy="45720"/>
            </a:xfrm>
            <a:prstGeom prst="rect">
              <a:avLst/>
            </a:prstGeom>
            <a:solidFill>
              <a:schemeClr val="tx1">
                <a:lumMod val="50000"/>
              </a:schemeClr>
            </a:solidFill>
            <a:ln>
              <a:noFill/>
            </a:ln>
          </p:spPr>
          <p:txBody>
            <a:bodyPr wrap="square" lIns="274320" rtlCol="0" anchor="t">
              <a:noAutofit/>
            </a:bodyPr>
            <a:lstStyle>
              <a:defPPr>
                <a:defRPr lang="en-US"/>
              </a:defPPr>
              <a:lvl1pPr marL="225425" indent="-225425">
                <a:spcBef>
                  <a:spcPts val="300"/>
                </a:spcBef>
                <a:buFont typeface="+mj-lt"/>
                <a:buAutoNum type="arabicPeriod"/>
              </a:lvl1pPr>
            </a:lstStyle>
            <a:p>
              <a:pPr marL="225425" marR="0" lvl="0" indent="-225425" algn="l" defTabSz="932742" rtl="0" eaLnBrk="1" fontAlgn="auto" latinLnBrk="0" hangingPunct="1">
                <a:lnSpc>
                  <a:spcPct val="100000"/>
                </a:lnSpc>
                <a:spcBef>
                  <a:spcPts val="600"/>
                </a:spcBef>
                <a:spcAft>
                  <a:spcPts val="0"/>
                </a:spcAft>
                <a:buClrTx/>
                <a:buSzTx/>
                <a:buFont typeface="+mj-lt"/>
                <a:buAutoNum type="arabicPeriod"/>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Segoe UI Semilight"/>
                <a:ea typeface="+mn-ea"/>
                <a:cs typeface="+mn-cs"/>
              </a:endParaRPr>
            </a:p>
          </p:txBody>
        </p:sp>
      </p:grpSp>
      <p:sp>
        <p:nvSpPr>
          <p:cNvPr id="53" name="Rectangle 52"/>
          <p:cNvSpPr/>
          <p:nvPr/>
        </p:nvSpPr>
        <p:spPr bwMode="auto">
          <a:xfrm>
            <a:off x="274638" y="4940300"/>
            <a:ext cx="11887200" cy="175736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noAutofit/>
          </a:bodyPr>
          <a:lstStyle/>
          <a:p>
            <a:pPr marL="0" marR="0" lvl="1" indent="0" defTabSz="932472" eaLnBrk="1" fontAlgn="base" latinLnBrk="0" hangingPunct="1">
              <a:lnSpc>
                <a:spcPct val="90000"/>
              </a:lnSpc>
              <a:spcBef>
                <a:spcPts val="672"/>
              </a:spcBef>
              <a:spcAft>
                <a:spcPts val="60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MIGRATION RESOURCES</a:t>
            </a:r>
          </a:p>
          <a:p>
            <a:pPr marL="0" marR="0" lvl="1" indent="0" defTabSz="932472" eaLnBrk="1" fontAlgn="base" latinLnBrk="0" hangingPunct="1">
              <a:lnSpc>
                <a:spcPct val="90000"/>
              </a:lnSpc>
              <a:spcBef>
                <a:spcPts val="672"/>
              </a:spcBef>
              <a:spcAft>
                <a:spcPts val="600"/>
              </a:spcAft>
              <a:buClrTx/>
              <a:buSzTx/>
              <a:buFontTx/>
              <a:buNone/>
              <a:tabLst/>
              <a:defRPr/>
            </a:pPr>
            <a:r>
              <a:rPr kumimoji="0" lang="en-US" sz="2000" b="0" i="0" u="none" strike="noStrike" kern="0" cap="none" spc="0" normalizeH="0" baseline="0" noProof="0">
                <a:ln>
                  <a:noFill/>
                </a:ln>
                <a:gradFill>
                  <a:gsLst>
                    <a:gs pos="1250">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 Supporting tools and APIs as building blocks to create an automated process </a:t>
            </a:r>
          </a:p>
          <a:p>
            <a:pPr marL="0" marR="0" lvl="1" indent="0" defTabSz="932472" eaLnBrk="1" fontAlgn="base" latinLnBrk="0" hangingPunct="1">
              <a:lnSpc>
                <a:spcPct val="90000"/>
              </a:lnSpc>
              <a:spcBef>
                <a:spcPts val="672"/>
              </a:spcBef>
              <a:spcAft>
                <a:spcPts val="600"/>
              </a:spcAft>
              <a:buClrTx/>
              <a:buSzTx/>
              <a:buFontTx/>
              <a:buNone/>
              <a:tabLst/>
              <a:defRPr/>
            </a:pPr>
            <a:r>
              <a:rPr kumimoji="0" lang="en-US" sz="2000" b="0" i="0" u="none" strike="noStrike" kern="0" cap="none" spc="0" normalizeH="0" baseline="0" noProof="0">
                <a:ln>
                  <a:noFill/>
                </a:ln>
                <a:gradFill>
                  <a:gsLst>
                    <a:gs pos="1250">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 Samples for the canonical deployment to help you get started</a:t>
            </a:r>
          </a:p>
        </p:txBody>
      </p:sp>
    </p:spTree>
    <p:extLst>
      <p:ext uri="{BB962C8B-B14F-4D97-AF65-F5344CB8AC3E}">
        <p14:creationId xmlns:p14="http://schemas.microsoft.com/office/powerpoint/2010/main" val="397445729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750" fill="hold"/>
                                        <p:tgtEl>
                                          <p:spTgt spid="42"/>
                                        </p:tgtEl>
                                        <p:attrNameLst>
                                          <p:attrName>ppt_x</p:attrName>
                                        </p:attrNameLst>
                                      </p:cBhvr>
                                      <p:tavLst>
                                        <p:tav tm="0">
                                          <p:val>
                                            <p:strVal val="0-#ppt_w/2"/>
                                          </p:val>
                                        </p:tav>
                                        <p:tav tm="100000">
                                          <p:val>
                                            <p:strVal val="#ppt_x"/>
                                          </p:val>
                                        </p:tav>
                                      </p:tavLst>
                                    </p:anim>
                                    <p:anim calcmode="lin" valueType="num">
                                      <p:cBhvr additive="base">
                                        <p:cTn id="8" dur="75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750" fill="hold"/>
                                        <p:tgtEl>
                                          <p:spTgt spid="33"/>
                                        </p:tgtEl>
                                        <p:attrNameLst>
                                          <p:attrName>ppt_x</p:attrName>
                                        </p:attrNameLst>
                                      </p:cBhvr>
                                      <p:tavLst>
                                        <p:tav tm="0">
                                          <p:val>
                                            <p:strVal val="0-#ppt_w/2"/>
                                          </p:val>
                                        </p:tav>
                                        <p:tav tm="100000">
                                          <p:val>
                                            <p:strVal val="#ppt_x"/>
                                          </p:val>
                                        </p:tav>
                                      </p:tavLst>
                                    </p:anim>
                                    <p:anim calcmode="lin" valueType="num">
                                      <p:cBhvr additive="base">
                                        <p:cTn id="12" dur="75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750" fill="hold"/>
                                        <p:tgtEl>
                                          <p:spTgt spid="43"/>
                                        </p:tgtEl>
                                        <p:attrNameLst>
                                          <p:attrName>ppt_x</p:attrName>
                                        </p:attrNameLst>
                                      </p:cBhvr>
                                      <p:tavLst>
                                        <p:tav tm="0">
                                          <p:val>
                                            <p:strVal val="0-#ppt_w/2"/>
                                          </p:val>
                                        </p:tav>
                                        <p:tav tm="100000">
                                          <p:val>
                                            <p:strVal val="#ppt_x"/>
                                          </p:val>
                                        </p:tav>
                                      </p:tavLst>
                                    </p:anim>
                                    <p:anim calcmode="lin" valueType="num">
                                      <p:cBhvr additive="base">
                                        <p:cTn id="16" dur="750" fill="hold"/>
                                        <p:tgtEl>
                                          <p:spTgt spid="43"/>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750" fill="hold"/>
                                        <p:tgtEl>
                                          <p:spTgt spid="44"/>
                                        </p:tgtEl>
                                        <p:attrNameLst>
                                          <p:attrName>ppt_x</p:attrName>
                                        </p:attrNameLst>
                                      </p:cBhvr>
                                      <p:tavLst>
                                        <p:tav tm="0">
                                          <p:val>
                                            <p:strVal val="0-#ppt_w/2"/>
                                          </p:val>
                                        </p:tav>
                                        <p:tav tm="100000">
                                          <p:val>
                                            <p:strVal val="#ppt_x"/>
                                          </p:val>
                                        </p:tav>
                                      </p:tavLst>
                                    </p:anim>
                                    <p:anim calcmode="lin" valueType="num">
                                      <p:cBhvr additive="base">
                                        <p:cTn id="20" dur="750" fill="hold"/>
                                        <p:tgtEl>
                                          <p:spTgt spid="44"/>
                                        </p:tgtEl>
                                        <p:attrNameLst>
                                          <p:attrName>ppt_y</p:attrName>
                                        </p:attrNameLst>
                                      </p:cBhvr>
                                      <p:tavLst>
                                        <p:tav tm="0">
                                          <p:val>
                                            <p:strVal val="#ppt_y"/>
                                          </p:val>
                                        </p:tav>
                                        <p:tav tm="100000">
                                          <p:val>
                                            <p:strVal val="#ppt_y"/>
                                          </p:val>
                                        </p:tav>
                                      </p:tavLst>
                                    </p:anim>
                                  </p:childTnLst>
                                </p:cTn>
                              </p:par>
                              <p:par>
                                <p:cTn id="21" presetID="10" presetClass="entr" presetSubtype="0" fill="hold" nodeType="withEffect">
                                  <p:stCondLst>
                                    <p:cond delay="25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42" presetClass="path" presetSubtype="0" decel="100000" fill="hold" nodeType="withEffect">
                                  <p:stCondLst>
                                    <p:cond delay="250"/>
                                  </p:stCondLst>
                                  <p:childTnLst>
                                    <p:animMotion origin="layout" path="M 3.32653E-6 -4.90695E-6 L 3.32653E-6 0.06582 " pathEditMode="relative" rAng="0" ptsTypes="AA">
                                      <p:cBhvr>
                                        <p:cTn id="25" dur="750" spd="-100000" fill="hold"/>
                                        <p:tgtEl>
                                          <p:spTgt spid="3"/>
                                        </p:tgtEl>
                                        <p:attrNameLst>
                                          <p:attrName>ppt_x</p:attrName>
                                          <p:attrName>ppt_y</p:attrName>
                                        </p:attrNameLst>
                                      </p:cBhvr>
                                      <p:rCtr x="0" y="3291"/>
                                    </p:animMotion>
                                  </p:childTnLst>
                                </p:cTn>
                              </p:par>
                              <p:par>
                                <p:cTn id="26" presetID="10" presetClass="entr" presetSubtype="0" fill="hold" nodeType="withEffect">
                                  <p:stCondLst>
                                    <p:cond delay="4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42" presetClass="path" presetSubtype="0" decel="100000" fill="hold" nodeType="withEffect">
                                  <p:stCondLst>
                                    <p:cond delay="400"/>
                                  </p:stCondLst>
                                  <p:childTnLst>
                                    <p:animMotion origin="layout" path="M 3.32653E-6 -4.90695E-6 L 3.32653E-6 0.06582 " pathEditMode="relative" rAng="0" ptsTypes="AA">
                                      <p:cBhvr>
                                        <p:cTn id="30" dur="750" spd="-100000" fill="hold"/>
                                        <p:tgtEl>
                                          <p:spTgt spid="5"/>
                                        </p:tgtEl>
                                        <p:attrNameLst>
                                          <p:attrName>ppt_x</p:attrName>
                                          <p:attrName>ppt_y</p:attrName>
                                        </p:attrNameLst>
                                      </p:cBhvr>
                                      <p:rCtr x="0" y="3291"/>
                                    </p:animMotion>
                                  </p:childTnLst>
                                </p:cTn>
                              </p:par>
                              <p:par>
                                <p:cTn id="31" presetID="10" presetClass="entr" presetSubtype="0" fill="hold" nodeType="withEffect">
                                  <p:stCondLst>
                                    <p:cond delay="55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42" presetClass="path" presetSubtype="0" decel="100000" fill="hold" nodeType="withEffect">
                                  <p:stCondLst>
                                    <p:cond delay="550"/>
                                  </p:stCondLst>
                                  <p:childTnLst>
                                    <p:animMotion origin="layout" path="M 3.32653E-6 -4.90695E-6 L 3.32653E-6 0.06582 " pathEditMode="relative" rAng="0" ptsTypes="AA">
                                      <p:cBhvr>
                                        <p:cTn id="35" dur="750" spd="-100000" fill="hold"/>
                                        <p:tgtEl>
                                          <p:spTgt spid="6"/>
                                        </p:tgtEl>
                                        <p:attrNameLst>
                                          <p:attrName>ppt_x</p:attrName>
                                          <p:attrName>ppt_y</p:attrName>
                                        </p:attrNameLst>
                                      </p:cBhvr>
                                      <p:rCtr x="0" y="3291"/>
                                    </p:animMotion>
                                  </p:childTnLst>
                                </p:cTn>
                              </p:par>
                              <p:par>
                                <p:cTn id="36" presetID="10" presetClass="entr" presetSubtype="0" fill="hold" nodeType="withEffect">
                                  <p:stCondLst>
                                    <p:cond delay="70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42" presetClass="path" presetSubtype="0" decel="100000" fill="hold" nodeType="withEffect">
                                  <p:stCondLst>
                                    <p:cond delay="700"/>
                                  </p:stCondLst>
                                  <p:childTnLst>
                                    <p:animMotion origin="layout" path="M 3.32653E-6 -4.90695E-6 L 3.32653E-6 0.06582 " pathEditMode="relative" rAng="0" ptsTypes="AA">
                                      <p:cBhvr>
                                        <p:cTn id="40" dur="750" spd="-100000" fill="hold"/>
                                        <p:tgtEl>
                                          <p:spTgt spid="7"/>
                                        </p:tgtEl>
                                        <p:attrNameLst>
                                          <p:attrName>ppt_x</p:attrName>
                                          <p:attrName>ppt_y</p:attrName>
                                        </p:attrNameLst>
                                      </p:cBhvr>
                                      <p:rCtr x="0" y="3291"/>
                                    </p:animMotion>
                                  </p:childTnLst>
                                </p:cTn>
                              </p:par>
                              <p:par>
                                <p:cTn id="41" presetID="10" presetClass="entr" presetSubtype="0" fill="hold" grpId="0" nodeType="withEffect">
                                  <p:stCondLst>
                                    <p:cond delay="85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par>
                                <p:cTn id="44" presetID="42" presetClass="path" presetSubtype="0" decel="100000" fill="hold" grpId="1" nodeType="withEffect">
                                  <p:stCondLst>
                                    <p:cond delay="850"/>
                                  </p:stCondLst>
                                  <p:childTnLst>
                                    <p:animMotion origin="layout" path="M 3.32653E-6 -4.90695E-6 L 3.32653E-6 0.06582 " pathEditMode="relative" rAng="0" ptsTypes="AA">
                                      <p:cBhvr>
                                        <p:cTn id="45" dur="750" spd="-100000" fill="hold"/>
                                        <p:tgtEl>
                                          <p:spTgt spid="53"/>
                                        </p:tgtEl>
                                        <p:attrNameLst>
                                          <p:attrName>ppt_x</p:attrName>
                                          <p:attrName>ppt_y</p:attrName>
                                        </p:attrNameLst>
                                      </p:cBhvr>
                                      <p:rCtr x="0" y="32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2" grpId="0" animBg="1"/>
      <p:bldP spid="43" grpId="0" animBg="1"/>
      <p:bldP spid="44" grpId="0" animBg="1"/>
      <p:bldP spid="53" grpId="0" animBg="1"/>
      <p:bldP spid="53" grpId="1"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a:solidFill>
                  <a:schemeClr val="tx1"/>
                </a:solidFill>
              </a:rPr>
              <a:t>Power BI Embedded Transition Timeline</a:t>
            </a:r>
          </a:p>
        </p:txBody>
      </p:sp>
      <p:cxnSp>
        <p:nvCxnSpPr>
          <p:cNvPr id="38" name="Straight Connector 37"/>
          <p:cNvCxnSpPr>
            <a:cxnSpLocks/>
          </p:cNvCxnSpPr>
          <p:nvPr/>
        </p:nvCxnSpPr>
        <p:spPr>
          <a:xfrm flipH="1">
            <a:off x="4160837" y="1860475"/>
            <a:ext cx="11725" cy="3998987"/>
          </a:xfrm>
          <a:prstGeom prst="line">
            <a:avLst/>
          </a:prstGeom>
          <a:ln w="952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Oval 2"/>
          <p:cNvSpPr/>
          <p:nvPr/>
        </p:nvSpPr>
        <p:spPr bwMode="auto">
          <a:xfrm>
            <a:off x="898290" y="1985444"/>
            <a:ext cx="1097280" cy="1092344"/>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EA</a:t>
            </a:r>
          </a:p>
        </p:txBody>
      </p:sp>
      <p:sp>
        <p:nvSpPr>
          <p:cNvPr id="22" name="Rectangle 21"/>
          <p:cNvSpPr/>
          <p:nvPr/>
        </p:nvSpPr>
        <p:spPr bwMode="auto">
          <a:xfrm>
            <a:off x="3627437" y="1522682"/>
            <a:ext cx="1090250" cy="342817"/>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Power BI Premium GA Date</a:t>
            </a:r>
          </a:p>
        </p:txBody>
      </p:sp>
      <p:sp>
        <p:nvSpPr>
          <p:cNvPr id="55" name="TextBox 54"/>
          <p:cNvSpPr txBox="1"/>
          <p:nvPr/>
        </p:nvSpPr>
        <p:spPr>
          <a:xfrm>
            <a:off x="4319515" y="4006580"/>
            <a:ext cx="6116098" cy="184666"/>
          </a:xfrm>
          <a:prstGeom prst="rect">
            <a:avLst/>
          </a:prstGeom>
          <a:noFill/>
        </p:spPr>
        <p:txBody>
          <a:bodyPr wrap="non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Existing </a:t>
            </a:r>
            <a:r>
              <a:rPr kumimoji="0" lang="en-US" sz="1200" b="0" i="0" u="none" strike="noStrike" kern="0" cap="none" spc="0" normalizeH="0" baseline="0" noProof="0" dirty="0">
                <a:ln>
                  <a:noFill/>
                </a:ln>
                <a:solidFill>
                  <a:srgbClr val="0078D7"/>
                </a:solidFill>
                <a:effectLst/>
                <a:uLnTx/>
                <a:uFillTx/>
                <a:latin typeface="Segoe UI" panose="020B0502040204020203" pitchFamily="34" charset="0"/>
                <a:cs typeface="Segoe UI" panose="020B0502040204020203" pitchFamily="34" charset="0"/>
              </a:rPr>
              <a:t>service</a:t>
            </a: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 available for up to </a:t>
            </a:r>
            <a:r>
              <a:rPr kumimoji="0" lang="en-US" sz="12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one year from Power BI Premium GA announcement</a:t>
            </a:r>
          </a:p>
        </p:txBody>
      </p:sp>
      <p:sp>
        <p:nvSpPr>
          <p:cNvPr id="17" name="Oval 16"/>
          <p:cNvSpPr/>
          <p:nvPr/>
        </p:nvSpPr>
        <p:spPr bwMode="auto">
          <a:xfrm>
            <a:off x="898290" y="3850383"/>
            <a:ext cx="1097280" cy="1092344"/>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Direct</a:t>
            </a:r>
            <a:br>
              <a:rPr kumimoji="0" lang="en-US" sz="20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+CSP</a:t>
            </a:r>
          </a:p>
        </p:txBody>
      </p:sp>
      <p:sp>
        <p:nvSpPr>
          <p:cNvPr id="27" name="Rectangle 26"/>
          <p:cNvSpPr/>
          <p:nvPr/>
        </p:nvSpPr>
        <p:spPr>
          <a:xfrm>
            <a:off x="1032947" y="6249494"/>
            <a:ext cx="10946328" cy="451775"/>
          </a:xfrm>
          <a:prstGeom prst="rect">
            <a:avLst/>
          </a:prstGeom>
        </p:spPr>
        <p:txBody>
          <a:bodyPr wrap="square" lIns="0" tIns="0" rIns="0" bIns="0" anchor="b">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*Applies only to EA customers using Power BI Embedded as of GA date. Customers not using Power BI Embedded as of the GA date will need to purchase Power BI Premium (i.e. will not be able to purchase new Power BI Embedded under existing licensing model)</a:t>
            </a:r>
          </a:p>
        </p:txBody>
      </p:sp>
      <p:sp>
        <p:nvSpPr>
          <p:cNvPr id="54" name="Arrow: Pentagon 53"/>
          <p:cNvSpPr/>
          <p:nvPr/>
        </p:nvSpPr>
        <p:spPr bwMode="auto">
          <a:xfrm>
            <a:off x="2160274" y="2451568"/>
            <a:ext cx="8926161" cy="117824"/>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3" name="TextBox 32"/>
          <p:cNvSpPr txBox="1"/>
          <p:nvPr/>
        </p:nvSpPr>
        <p:spPr>
          <a:xfrm>
            <a:off x="4328391" y="2190436"/>
            <a:ext cx="4022782" cy="184666"/>
          </a:xfrm>
          <a:prstGeom prst="rect">
            <a:avLst/>
          </a:prstGeom>
          <a:noFill/>
        </p:spPr>
        <p:txBody>
          <a:bodyPr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Existing </a:t>
            </a:r>
            <a:r>
              <a:rPr kumimoji="0" lang="en-US" sz="1200" b="0" i="0" u="none" strike="noStrike" kern="0" cap="none" spc="0" normalizeH="0" baseline="0" noProof="0">
                <a:ln>
                  <a:noFill/>
                </a:ln>
                <a:solidFill>
                  <a:srgbClr val="0078D7"/>
                </a:solidFill>
                <a:effectLst/>
                <a:uLnTx/>
                <a:uFillTx/>
                <a:latin typeface="Segoe UI" panose="020B0502040204020203" pitchFamily="34" charset="0"/>
                <a:cs typeface="Segoe UI" panose="020B0502040204020203" pitchFamily="34" charset="0"/>
              </a:rPr>
              <a:t>service</a:t>
            </a: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 available through </a:t>
            </a:r>
            <a:r>
              <a:rPr kumimoji="0" lang="en-US" sz="1200" b="1"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end of agreement*</a:t>
            </a:r>
          </a:p>
        </p:txBody>
      </p:sp>
      <p:sp>
        <p:nvSpPr>
          <p:cNvPr id="35" name="Rectangle 34"/>
          <p:cNvSpPr/>
          <p:nvPr/>
        </p:nvSpPr>
        <p:spPr bwMode="auto">
          <a:xfrm>
            <a:off x="2151399" y="4337643"/>
            <a:ext cx="7443633" cy="1178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 name="TextBox 3"/>
          <p:cNvSpPr txBox="1"/>
          <p:nvPr/>
        </p:nvSpPr>
        <p:spPr>
          <a:xfrm>
            <a:off x="1982154" y="2018360"/>
            <a:ext cx="2368704" cy="541687"/>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panose="020B0502040204020203" pitchFamily="34" charset="0"/>
                <a:cs typeface="Segoe UI" panose="020B0502040204020203" pitchFamily="34" charset="0"/>
              </a:rPr>
              <a:t>Power BI Embedded</a:t>
            </a:r>
          </a:p>
        </p:txBody>
      </p:sp>
      <p:sp>
        <p:nvSpPr>
          <p:cNvPr id="26" name="TextBox 25"/>
          <p:cNvSpPr txBox="1"/>
          <p:nvPr/>
        </p:nvSpPr>
        <p:spPr>
          <a:xfrm>
            <a:off x="1986694" y="3893832"/>
            <a:ext cx="2368704" cy="541687"/>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panose="020B0502040204020203" pitchFamily="34" charset="0"/>
                <a:cs typeface="Segoe UI" panose="020B0502040204020203" pitchFamily="34" charset="0"/>
              </a:rPr>
              <a:t>Power BI Embedded</a:t>
            </a:r>
          </a:p>
        </p:txBody>
      </p:sp>
      <p:sp>
        <p:nvSpPr>
          <p:cNvPr id="39" name="Arrow: Pentagon 38"/>
          <p:cNvSpPr/>
          <p:nvPr/>
        </p:nvSpPr>
        <p:spPr bwMode="auto">
          <a:xfrm>
            <a:off x="2151398" y="4337643"/>
            <a:ext cx="7599463" cy="117824"/>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1288687909"/>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913" y="928415"/>
            <a:ext cx="4737036" cy="1025665"/>
          </a:xfrm>
        </p:spPr>
        <p:txBody>
          <a:bodyPr/>
          <a:lstStyle/>
          <a:p>
            <a:r>
              <a:rPr lang="en-US" b="1" dirty="0">
                <a:latin typeface="+mn-lt"/>
              </a:rPr>
              <a:t>What's coming next</a:t>
            </a:r>
            <a:br>
              <a:rPr lang="en-US" b="1" dirty="0">
                <a:latin typeface="+mn-lt"/>
              </a:rPr>
            </a:br>
            <a:r>
              <a:rPr lang="en-US" sz="2400" b="1" dirty="0">
                <a:latin typeface="+mn-lt"/>
              </a:rPr>
              <a:t>3-6 months</a:t>
            </a:r>
            <a:endParaRPr lang="en-US" b="1" dirty="0">
              <a:latin typeface="+mn-lt"/>
            </a:endParaRPr>
          </a:p>
        </p:txBody>
      </p:sp>
      <p:sp>
        <p:nvSpPr>
          <p:cNvPr id="5" name="Text Placeholder 10"/>
          <p:cNvSpPr txBox="1">
            <a:spLocks/>
          </p:cNvSpPr>
          <p:nvPr/>
        </p:nvSpPr>
        <p:spPr>
          <a:xfrm>
            <a:off x="487178" y="2998024"/>
            <a:ext cx="4033148" cy="3142252"/>
          </a:xfrm>
          <a:prstGeom prst="rect">
            <a:avLst/>
          </a:prstGeom>
        </p:spPr>
        <p:txBody>
          <a:bodyPr vert="horz" wrap="square" lIns="93247" tIns="0" rIns="93247" bIns="93247"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104" indent="-233104" defTabSz="932418">
              <a:spcAft>
                <a:spcPts val="612"/>
              </a:spcAft>
            </a:pPr>
            <a:r>
              <a:rPr lang="en-AU" sz="1836" kern="0" dirty="0">
                <a:solidFill>
                  <a:srgbClr val="FFFFFF"/>
                </a:solidFill>
                <a:ea typeface="Segoe UI Black" panose="020B0A02040204020203" pitchFamily="34" charset="0"/>
              </a:rPr>
              <a:t>High level planning for next half year</a:t>
            </a:r>
          </a:p>
        </p:txBody>
      </p:sp>
      <p:graphicFrame>
        <p:nvGraphicFramePr>
          <p:cNvPr id="6" name="Table 5">
            <a:extLst>
              <a:ext uri="{FF2B5EF4-FFF2-40B4-BE49-F238E27FC236}">
                <a16:creationId xmlns:a16="http://schemas.microsoft.com/office/drawing/2014/main" id="{9AE2E1A8-4108-4A1A-966E-5F39B34CE759}"/>
              </a:ext>
            </a:extLst>
          </p:cNvPr>
          <p:cNvGraphicFramePr>
            <a:graphicFrameLocks noGrp="1"/>
          </p:cNvGraphicFramePr>
          <p:nvPr>
            <p:extLst>
              <p:ext uri="{D42A27DB-BD31-4B8C-83A1-F6EECF244321}">
                <p14:modId xmlns:p14="http://schemas.microsoft.com/office/powerpoint/2010/main" val="1286721302"/>
              </p:ext>
            </p:extLst>
          </p:nvPr>
        </p:nvGraphicFramePr>
        <p:xfrm>
          <a:off x="5303837" y="68262"/>
          <a:ext cx="7040564" cy="6377494"/>
        </p:xfrm>
        <a:graphic>
          <a:graphicData uri="http://schemas.openxmlformats.org/drawingml/2006/table">
            <a:tbl>
              <a:tblPr firstRow="1" bandRow="1"/>
              <a:tblGrid>
                <a:gridCol w="1981200">
                  <a:extLst>
                    <a:ext uri="{9D8B030D-6E8A-4147-A177-3AD203B41FA5}">
                      <a16:colId xmlns:a16="http://schemas.microsoft.com/office/drawing/2014/main" val="269093510"/>
                    </a:ext>
                  </a:extLst>
                </a:gridCol>
                <a:gridCol w="2590800">
                  <a:extLst>
                    <a:ext uri="{9D8B030D-6E8A-4147-A177-3AD203B41FA5}">
                      <a16:colId xmlns:a16="http://schemas.microsoft.com/office/drawing/2014/main" val="2235746764"/>
                    </a:ext>
                  </a:extLst>
                </a:gridCol>
                <a:gridCol w="2468564">
                  <a:extLst>
                    <a:ext uri="{9D8B030D-6E8A-4147-A177-3AD203B41FA5}">
                      <a16:colId xmlns:a16="http://schemas.microsoft.com/office/drawing/2014/main" val="1134481932"/>
                    </a:ext>
                  </a:extLst>
                </a:gridCol>
              </a:tblGrid>
              <a:tr h="1092407">
                <a:tc>
                  <a:txBody>
                    <a:bodyPr/>
                    <a:lstStyle/>
                    <a:p>
                      <a:pPr marL="0" algn="l" defTabSz="914192" rtl="0" eaLnBrk="1" latinLnBrk="0" hangingPunct="1">
                        <a:lnSpc>
                          <a:spcPct val="90000"/>
                        </a:lnSpc>
                        <a:spcAft>
                          <a:spcPts val="0"/>
                        </a:spcAft>
                      </a:pPr>
                      <a:r>
                        <a:rPr kumimoji="0" lang="en-US" sz="1600" b="0" i="0" u="none" strike="noStrike" kern="1200" cap="none" spc="0" normalizeH="0" baseline="0" dirty="0">
                          <a:ln>
                            <a:noFill/>
                          </a:ln>
                          <a:gradFill>
                            <a:gsLst>
                              <a:gs pos="2917">
                                <a:srgbClr val="505050"/>
                              </a:gs>
                              <a:gs pos="30000">
                                <a:srgbClr val="505050"/>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DATA CONNECTIVITY</a:t>
                      </a:r>
                    </a:p>
                  </a:txBody>
                  <a:tcPr marL="89642" marR="89642" marT="134464" marB="134464">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err="1"/>
                        <a:t>SetAllConnections</a:t>
                      </a:r>
                      <a:r>
                        <a:rPr lang="en-US" sz="1600" dirty="0"/>
                        <a:t> for all data sources</a:t>
                      </a:r>
                    </a:p>
                  </a:txBody>
                  <a:tcPr marL="274320" marR="89642" marT="134464" marB="134464">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lang="en-US" sz="1600" dirty="0"/>
                        <a:t>Dynamic RLS (non-AS Azure)</a:t>
                      </a:r>
                    </a:p>
                  </a:txBody>
                  <a:tcPr marL="274320" marR="89642" marT="134464" marB="134464">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58462155"/>
                  </a:ext>
                </a:extLst>
              </a:tr>
              <a:tr h="1398175">
                <a:tc>
                  <a:txBody>
                    <a:bodyPr/>
                    <a:lstStyle/>
                    <a:p>
                      <a:pPr marL="0" algn="l" defTabSz="914192" rtl="0" eaLnBrk="1" latinLnBrk="0" hangingPunct="1">
                        <a:lnSpc>
                          <a:spcPct val="90000"/>
                        </a:lnSpc>
                        <a:spcAft>
                          <a:spcPts val="0"/>
                        </a:spcAft>
                      </a:pPr>
                      <a:r>
                        <a:rPr kumimoji="0" lang="en-US" sz="1600" b="0" i="0" u="none" strike="noStrike" kern="1200" cap="none" spc="0" normalizeH="0" baseline="0" dirty="0">
                          <a:ln>
                            <a:noFill/>
                          </a:ln>
                          <a:gradFill>
                            <a:gsLst>
                              <a:gs pos="2917">
                                <a:srgbClr val="505050"/>
                              </a:gs>
                              <a:gs pos="30000">
                                <a:srgbClr val="505050"/>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EMBED EVERYWHERE</a:t>
                      </a:r>
                    </a:p>
                  </a:txBody>
                  <a:tcPr marL="89642" marR="89642" marT="134464" marB="134464">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lang="en-US" sz="1600" kern="1200" dirty="0">
                          <a:solidFill>
                            <a:schemeClr val="tx1"/>
                          </a:solidFill>
                          <a:latin typeface="+mn-lt"/>
                          <a:ea typeface="+mn-ea"/>
                          <a:cs typeface="+mn-cs"/>
                        </a:rPr>
                        <a:t>Sovereign clouds (all including new clouds DOD, FBI)</a:t>
                      </a:r>
                    </a:p>
                  </a:txBody>
                  <a:tcPr marL="274320" marR="89642" marT="134464" marB="134464">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Mobile support* – mobile layout, page navigation and Focus mode</a:t>
                      </a:r>
                    </a:p>
                  </a:txBody>
                  <a:tcPr marL="274320" marR="89642" marT="134464" marB="134464">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5789031"/>
                  </a:ext>
                </a:extLst>
              </a:tr>
              <a:tr h="1087027">
                <a:tc>
                  <a:txBody>
                    <a:bodyPr/>
                    <a:lstStyle/>
                    <a:p>
                      <a:pPr marL="0" algn="l" defTabSz="914192" rtl="0" eaLnBrk="1" latinLnBrk="0" hangingPunct="1">
                        <a:lnSpc>
                          <a:spcPct val="90000"/>
                        </a:lnSpc>
                        <a:spcAft>
                          <a:spcPts val="0"/>
                        </a:spcAft>
                      </a:pPr>
                      <a:r>
                        <a:rPr kumimoji="0" lang="en-US" sz="1600" b="0" i="0" u="none" strike="noStrike" kern="1200" cap="none" spc="0" normalizeH="0" baseline="0" dirty="0">
                          <a:ln>
                            <a:noFill/>
                          </a:ln>
                          <a:gradFill>
                            <a:gsLst>
                              <a:gs pos="2917">
                                <a:srgbClr val="505050"/>
                              </a:gs>
                              <a:gs pos="30000">
                                <a:srgbClr val="505050"/>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AUTOMATION APIs</a:t>
                      </a:r>
                    </a:p>
                  </a:txBody>
                  <a:tcPr marL="89642" marR="89642" marT="134464" marB="134464">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lang="en-US" sz="1600" kern="1200" noProof="0" dirty="0">
                          <a:solidFill>
                            <a:schemeClr val="tx1"/>
                          </a:solidFill>
                          <a:latin typeface="+mn-lt"/>
                          <a:ea typeface="+mn-ea"/>
                          <a:cs typeface="+mn-cs"/>
                        </a:rPr>
                        <a:t>Clone dashboards and tiles - shallow copy and update (without dataset cloning)</a:t>
                      </a:r>
                    </a:p>
                  </a:txBody>
                  <a:tcPr marL="274320" marR="89642" marT="134464" marB="134464">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5050"/>
                          </a:solidFill>
                          <a:effectLst/>
                          <a:uLnTx/>
                          <a:uFillTx/>
                          <a:latin typeface="+mn-lt"/>
                          <a:ea typeface="+mn-ea"/>
                          <a:cs typeface="+mn-cs"/>
                        </a:rPr>
                        <a:t>Capacity automation – assign/un-assign WS, list capacities, list WSs, capacity monitor status</a:t>
                      </a:r>
                    </a:p>
                    <a:p>
                      <a:pPr marL="0" marR="0" lvl="0" indent="0" algn="l" defTabSz="932563" rtl="0" eaLnBrk="1" fontAlgn="auto" latinLnBrk="0" hangingPunct="1">
                        <a:lnSpc>
                          <a:spcPct val="90000"/>
                        </a:lnSpc>
                        <a:spcBef>
                          <a:spcPts val="0"/>
                        </a:spcBef>
                        <a:spcAft>
                          <a:spcPts val="600"/>
                        </a:spcAft>
                        <a:buClrTx/>
                        <a:buSzTx/>
                        <a:buFontTx/>
                        <a:buNone/>
                        <a:tabLst/>
                        <a:defRPr/>
                      </a:pPr>
                      <a:r>
                        <a:rPr lang="en-US" sz="1600" kern="1200">
                          <a:solidFill>
                            <a:schemeClr val="tx1"/>
                          </a:solidFill>
                          <a:effectLst/>
                          <a:latin typeface="+mn-lt"/>
                          <a:ea typeface="+mn-ea"/>
                          <a:cs typeface="+mn-cs"/>
                        </a:rPr>
                        <a:t>Export to PBIX</a:t>
                      </a:r>
                      <a:endParaRPr kumimoji="0" lang="en-US" sz="1400" b="0" i="0" u="none" strike="noStrike" kern="1200" cap="none" spc="0" normalizeH="0" baseline="0" noProof="0" dirty="0">
                        <a:ln>
                          <a:noFill/>
                        </a:ln>
                        <a:solidFill>
                          <a:srgbClr val="505050"/>
                        </a:solidFill>
                        <a:effectLst/>
                        <a:uLnTx/>
                        <a:uFillTx/>
                        <a:latin typeface="+mn-lt"/>
                        <a:ea typeface="+mn-ea"/>
                        <a:cs typeface="+mn-cs"/>
                      </a:endParaRPr>
                    </a:p>
                  </a:txBody>
                  <a:tcPr marL="274320" marR="89642" marT="134464" marB="134464">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9240822"/>
                  </a:ext>
                </a:extLst>
              </a:tr>
              <a:tr h="1169570">
                <a:tc>
                  <a:txBody>
                    <a:bodyPr/>
                    <a:lstStyle/>
                    <a:p>
                      <a:pPr marL="0" algn="l" defTabSz="914192" rtl="0" eaLnBrk="1" latinLnBrk="0" hangingPunct="1">
                        <a:lnSpc>
                          <a:spcPct val="90000"/>
                        </a:lnSpc>
                        <a:spcAft>
                          <a:spcPts val="0"/>
                        </a:spcAft>
                      </a:pPr>
                      <a:r>
                        <a:rPr kumimoji="0" lang="en-US" sz="1600" b="0" i="0" u="none" strike="noStrike" kern="1200" cap="none" spc="0" normalizeH="0" baseline="0" dirty="0">
                          <a:ln>
                            <a:noFill/>
                          </a:ln>
                          <a:gradFill>
                            <a:gsLst>
                              <a:gs pos="2917">
                                <a:srgbClr val="505050"/>
                              </a:gs>
                              <a:gs pos="30000">
                                <a:srgbClr val="505050"/>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APP INTERACTIVITY &amp; CAPABILITIES</a:t>
                      </a:r>
                    </a:p>
                  </a:txBody>
                  <a:tcPr marL="89642" marR="89642" marT="134464" marB="134464">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lang="en-US" sz="1600" kern="1200" dirty="0">
                          <a:solidFill>
                            <a:schemeClr val="tx1"/>
                          </a:solidFill>
                          <a:latin typeface="+mn-lt"/>
                          <a:ea typeface="+mn-ea"/>
                          <a:cs typeface="+mn-cs"/>
                        </a:rPr>
                        <a:t>Report Config Parameters - fit to width, control background color, set report locale on load</a:t>
                      </a:r>
                    </a:p>
                  </a:txBody>
                  <a:tcPr marL="274320" marR="89642" marT="134464" marB="134464">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lang="en-US" sz="1600" kern="1200" dirty="0">
                          <a:solidFill>
                            <a:schemeClr val="tx1"/>
                          </a:solidFill>
                          <a:latin typeface="+mn-lt"/>
                          <a:ea typeface="+mn-ea"/>
                          <a:cs typeface="+mn-cs"/>
                        </a:rPr>
                        <a:t>Right click gestures </a:t>
                      </a:r>
                    </a:p>
                    <a:p>
                      <a:pPr marL="0" marR="0" lvl="0" indent="0" algn="l" defTabSz="932563" rtl="0" eaLnBrk="1" fontAlgn="auto" latinLnBrk="0" hangingPunct="1">
                        <a:lnSpc>
                          <a:spcPct val="90000"/>
                        </a:lnSpc>
                        <a:spcBef>
                          <a:spcPts val="0"/>
                        </a:spcBef>
                        <a:spcAft>
                          <a:spcPts val="600"/>
                        </a:spcAft>
                        <a:buClrTx/>
                        <a:buSzTx/>
                        <a:buFontTx/>
                        <a:buNone/>
                        <a:tabLst/>
                        <a:defRPr/>
                      </a:pPr>
                      <a:r>
                        <a:rPr lang="en-US" sz="1600" kern="1200" dirty="0">
                          <a:solidFill>
                            <a:schemeClr val="tx1"/>
                          </a:solidFill>
                          <a:latin typeface="+mn-lt"/>
                          <a:ea typeface="+mn-ea"/>
                          <a:cs typeface="+mn-cs"/>
                        </a:rPr>
                        <a:t>Customized error responses</a:t>
                      </a:r>
                    </a:p>
                    <a:p>
                      <a:pPr marL="0" marR="0" lvl="0" indent="0" algn="l" defTabSz="932563" rtl="0" eaLnBrk="1" fontAlgn="auto" latinLnBrk="0" hangingPunct="1">
                        <a:lnSpc>
                          <a:spcPct val="90000"/>
                        </a:lnSpc>
                        <a:spcBef>
                          <a:spcPts val="0"/>
                        </a:spcBef>
                        <a:spcAft>
                          <a:spcPts val="600"/>
                        </a:spcAft>
                        <a:buClrTx/>
                        <a:buSzTx/>
                        <a:buFontTx/>
                        <a:buNone/>
                        <a:tabLst/>
                        <a:defRPr/>
                      </a:pPr>
                      <a:endParaRPr lang="en-US" sz="1600" kern="1200" dirty="0">
                        <a:solidFill>
                          <a:schemeClr val="tx1"/>
                        </a:solidFill>
                        <a:latin typeface="+mn-lt"/>
                        <a:ea typeface="+mn-ea"/>
                        <a:cs typeface="+mn-cs"/>
                      </a:endParaRPr>
                    </a:p>
                  </a:txBody>
                  <a:tcPr marL="274320" marR="89642" marT="134464" marB="134464">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67390304"/>
                  </a:ext>
                </a:extLst>
              </a:tr>
              <a:tr h="1078296">
                <a:tc>
                  <a:txBody>
                    <a:bodyPr/>
                    <a:lstStyle/>
                    <a:p>
                      <a:pPr marL="0" algn="l" defTabSz="914192" rtl="0" eaLnBrk="1" latinLnBrk="0" hangingPunct="1">
                        <a:lnSpc>
                          <a:spcPct val="90000"/>
                        </a:lnSpc>
                        <a:spcAft>
                          <a:spcPts val="0"/>
                        </a:spcAft>
                      </a:pPr>
                      <a:r>
                        <a:rPr kumimoji="0" lang="en-US" sz="1600" b="0" i="0" u="none" strike="noStrike" kern="1200" cap="none" spc="0" normalizeH="0" baseline="0" dirty="0">
                          <a:ln>
                            <a:noFill/>
                          </a:ln>
                          <a:gradFill>
                            <a:gsLst>
                              <a:gs pos="2917">
                                <a:srgbClr val="505050"/>
                              </a:gs>
                              <a:gs pos="30000">
                                <a:srgbClr val="505050"/>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LICENSING AND PURCHASING</a:t>
                      </a:r>
                    </a:p>
                  </a:txBody>
                  <a:tcPr marL="89642" marR="89642" marT="134464" marB="134464">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lang="en-US" sz="1600" kern="1200" baseline="0" dirty="0">
                          <a:solidFill>
                            <a:schemeClr val="tx1"/>
                          </a:solidFill>
                          <a:latin typeface="+mn-lt"/>
                          <a:ea typeface="+mn-ea"/>
                          <a:cs typeface="+mn-cs"/>
                        </a:rPr>
                        <a:t>Premium P1 SKU monthly subscription </a:t>
                      </a:r>
                      <a:endParaRPr lang="en-US" sz="1600" kern="1200" dirty="0">
                        <a:solidFill>
                          <a:schemeClr val="tx1"/>
                        </a:solidFill>
                        <a:latin typeface="+mn-lt"/>
                        <a:ea typeface="+mn-ea"/>
                        <a:cs typeface="+mn-cs"/>
                      </a:endParaRPr>
                    </a:p>
                  </a:txBody>
                  <a:tcPr marL="274320" marR="89642" marT="134464" marB="134464">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563" rtl="0" eaLnBrk="1" fontAlgn="auto" latinLnBrk="0" hangingPunct="1">
                        <a:lnSpc>
                          <a:spcPct val="90000"/>
                        </a:lnSpc>
                        <a:spcBef>
                          <a:spcPts val="0"/>
                        </a:spcBef>
                        <a:spcAft>
                          <a:spcPts val="600"/>
                        </a:spcAft>
                        <a:buClrTx/>
                        <a:buSzTx/>
                        <a:buFontTx/>
                        <a:buNone/>
                        <a:tabLst/>
                        <a:defRPr/>
                      </a:pPr>
                      <a:endParaRPr lang="en-US" sz="1600" kern="1200" baseline="0" dirty="0">
                        <a:solidFill>
                          <a:schemeClr val="tx1"/>
                        </a:solidFill>
                        <a:latin typeface="+mn-lt"/>
                        <a:ea typeface="+mn-ea"/>
                        <a:cs typeface="+mn-cs"/>
                      </a:endParaRPr>
                    </a:p>
                  </a:txBody>
                  <a:tcPr marL="274320" marR="89642" marT="134464" marB="134464">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83766642"/>
                  </a:ext>
                </a:extLst>
              </a:tr>
            </a:tbl>
          </a:graphicData>
        </a:graphic>
      </p:graphicFrame>
    </p:spTree>
    <p:extLst>
      <p:ext uri="{BB962C8B-B14F-4D97-AF65-F5344CB8AC3E}">
        <p14:creationId xmlns:p14="http://schemas.microsoft.com/office/powerpoint/2010/main" val="25340957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objectives and takeaways</a:t>
            </a:r>
          </a:p>
        </p:txBody>
      </p:sp>
      <p:sp>
        <p:nvSpPr>
          <p:cNvPr id="5" name="Text Placeholder 4"/>
          <p:cNvSpPr>
            <a:spLocks noGrp="1"/>
          </p:cNvSpPr>
          <p:nvPr>
            <p:ph type="body" sz="quarter" idx="10"/>
          </p:nvPr>
        </p:nvSpPr>
        <p:spPr>
          <a:xfrm>
            <a:off x="274638" y="1212850"/>
            <a:ext cx="11887200" cy="4219617"/>
          </a:xfrm>
        </p:spPr>
        <p:txBody>
          <a:bodyPr/>
          <a:lstStyle/>
          <a:p>
            <a:r>
              <a:rPr lang="en-US" dirty="0"/>
              <a:t>At the end of this session, you should be better able to…</a:t>
            </a:r>
          </a:p>
          <a:p>
            <a:endParaRPr lang="en-US" sz="1800" dirty="0"/>
          </a:p>
          <a:p>
            <a:pPr marL="571500" indent="-571500">
              <a:lnSpc>
                <a:spcPct val="100000"/>
              </a:lnSpc>
              <a:buFont typeface="Wingdings" panose="05000000000000000000" pitchFamily="2" charset="2"/>
              <a:buChar char="§"/>
            </a:pPr>
            <a:r>
              <a:rPr lang="en-US" sz="2800" dirty="0">
                <a:gradFill>
                  <a:gsLst>
                    <a:gs pos="7965">
                      <a:schemeClr val="tx1"/>
                    </a:gs>
                    <a:gs pos="63000">
                      <a:schemeClr val="tx1"/>
                    </a:gs>
                  </a:gsLst>
                  <a:lin ang="5400000" scaled="0"/>
                </a:gradFill>
              </a:rPr>
              <a:t>Understand how “</a:t>
            </a:r>
            <a:r>
              <a:rPr lang="en-US" sz="2800" b="1" dirty="0">
                <a:gradFill>
                  <a:gsLst>
                    <a:gs pos="7965">
                      <a:schemeClr val="tx1"/>
                    </a:gs>
                    <a:gs pos="63000">
                      <a:schemeClr val="tx1"/>
                    </a:gs>
                  </a:gsLst>
                  <a:lin ang="5400000" scaled="0"/>
                </a:gradFill>
              </a:rPr>
              <a:t>Embedded Analytics</a:t>
            </a:r>
            <a:r>
              <a:rPr lang="en-US" sz="2800" dirty="0">
                <a:gradFill>
                  <a:gsLst>
                    <a:gs pos="7965">
                      <a:schemeClr val="tx1"/>
                    </a:gs>
                    <a:gs pos="63000">
                      <a:schemeClr val="tx1"/>
                    </a:gs>
                  </a:gsLst>
                  <a:lin ang="5400000" scaled="0"/>
                </a:gradFill>
              </a:rPr>
              <a:t>” with Power BI</a:t>
            </a:r>
          </a:p>
          <a:p>
            <a:pPr marL="569913" indent="-569913">
              <a:lnSpc>
                <a:spcPct val="100000"/>
              </a:lnSpc>
            </a:pPr>
            <a:r>
              <a:rPr lang="en-US" sz="2800" dirty="0">
                <a:gradFill>
                  <a:gsLst>
                    <a:gs pos="7965">
                      <a:schemeClr val="tx1"/>
                    </a:gs>
                    <a:gs pos="63000">
                      <a:schemeClr val="tx1"/>
                    </a:gs>
                  </a:gsLst>
                  <a:lin ang="5400000" scaled="0"/>
                </a:gradFill>
              </a:rPr>
              <a:t>	</a:t>
            </a:r>
            <a:r>
              <a:rPr lang="en-US" sz="2800" b="1" dirty="0">
                <a:gradFill>
                  <a:gsLst>
                    <a:gs pos="7965">
                      <a:schemeClr val="tx1"/>
                    </a:gs>
                    <a:gs pos="63000">
                      <a:schemeClr val="tx1"/>
                    </a:gs>
                  </a:gsLst>
                  <a:lin ang="5400000" scaled="0"/>
                </a:gradFill>
              </a:rPr>
              <a:t>enables ISVs and Enterprise developers to do more</a:t>
            </a:r>
          </a:p>
          <a:p>
            <a:pPr marL="571500" indent="-571500">
              <a:lnSpc>
                <a:spcPct val="150000"/>
              </a:lnSpc>
              <a:buFont typeface="Wingdings" panose="05000000000000000000" pitchFamily="2" charset="2"/>
              <a:buChar char="§"/>
            </a:pPr>
            <a:r>
              <a:rPr lang="en-US" sz="2800" dirty="0">
                <a:gradFill>
                  <a:gsLst>
                    <a:gs pos="7965">
                      <a:schemeClr val="tx1"/>
                    </a:gs>
                    <a:gs pos="63000">
                      <a:schemeClr val="tx1"/>
                    </a:gs>
                  </a:gsLst>
                  <a:lin ang="5400000" scaled="0"/>
                </a:gradFill>
              </a:rPr>
              <a:t>Get </a:t>
            </a:r>
            <a:r>
              <a:rPr lang="en-US" sz="2800" b="1" dirty="0">
                <a:gradFill>
                  <a:gsLst>
                    <a:gs pos="7965">
                      <a:schemeClr val="tx1"/>
                    </a:gs>
                    <a:gs pos="63000">
                      <a:schemeClr val="tx1"/>
                    </a:gs>
                  </a:gsLst>
                  <a:lin ang="5400000" scaled="0"/>
                </a:gradFill>
              </a:rPr>
              <a:t>up to speed </a:t>
            </a:r>
            <a:r>
              <a:rPr lang="en-US" sz="2800" dirty="0">
                <a:gradFill>
                  <a:gsLst>
                    <a:gs pos="7965">
                      <a:schemeClr val="tx1"/>
                    </a:gs>
                    <a:gs pos="63000">
                      <a:schemeClr val="tx1"/>
                    </a:gs>
                  </a:gsLst>
                  <a:lin ang="5400000" scaled="0"/>
                </a:gradFill>
              </a:rPr>
              <a:t>on all the June ‘17 </a:t>
            </a:r>
            <a:r>
              <a:rPr lang="en-US" sz="2800" b="1" dirty="0">
                <a:gradFill>
                  <a:gsLst>
                    <a:gs pos="7965">
                      <a:schemeClr val="tx1"/>
                    </a:gs>
                    <a:gs pos="63000">
                      <a:schemeClr val="tx1"/>
                    </a:gs>
                  </a:gsLst>
                  <a:lin ang="5400000" scaled="0"/>
                </a:gradFill>
              </a:rPr>
              <a:t>announcements</a:t>
            </a:r>
            <a:r>
              <a:rPr lang="en-US" sz="2800" dirty="0">
                <a:gradFill>
                  <a:gsLst>
                    <a:gs pos="7965">
                      <a:schemeClr val="tx1"/>
                    </a:gs>
                    <a:gs pos="63000">
                      <a:schemeClr val="tx1"/>
                    </a:gs>
                  </a:gsLst>
                  <a:lin ang="5400000" scaled="0"/>
                </a:gradFill>
              </a:rPr>
              <a:t> </a:t>
            </a:r>
          </a:p>
          <a:p>
            <a:pPr marL="571500" indent="-571500">
              <a:lnSpc>
                <a:spcPct val="150000"/>
              </a:lnSpc>
              <a:buFont typeface="Wingdings" panose="05000000000000000000" pitchFamily="2" charset="2"/>
              <a:buChar char="§"/>
            </a:pPr>
            <a:r>
              <a:rPr lang="en-US" sz="2800" dirty="0">
                <a:gradFill>
                  <a:gsLst>
                    <a:gs pos="7965">
                      <a:schemeClr val="tx1"/>
                    </a:gs>
                    <a:gs pos="63000">
                      <a:schemeClr val="tx1"/>
                    </a:gs>
                  </a:gsLst>
                  <a:lin ang="5400000" scaled="0"/>
                </a:gradFill>
              </a:rPr>
              <a:t>We’re ready for </a:t>
            </a:r>
            <a:r>
              <a:rPr lang="en-US" sz="2800" b="1" dirty="0">
                <a:gradFill>
                  <a:gsLst>
                    <a:gs pos="7965">
                      <a:schemeClr val="tx1"/>
                    </a:gs>
                    <a:gs pos="63000">
                      <a:schemeClr val="tx1"/>
                    </a:gs>
                  </a:gsLst>
                  <a:lin ang="5400000" scaled="0"/>
                </a:gradFill>
              </a:rPr>
              <a:t>prime time</a:t>
            </a:r>
          </a:p>
          <a:p>
            <a:pPr marL="571500" indent="-571500">
              <a:lnSpc>
                <a:spcPct val="150000"/>
              </a:lnSpc>
              <a:buFont typeface="Wingdings" panose="05000000000000000000" pitchFamily="2" charset="2"/>
              <a:buChar char="§"/>
            </a:pPr>
            <a:r>
              <a:rPr lang="en-US" sz="2800" dirty="0"/>
              <a:t>Your opportunity can get bigger </a:t>
            </a:r>
            <a:r>
              <a:rPr lang="en-US" sz="2800" dirty="0">
                <a:gradFill>
                  <a:gsLst>
                    <a:gs pos="7965">
                      <a:schemeClr val="tx1"/>
                    </a:gs>
                    <a:gs pos="63000">
                      <a:schemeClr val="tx1"/>
                    </a:gs>
                  </a:gsLst>
                  <a:lin ang="5400000" scaled="0"/>
                </a:gradFill>
              </a:rPr>
              <a:t>with </a:t>
            </a:r>
            <a:r>
              <a:rPr lang="en-US" sz="2800" b="1" dirty="0">
                <a:gradFill>
                  <a:gsLst>
                    <a:gs pos="7965">
                      <a:schemeClr val="tx1"/>
                    </a:gs>
                    <a:gs pos="63000">
                      <a:schemeClr val="tx1"/>
                    </a:gs>
                  </a:gsLst>
                  <a:lin ang="5400000" scaled="0"/>
                </a:gradFill>
              </a:rPr>
              <a:t>Embedded Analytics</a:t>
            </a:r>
          </a:p>
        </p:txBody>
      </p:sp>
    </p:spTree>
    <p:extLst>
      <p:ext uri="{BB962C8B-B14F-4D97-AF65-F5344CB8AC3E}">
        <p14:creationId xmlns:p14="http://schemas.microsoft.com/office/powerpoint/2010/main" val="1212935728"/>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are ISVs using PBIE today</a:t>
            </a:r>
          </a:p>
        </p:txBody>
      </p:sp>
      <p:grpSp>
        <p:nvGrpSpPr>
          <p:cNvPr id="10" name="Group 9"/>
          <p:cNvGrpSpPr>
            <a:grpSpLocks noChangeAspect="1"/>
          </p:cNvGrpSpPr>
          <p:nvPr/>
        </p:nvGrpSpPr>
        <p:grpSpPr>
          <a:xfrm>
            <a:off x="6550615" y="2811462"/>
            <a:ext cx="5613588" cy="4003431"/>
            <a:chOff x="679340" y="2410038"/>
            <a:chExt cx="4577488" cy="3126212"/>
          </a:xfrm>
        </p:grpSpPr>
        <p:pic>
          <p:nvPicPr>
            <p:cNvPr id="11" name="Picture 10">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340" y="2410038"/>
              <a:ext cx="4577488" cy="3126212"/>
            </a:xfrm>
            <a:prstGeom prst="rect">
              <a:avLst/>
            </a:prstGeom>
          </p:spPr>
        </p:pic>
        <p:pic>
          <p:nvPicPr>
            <p:cNvPr id="12" name="Picture 11"/>
            <p:cNvPicPr>
              <a:picLocks noChangeAspect="1"/>
            </p:cNvPicPr>
            <p:nvPr/>
          </p:nvPicPr>
          <p:blipFill rotWithShape="1">
            <a:blip r:embed="rId5"/>
            <a:srcRect l="322" t="321" r="124" b="10905"/>
            <a:stretch/>
          </p:blipFill>
          <p:spPr>
            <a:xfrm>
              <a:off x="807665" y="2529584"/>
              <a:ext cx="4307472" cy="2437858"/>
            </a:xfrm>
            <a:prstGeom prst="rect">
              <a:avLst/>
            </a:prstGeom>
          </p:spPr>
        </p:pic>
      </p:grpSp>
      <p:grpSp>
        <p:nvGrpSpPr>
          <p:cNvPr id="13" name="Group 12"/>
          <p:cNvGrpSpPr/>
          <p:nvPr/>
        </p:nvGrpSpPr>
        <p:grpSpPr>
          <a:xfrm>
            <a:off x="305436" y="1608140"/>
            <a:ext cx="5943600" cy="2036602"/>
            <a:chOff x="448212" y="2084363"/>
            <a:chExt cx="13622854" cy="1344636"/>
          </a:xfrm>
        </p:grpSpPr>
        <p:sp>
          <p:nvSpPr>
            <p:cNvPr id="14" name="Rectangle 13"/>
            <p:cNvSpPr/>
            <p:nvPr/>
          </p:nvSpPr>
          <p:spPr bwMode="auto">
            <a:xfrm>
              <a:off x="504315" y="2084363"/>
              <a:ext cx="13566751" cy="13446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179285" bIns="44821" numCol="1" spcCol="0" rtlCol="0" fromWordArt="0" anchor="t" anchorCtr="0" forceAA="0" compatLnSpc="1">
              <a:prstTxWarp prst="textNoShape">
                <a:avLst/>
              </a:prstTxWarp>
              <a:noAutofit/>
            </a:bodyPr>
            <a:lstStyle/>
            <a:p>
              <a:pPr defTabSz="896094" fontAlgn="base">
                <a:lnSpc>
                  <a:spcPct val="150000"/>
                </a:lnSpc>
                <a:defRPr/>
              </a:pPr>
              <a:r>
                <a:rPr lang="en-US" sz="2000" b="1" dirty="0">
                  <a:solidFill>
                    <a:srgbClr val="353535"/>
                  </a:solidFill>
                  <a:latin typeface="Segoe UI Semilight" panose="020B0402040204020203" pitchFamily="34" charset="0"/>
                  <a:cs typeface="Segoe UI Semilight" panose="020B0402040204020203" pitchFamily="34" charset="0"/>
                </a:rPr>
                <a:t>Monitor main business KPIs</a:t>
              </a:r>
            </a:p>
            <a:p>
              <a:pPr defTabSz="896094" fontAlgn="base">
                <a:lnSpc>
                  <a:spcPct val="150000"/>
                </a:lnSpc>
                <a:defRPr/>
              </a:pPr>
              <a:r>
                <a:rPr lang="en-US" sz="2000" dirty="0">
                  <a:solidFill>
                    <a:srgbClr val="353535"/>
                  </a:solidFill>
                  <a:latin typeface="Segoe UI Semilight" panose="020B0402040204020203" pitchFamily="34" charset="0"/>
                  <a:cs typeface="Segoe UI Semilight" panose="020B0402040204020203" pitchFamily="34" charset="0"/>
                </a:rPr>
                <a:t>A separate tab for reporting in the Application</a:t>
              </a:r>
            </a:p>
          </p:txBody>
        </p:sp>
        <p:sp>
          <p:nvSpPr>
            <p:cNvPr id="15" name="Rectangle 14"/>
            <p:cNvSpPr/>
            <p:nvPr/>
          </p:nvSpPr>
          <p:spPr bwMode="auto">
            <a:xfrm>
              <a:off x="448212" y="2084363"/>
              <a:ext cx="113291" cy="1344636"/>
            </a:xfrm>
            <a:prstGeom prst="rect">
              <a:avLst/>
            </a:prstGeom>
            <a:solidFill>
              <a:srgbClr val="004B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defRPr/>
              </a:pPr>
              <a:endParaRPr lang="en-US" sz="1372" dirty="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grpSp>
    </p:spTree>
    <p:extLst>
      <p:ext uri="{BB962C8B-B14F-4D97-AF65-F5344CB8AC3E}">
        <p14:creationId xmlns:p14="http://schemas.microsoft.com/office/powerpoint/2010/main" val="3212470466"/>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7AA8-63AD-4774-9844-6F517776EE31}"/>
              </a:ext>
            </a:extLst>
          </p:cNvPr>
          <p:cNvSpPr>
            <a:spLocks noGrp="1"/>
          </p:cNvSpPr>
          <p:nvPr>
            <p:ph type="title"/>
          </p:nvPr>
        </p:nvSpPr>
        <p:spPr/>
        <p:txBody>
          <a:bodyPr/>
          <a:lstStyle/>
          <a:p>
            <a:r>
              <a:rPr lang="en-US" dirty="0"/>
              <a:t>Quick updates for Developers</a:t>
            </a:r>
          </a:p>
        </p:txBody>
      </p:sp>
      <p:sp>
        <p:nvSpPr>
          <p:cNvPr id="3" name="Text Placeholder 2">
            <a:extLst>
              <a:ext uri="{FF2B5EF4-FFF2-40B4-BE49-F238E27FC236}">
                <a16:creationId xmlns:a16="http://schemas.microsoft.com/office/drawing/2014/main" id="{EAE54CE8-9E01-4DE8-AF1E-D4A02D37455A}"/>
              </a:ext>
            </a:extLst>
          </p:cNvPr>
          <p:cNvSpPr>
            <a:spLocks noGrp="1"/>
          </p:cNvSpPr>
          <p:nvPr>
            <p:ph type="body" sz="quarter" idx="10"/>
          </p:nvPr>
        </p:nvSpPr>
        <p:spPr>
          <a:xfrm>
            <a:off x="274702" y="1211287"/>
            <a:ext cx="8839135" cy="4770537"/>
          </a:xfrm>
        </p:spPr>
        <p:txBody>
          <a:bodyPr/>
          <a:lstStyle/>
          <a:p>
            <a:endParaRPr lang="en-US" b="1" dirty="0"/>
          </a:p>
          <a:p>
            <a:r>
              <a:rPr lang="en-US" b="1" dirty="0"/>
              <a:t>Custom Visuals are now in the Office Store</a:t>
            </a:r>
          </a:p>
          <a:p>
            <a:pPr lvl="1"/>
            <a:r>
              <a:rPr lang="en-US" dirty="0"/>
              <a:t>Store.office.com</a:t>
            </a:r>
          </a:p>
          <a:p>
            <a:pPr lvl="1"/>
            <a:r>
              <a:rPr lang="en-US" dirty="0"/>
              <a:t>Seamless import and discovery for visuals</a:t>
            </a:r>
          </a:p>
          <a:p>
            <a:pPr lvl="1"/>
            <a:endParaRPr lang="en-US" dirty="0"/>
          </a:p>
          <a:p>
            <a:r>
              <a:rPr lang="en-US" b="1" dirty="0"/>
              <a:t>SharePoint web part </a:t>
            </a:r>
            <a:r>
              <a:rPr lang="en-US" dirty="0"/>
              <a:t>is available to all O365 customers as a preview</a:t>
            </a:r>
          </a:p>
          <a:p>
            <a:pPr lvl="1"/>
            <a:r>
              <a:rPr lang="en-US" dirty="0"/>
              <a:t>Works on Modern Site pages</a:t>
            </a:r>
          </a:p>
          <a:p>
            <a:pPr lvl="1"/>
            <a:endParaRPr lang="en-US" dirty="0"/>
          </a:p>
        </p:txBody>
      </p:sp>
      <p:pic>
        <p:nvPicPr>
          <p:cNvPr id="4" name="Picture 3">
            <a:extLst>
              <a:ext uri="{FF2B5EF4-FFF2-40B4-BE49-F238E27FC236}">
                <a16:creationId xmlns:a16="http://schemas.microsoft.com/office/drawing/2014/main" id="{EF1A4E4C-053B-47D9-A8E3-676BC0891D21}"/>
              </a:ext>
            </a:extLst>
          </p:cNvPr>
          <p:cNvPicPr>
            <a:picLocks noChangeAspect="1"/>
          </p:cNvPicPr>
          <p:nvPr/>
        </p:nvPicPr>
        <p:blipFill>
          <a:blip r:embed="rId3"/>
          <a:stretch>
            <a:fillRect/>
          </a:stretch>
        </p:blipFill>
        <p:spPr>
          <a:xfrm>
            <a:off x="9801496" y="1668462"/>
            <a:ext cx="1951656" cy="2741612"/>
          </a:xfrm>
          <a:prstGeom prst="rect">
            <a:avLst/>
          </a:prstGeom>
        </p:spPr>
      </p:pic>
      <p:sp>
        <p:nvSpPr>
          <p:cNvPr id="5" name="Rectangle 4">
            <a:extLst>
              <a:ext uri="{FF2B5EF4-FFF2-40B4-BE49-F238E27FC236}">
                <a16:creationId xmlns:a16="http://schemas.microsoft.com/office/drawing/2014/main" id="{ACFF74D9-088A-41C6-8F68-65E37B455AC2}"/>
              </a:ext>
            </a:extLst>
          </p:cNvPr>
          <p:cNvSpPr/>
          <p:nvPr/>
        </p:nvSpPr>
        <p:spPr bwMode="auto">
          <a:xfrm>
            <a:off x="9977224" y="3878262"/>
            <a:ext cx="1600200" cy="304800"/>
          </a:xfrm>
          <a:prstGeom prst="rect">
            <a:avLst/>
          </a:prstGeom>
          <a:noFill/>
          <a:ln w="762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51280328"/>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Developer resources</a:t>
            </a:r>
          </a:p>
        </p:txBody>
      </p:sp>
      <p:sp>
        <p:nvSpPr>
          <p:cNvPr id="5" name="Rectangle 4"/>
          <p:cNvSpPr/>
          <p:nvPr/>
        </p:nvSpPr>
        <p:spPr bwMode="auto">
          <a:xfrm>
            <a:off x="470530" y="2365265"/>
            <a:ext cx="3180699" cy="64008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89633" marR="0" lvl="0" indent="0" algn="l" defTabSz="913970" rtl="0" eaLnBrk="1" fontAlgn="base" latinLnBrk="0" hangingPunct="1">
              <a:lnSpc>
                <a:spcPct val="100000"/>
              </a:lnSpc>
              <a:spcBef>
                <a:spcPct val="0"/>
              </a:spcBef>
              <a:spcAft>
                <a:spcPct val="0"/>
              </a:spcAft>
              <a:buClrTx/>
              <a:buSzTx/>
              <a:buFontTx/>
              <a:buNone/>
              <a:tabLst/>
              <a:defRPr/>
            </a:pPr>
            <a:r>
              <a:rPr kumimoji="0" lang="en-US" sz="2400" u="none" strike="noStrike" kern="1200" cap="none" spc="0" normalizeH="0" baseline="0" noProof="0" dirty="0">
                <a:ln>
                  <a:noFill/>
                </a:ln>
                <a:solidFill>
                  <a:srgbClr val="FFFFFF"/>
                </a:solidFill>
                <a:effectLst/>
                <a:uLnTx/>
                <a:uFillTx/>
                <a:ea typeface="+mn-ea"/>
                <a:cs typeface="Segoe UI Light" panose="020B0502040204020203" pitchFamily="34" charset="0"/>
              </a:rPr>
              <a:t>Developer docs</a:t>
            </a:r>
          </a:p>
        </p:txBody>
      </p:sp>
      <p:sp>
        <p:nvSpPr>
          <p:cNvPr id="6" name="Rectangle 5"/>
          <p:cNvSpPr/>
          <p:nvPr/>
        </p:nvSpPr>
        <p:spPr bwMode="auto">
          <a:xfrm>
            <a:off x="470530" y="3088752"/>
            <a:ext cx="3180699" cy="64008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89633" marR="0" lvl="0" indent="0" algn="l" defTabSz="913970" rtl="0" eaLnBrk="1" fontAlgn="base" latinLnBrk="0" hangingPunct="1">
              <a:lnSpc>
                <a:spcPct val="100000"/>
              </a:lnSpc>
              <a:spcBef>
                <a:spcPct val="0"/>
              </a:spcBef>
              <a:spcAft>
                <a:spcPct val="0"/>
              </a:spcAft>
              <a:buClrTx/>
              <a:buSzTx/>
              <a:buFontTx/>
              <a:buNone/>
              <a:tabLst/>
              <a:defRPr/>
            </a:pPr>
            <a:r>
              <a:rPr kumimoji="0" lang="en-US" sz="2400" u="none" strike="noStrike" kern="1200" cap="none" spc="0" normalizeH="0" baseline="0" noProof="0" dirty="0">
                <a:ln>
                  <a:noFill/>
                </a:ln>
                <a:solidFill>
                  <a:srgbClr val="FFFFFF"/>
                </a:solidFill>
                <a:effectLst/>
                <a:uLnTx/>
                <a:uFillTx/>
                <a:ea typeface="+mn-ea"/>
                <a:cs typeface="Segoe UI Light" panose="020B0502040204020203" pitchFamily="34" charset="0"/>
              </a:rPr>
              <a:t>Samples</a:t>
            </a:r>
          </a:p>
        </p:txBody>
      </p:sp>
      <p:sp>
        <p:nvSpPr>
          <p:cNvPr id="7" name="Rectangle 6"/>
          <p:cNvSpPr/>
          <p:nvPr/>
        </p:nvSpPr>
        <p:spPr bwMode="auto">
          <a:xfrm>
            <a:off x="3746957" y="3088752"/>
            <a:ext cx="8245475" cy="64008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4808" rIns="89617" bIns="44808" numCol="1" spcCol="0" rtlCol="0" fromWordArt="0" anchor="ctr" anchorCtr="0" forceAA="0" compatLnSpc="1">
            <a:prstTxWarp prst="textNoShape">
              <a:avLst/>
            </a:prstTxWarp>
            <a:noAutofit/>
          </a:bodyPr>
          <a:lstStyle/>
          <a:p>
            <a:pPr marL="89633" lvl="1" defTabSz="914400">
              <a:defRPr/>
            </a:pPr>
            <a:r>
              <a:rPr lang="en-US" dirty="0">
                <a:solidFill>
                  <a:srgbClr val="282828"/>
                </a:solidFill>
                <a:latin typeface="Segoe UI" panose="020B0502040204020203" pitchFamily="34" charset="0"/>
                <a:cs typeface="Segoe UI" panose="020B0502040204020203" pitchFamily="34" charset="0"/>
                <a:hlinkClick r:id="rId3"/>
              </a:rPr>
              <a:t>https://github.com/microsoft/powerbi-developer-samples</a:t>
            </a:r>
            <a:r>
              <a:rPr lang="en-US" dirty="0">
                <a:solidFill>
                  <a:srgbClr val="282828"/>
                </a:solidFill>
                <a:latin typeface="Segoe UI" panose="020B0502040204020203" pitchFamily="34" charset="0"/>
                <a:cs typeface="Segoe UI" panose="020B0502040204020203" pitchFamily="34" charset="0"/>
              </a:rPr>
              <a:t> </a:t>
            </a:r>
            <a:endParaRPr kumimoji="0" lang="en-US" sz="18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bwMode="auto">
          <a:xfrm>
            <a:off x="470530" y="4535726"/>
            <a:ext cx="3180699" cy="64008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89633" marR="0" lvl="0" indent="0" algn="l" defTabSz="913970" rtl="0" eaLnBrk="1" fontAlgn="base" latinLnBrk="0" hangingPunct="1">
              <a:lnSpc>
                <a:spcPct val="100000"/>
              </a:lnSpc>
              <a:spcBef>
                <a:spcPct val="0"/>
              </a:spcBef>
              <a:spcAft>
                <a:spcPct val="0"/>
              </a:spcAft>
              <a:buClrTx/>
              <a:buSzTx/>
              <a:buFontTx/>
              <a:buNone/>
              <a:tabLst/>
              <a:defRPr/>
            </a:pPr>
            <a:r>
              <a:rPr kumimoji="0" lang="en-US" sz="2400" u="none" strike="noStrike" kern="1200" cap="none" spc="0" normalizeH="0" baseline="0" noProof="0" dirty="0">
                <a:ln>
                  <a:noFill/>
                </a:ln>
                <a:solidFill>
                  <a:srgbClr val="FFFFFF"/>
                </a:solidFill>
                <a:effectLst/>
                <a:uLnTx/>
                <a:uFillTx/>
                <a:ea typeface="+mn-ea"/>
                <a:cs typeface="Segoe UI Light" panose="020B0502040204020203" pitchFamily="34" charset="0"/>
              </a:rPr>
              <a:t>Visuals gallery</a:t>
            </a:r>
          </a:p>
        </p:txBody>
      </p:sp>
      <p:sp>
        <p:nvSpPr>
          <p:cNvPr id="9" name="Rectangle 8"/>
          <p:cNvSpPr/>
          <p:nvPr/>
        </p:nvSpPr>
        <p:spPr bwMode="auto">
          <a:xfrm>
            <a:off x="3746957" y="4535726"/>
            <a:ext cx="8245475" cy="64008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4808" rIns="89617" bIns="44808" numCol="1" spcCol="0" rtlCol="0" fromWordArt="0" anchor="ctr" anchorCtr="0" forceAA="0" compatLnSpc="1">
            <a:prstTxWarp prst="textNoShape">
              <a:avLst/>
            </a:prstTxWarp>
            <a:noAutofit/>
          </a:bodyPr>
          <a:lstStyle/>
          <a:p>
            <a:pPr marL="89633" lvl="0" defTabSz="914400">
              <a:defRPr/>
            </a:pPr>
            <a:r>
              <a:rPr lang="en-US" dirty="0">
                <a:solidFill>
                  <a:srgbClr val="282828"/>
                </a:solidFill>
                <a:latin typeface="Segoe UI" panose="020B0502040204020203" pitchFamily="34" charset="0"/>
                <a:cs typeface="Segoe UI" panose="020B0502040204020203" pitchFamily="34" charset="0"/>
                <a:hlinkClick r:id="rId4"/>
              </a:rPr>
              <a:t>https://store.office.com/en-us/appshome.aspx?productgroup=PowerBI</a:t>
            </a:r>
            <a:r>
              <a:rPr lang="en-US" dirty="0">
                <a:solidFill>
                  <a:srgbClr val="282828"/>
                </a:solidFill>
                <a:latin typeface="Segoe UI" panose="020B0502040204020203" pitchFamily="34" charset="0"/>
                <a:cs typeface="Segoe UI" panose="020B0502040204020203" pitchFamily="34" charset="0"/>
              </a:rPr>
              <a:t> </a:t>
            </a:r>
            <a:endParaRPr kumimoji="0" lang="en-US" sz="18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endParaRPr>
          </a:p>
        </p:txBody>
      </p:sp>
      <p:sp>
        <p:nvSpPr>
          <p:cNvPr id="10" name="Rectangle 9"/>
          <p:cNvSpPr/>
          <p:nvPr/>
        </p:nvSpPr>
        <p:spPr bwMode="auto">
          <a:xfrm>
            <a:off x="470530" y="1641778"/>
            <a:ext cx="3180699" cy="64008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89633" marR="0" lvl="0" indent="0" algn="l" defTabSz="913970" rtl="0" eaLnBrk="1" fontAlgn="base" latinLnBrk="0" hangingPunct="1">
              <a:lnSpc>
                <a:spcPct val="100000"/>
              </a:lnSpc>
              <a:spcBef>
                <a:spcPct val="0"/>
              </a:spcBef>
              <a:spcAft>
                <a:spcPct val="0"/>
              </a:spcAft>
              <a:buClrTx/>
              <a:buSzTx/>
              <a:buFontTx/>
              <a:buNone/>
              <a:tabLst/>
              <a:defRPr/>
            </a:pPr>
            <a:r>
              <a:rPr kumimoji="0" lang="en-US" sz="2400" u="none" strike="noStrike" kern="1200" cap="none" spc="0" normalizeH="0" baseline="0" noProof="0" dirty="0">
                <a:ln>
                  <a:noFill/>
                </a:ln>
                <a:solidFill>
                  <a:srgbClr val="FFFFFF"/>
                </a:solidFill>
                <a:effectLst/>
                <a:uLnTx/>
                <a:uFillTx/>
                <a:ea typeface="+mn-ea"/>
                <a:cs typeface="Segoe UI Light" panose="020B0502040204020203" pitchFamily="34" charset="0"/>
              </a:rPr>
              <a:t>Developer center</a:t>
            </a:r>
          </a:p>
        </p:txBody>
      </p:sp>
      <p:sp>
        <p:nvSpPr>
          <p:cNvPr id="11" name="Rectangle 10"/>
          <p:cNvSpPr/>
          <p:nvPr/>
        </p:nvSpPr>
        <p:spPr bwMode="auto">
          <a:xfrm>
            <a:off x="3746957" y="1641778"/>
            <a:ext cx="8245475" cy="64008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4808" rIns="89617" bIns="44808" numCol="1" spcCol="0" rtlCol="0" fromWordArt="0" anchor="ctr" anchorCtr="0" forceAA="0" compatLnSpc="1">
            <a:prstTxWarp prst="textNoShape">
              <a:avLst/>
            </a:prstTxWarp>
            <a:noAutofit/>
          </a:bodyPr>
          <a:lstStyle/>
          <a:p>
            <a:pPr lvl="0" defTabSz="914400">
              <a:defRPr/>
            </a:pPr>
            <a:r>
              <a:rPr lang="en-US" dirty="0">
                <a:solidFill>
                  <a:srgbClr val="282828"/>
                </a:solidFill>
                <a:latin typeface="Segoe UI" panose="020B0502040204020203" pitchFamily="34" charset="0"/>
                <a:cs typeface="Segoe UI" panose="020B0502040204020203" pitchFamily="34" charset="0"/>
                <a:hlinkClick r:id="rId5"/>
              </a:rPr>
              <a:t>https://powerbi.microsoft.com/en-us/power-bi-embedded/</a:t>
            </a:r>
            <a:r>
              <a:rPr lang="en-US" dirty="0">
                <a:solidFill>
                  <a:srgbClr val="282828"/>
                </a:solidFill>
                <a:latin typeface="Segoe UI" panose="020B0502040204020203" pitchFamily="34" charset="0"/>
                <a:cs typeface="Segoe UI" panose="020B0502040204020203" pitchFamily="34" charset="0"/>
              </a:rPr>
              <a:t> </a:t>
            </a:r>
            <a:endParaRPr kumimoji="0" lang="en-US" sz="18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endParaRPr>
          </a:p>
        </p:txBody>
      </p:sp>
      <p:sp>
        <p:nvSpPr>
          <p:cNvPr id="12" name="Rectangle 11"/>
          <p:cNvSpPr/>
          <p:nvPr/>
        </p:nvSpPr>
        <p:spPr bwMode="auto">
          <a:xfrm>
            <a:off x="470530" y="3812239"/>
            <a:ext cx="3180699" cy="64008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89633" marR="0" lvl="0" indent="0" algn="l" defTabSz="913970" rtl="0" eaLnBrk="1" fontAlgn="base" latinLnBrk="0" hangingPunct="1">
              <a:lnSpc>
                <a:spcPct val="100000"/>
              </a:lnSpc>
              <a:spcBef>
                <a:spcPct val="0"/>
              </a:spcBef>
              <a:spcAft>
                <a:spcPct val="0"/>
              </a:spcAft>
              <a:buClrTx/>
              <a:buSzTx/>
              <a:buFontTx/>
              <a:buNone/>
              <a:tabLst/>
              <a:defRPr/>
            </a:pPr>
            <a:r>
              <a:rPr kumimoji="0" lang="en-US" sz="2400" u="none" strike="noStrike" kern="1200" cap="none" spc="0" normalizeH="0" baseline="0" noProof="0" dirty="0">
                <a:ln>
                  <a:noFill/>
                </a:ln>
                <a:solidFill>
                  <a:srgbClr val="FFFFFF"/>
                </a:solidFill>
                <a:effectLst/>
                <a:uLnTx/>
                <a:uFillTx/>
                <a:ea typeface="+mn-ea"/>
                <a:cs typeface="Segoe UI Light" panose="020B0502040204020203" pitchFamily="34" charset="0"/>
              </a:rPr>
              <a:t>Live JS Sample</a:t>
            </a:r>
          </a:p>
        </p:txBody>
      </p:sp>
      <p:sp>
        <p:nvSpPr>
          <p:cNvPr id="13" name="Rectangle 12"/>
          <p:cNvSpPr/>
          <p:nvPr/>
        </p:nvSpPr>
        <p:spPr bwMode="auto">
          <a:xfrm>
            <a:off x="3746957" y="3812239"/>
            <a:ext cx="8245475" cy="64008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4808" rIns="89617" bIns="44808" numCol="1" spcCol="0" rtlCol="0" fromWordArt="0" anchor="ctr" anchorCtr="0" forceAA="0" compatLnSpc="1">
            <a:prstTxWarp prst="textNoShape">
              <a:avLst/>
            </a:prstTxWarp>
            <a:noAutofit/>
          </a:bodyPr>
          <a:lstStyle/>
          <a:p>
            <a:pPr marL="89633" lvl="0" defTabSz="914400">
              <a:defRPr/>
            </a:pPr>
            <a:r>
              <a:rPr lang="de-DE" dirty="0">
                <a:solidFill>
                  <a:srgbClr val="282828"/>
                </a:solidFill>
                <a:latin typeface="Segoe UI" panose="020B0502040204020203" pitchFamily="34" charset="0"/>
                <a:cs typeface="Segoe UI" panose="020B0502040204020203" pitchFamily="34" charset="0"/>
                <a:hlinkClick r:id="rId6"/>
              </a:rPr>
              <a:t>https://microsoft.github.io/PowerBI-JavaScript/demo/v2-demo/index.html</a:t>
            </a:r>
            <a:r>
              <a:rPr lang="de-DE" dirty="0">
                <a:solidFill>
                  <a:srgbClr val="282828"/>
                </a:solidFill>
                <a:latin typeface="Segoe UI" panose="020B0502040204020203" pitchFamily="34" charset="0"/>
                <a:cs typeface="Segoe UI" panose="020B0502040204020203" pitchFamily="34" charset="0"/>
              </a:rPr>
              <a:t> </a:t>
            </a:r>
          </a:p>
        </p:txBody>
      </p:sp>
      <p:sp>
        <p:nvSpPr>
          <p:cNvPr id="14" name="Rectangle 13"/>
          <p:cNvSpPr/>
          <p:nvPr/>
        </p:nvSpPr>
        <p:spPr bwMode="auto">
          <a:xfrm>
            <a:off x="470530" y="5259213"/>
            <a:ext cx="3180699" cy="64008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89633" marR="0" lvl="0" indent="0" algn="l" defTabSz="913970" rtl="0" eaLnBrk="1" fontAlgn="base" latinLnBrk="0" hangingPunct="1">
              <a:lnSpc>
                <a:spcPct val="100000"/>
              </a:lnSpc>
              <a:spcBef>
                <a:spcPct val="0"/>
              </a:spcBef>
              <a:spcAft>
                <a:spcPct val="0"/>
              </a:spcAft>
              <a:buClrTx/>
              <a:buSzTx/>
              <a:buFontTx/>
              <a:buNone/>
              <a:tabLst/>
              <a:defRPr/>
            </a:pPr>
            <a:r>
              <a:rPr kumimoji="0" lang="en-US" sz="2400" u="none" strike="noStrike" kern="1200" cap="none" spc="0" normalizeH="0" baseline="0" noProof="0" dirty="0">
                <a:ln>
                  <a:noFill/>
                </a:ln>
                <a:solidFill>
                  <a:srgbClr val="FFFFFF"/>
                </a:solidFill>
                <a:effectLst/>
                <a:uLnTx/>
                <a:uFillTx/>
                <a:ea typeface="+mn-ea"/>
                <a:cs typeface="Segoe UI Light" panose="020B0502040204020203" pitchFamily="34" charset="0"/>
              </a:rPr>
              <a:t>Ask us questions</a:t>
            </a:r>
          </a:p>
        </p:txBody>
      </p:sp>
      <p:sp>
        <p:nvSpPr>
          <p:cNvPr id="15" name="Rectangle 14"/>
          <p:cNvSpPr/>
          <p:nvPr/>
        </p:nvSpPr>
        <p:spPr bwMode="auto">
          <a:xfrm>
            <a:off x="3746957" y="5259213"/>
            <a:ext cx="8245475" cy="64008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4808" rIns="89617" bIns="44808" numCol="1" spcCol="0" rtlCol="0" fromWordArt="0" anchor="ctr" anchorCtr="0" forceAA="0" compatLnSpc="1">
            <a:prstTxWarp prst="textNoShape">
              <a:avLst/>
            </a:prstTxWarp>
            <a:noAutofit/>
          </a:bodyPr>
          <a:lstStyle/>
          <a:p>
            <a:pPr marL="89633"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hlinkClick r:id="rId7"/>
              </a:rPr>
              <a:t>http://stackoverflow.com/questions/tagged/powerbi</a:t>
            </a:r>
            <a:endParaRPr kumimoji="0" lang="en-US" sz="18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endParaRPr>
          </a:p>
        </p:txBody>
      </p:sp>
      <p:sp>
        <p:nvSpPr>
          <p:cNvPr id="18" name="Rectangle 17"/>
          <p:cNvSpPr/>
          <p:nvPr/>
        </p:nvSpPr>
        <p:spPr bwMode="auto">
          <a:xfrm>
            <a:off x="3746957" y="2365265"/>
            <a:ext cx="8245475" cy="64008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4808" rIns="89617" bIns="44808" numCol="1" spcCol="0" rtlCol="0" fromWordArt="0" anchor="ctr" anchorCtr="0" forceAA="0" compatLnSpc="1">
            <a:prstTxWarp prst="textNoShape">
              <a:avLst/>
            </a:prstTxWarp>
            <a:noAutofit/>
          </a:bodyPr>
          <a:lstStyle/>
          <a:p>
            <a:pPr marL="89633" lvl="1" defTabSz="914400">
              <a:defRPr/>
            </a:pPr>
            <a:r>
              <a:rPr lang="en-US" dirty="0">
                <a:solidFill>
                  <a:srgbClr val="282828"/>
                </a:solidFill>
                <a:latin typeface="Segoe UI" panose="020B0502040204020203" pitchFamily="34" charset="0"/>
                <a:cs typeface="Segoe UI" panose="020B0502040204020203" pitchFamily="34" charset="0"/>
                <a:hlinkClick r:id="rId8"/>
              </a:rPr>
              <a:t>https://powerbi.microsoft.com/en-us/documentation/powerbi-developer-embedding/</a:t>
            </a:r>
            <a:r>
              <a:rPr lang="en-US" dirty="0">
                <a:solidFill>
                  <a:srgbClr val="282828"/>
                </a:solidFill>
                <a:latin typeface="Segoe UI" panose="020B0502040204020203" pitchFamily="34" charset="0"/>
                <a:cs typeface="Segoe UI" panose="020B0502040204020203" pitchFamily="34" charset="0"/>
              </a:rPr>
              <a:t> </a:t>
            </a:r>
            <a:endParaRPr kumimoji="0" lang="en-US" sz="18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bwMode="auto">
          <a:xfrm>
            <a:off x="11946711" y="3088752"/>
            <a:ext cx="45720" cy="64008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40" tIns="44808" rIns="89617" bIns="44808" numCol="1" spcCol="0" rtlCol="0" fromWordArt="0" anchor="ctr" anchorCtr="0" forceAA="0" compatLnSpc="1">
            <a:prstTxWarp prst="textNoShape">
              <a:avLst/>
            </a:prstTxWarp>
            <a:noAutofit/>
          </a:bodyPr>
          <a:lstStyle/>
          <a:p>
            <a:pPr marL="89633"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endParaRPr>
          </a:p>
        </p:txBody>
      </p:sp>
      <p:sp>
        <p:nvSpPr>
          <p:cNvPr id="20" name="Rectangle 19"/>
          <p:cNvSpPr/>
          <p:nvPr/>
        </p:nvSpPr>
        <p:spPr bwMode="auto">
          <a:xfrm>
            <a:off x="11946711" y="4535726"/>
            <a:ext cx="45720" cy="64008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40" tIns="44808" rIns="89617" bIns="44808" numCol="1" spcCol="0" rtlCol="0" fromWordArt="0" anchor="ctr" anchorCtr="0" forceAA="0" compatLnSpc="1">
            <a:prstTxWarp prst="textNoShape">
              <a:avLst/>
            </a:prstTxWarp>
            <a:noAutofit/>
          </a:bodyPr>
          <a:lstStyle/>
          <a:p>
            <a:pPr marL="89633"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endParaRPr>
          </a:p>
        </p:txBody>
      </p:sp>
      <p:sp>
        <p:nvSpPr>
          <p:cNvPr id="21" name="Rectangle 20"/>
          <p:cNvSpPr/>
          <p:nvPr/>
        </p:nvSpPr>
        <p:spPr bwMode="auto">
          <a:xfrm>
            <a:off x="11946711" y="1641778"/>
            <a:ext cx="45720" cy="64008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40" tIns="44808" rIns="89617" bIns="44808"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endParaRPr>
          </a:p>
        </p:txBody>
      </p:sp>
      <p:sp>
        <p:nvSpPr>
          <p:cNvPr id="22" name="Rectangle 21"/>
          <p:cNvSpPr/>
          <p:nvPr/>
        </p:nvSpPr>
        <p:spPr bwMode="auto">
          <a:xfrm>
            <a:off x="11946711" y="3812239"/>
            <a:ext cx="45720" cy="64008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40" tIns="44808" rIns="89617" bIns="44808" numCol="1" spcCol="0" rtlCol="0" fromWordArt="0" anchor="ctr" anchorCtr="0" forceAA="0" compatLnSpc="1">
            <a:prstTxWarp prst="textNoShape">
              <a:avLst/>
            </a:prstTxWarp>
            <a:noAutofit/>
          </a:bodyPr>
          <a:lstStyle/>
          <a:p>
            <a:pPr marL="89633"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endParaRPr>
          </a:p>
        </p:txBody>
      </p:sp>
      <p:sp>
        <p:nvSpPr>
          <p:cNvPr id="23" name="Rectangle 22"/>
          <p:cNvSpPr/>
          <p:nvPr/>
        </p:nvSpPr>
        <p:spPr bwMode="auto">
          <a:xfrm>
            <a:off x="11946711" y="5259213"/>
            <a:ext cx="45720" cy="64008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40" tIns="44808" rIns="89617" bIns="44808" numCol="1" spcCol="0" rtlCol="0" fromWordArt="0" anchor="ctr" anchorCtr="0" forceAA="0" compatLnSpc="1">
            <a:prstTxWarp prst="textNoShape">
              <a:avLst/>
            </a:prstTxWarp>
            <a:noAutofit/>
          </a:bodyPr>
          <a:lstStyle/>
          <a:p>
            <a:pPr marL="89633"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endParaRPr>
          </a:p>
        </p:txBody>
      </p:sp>
      <p:sp>
        <p:nvSpPr>
          <p:cNvPr id="25" name="Rectangle 24"/>
          <p:cNvSpPr/>
          <p:nvPr/>
        </p:nvSpPr>
        <p:spPr bwMode="auto">
          <a:xfrm>
            <a:off x="11946711" y="2365265"/>
            <a:ext cx="45720" cy="64008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40" tIns="44808" rIns="89617" bIns="44808" numCol="1" spcCol="0" rtlCol="0" fromWordArt="0" anchor="ctr" anchorCtr="0" forceAA="0" compatLnSpc="1">
            <a:prstTxWarp prst="textNoShape">
              <a:avLst/>
            </a:prstTxWarp>
            <a:noAutofit/>
          </a:bodyPr>
          <a:lstStyle/>
          <a:p>
            <a:pPr marL="89633"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010104448"/>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5459956"/>
          </a:xfrm>
        </p:spPr>
        <p:txBody>
          <a:bodyPr/>
          <a:lstStyle/>
          <a:p>
            <a:r>
              <a:rPr lang="en-US" sz="2400" dirty="0">
                <a:gradFill>
                  <a:gsLst>
                    <a:gs pos="7965">
                      <a:schemeClr val="tx1"/>
                    </a:gs>
                    <a:gs pos="63000">
                      <a:schemeClr val="tx1"/>
                    </a:gs>
                  </a:gsLst>
                  <a:lin ang="5400000" scaled="0"/>
                </a:gradFill>
                <a:hlinkClick r:id="rId3"/>
              </a:rPr>
              <a:t>https://aka.ms/bi</a:t>
            </a:r>
            <a:r>
              <a:rPr lang="en-US" sz="2400" dirty="0">
                <a:gradFill>
                  <a:gsLst>
                    <a:gs pos="7965">
                      <a:schemeClr val="tx1"/>
                    </a:gs>
                    <a:gs pos="63000">
                      <a:schemeClr val="tx1"/>
                    </a:gs>
                  </a:gsLst>
                  <a:lin ang="5400000" scaled="0"/>
                </a:gradFill>
              </a:rPr>
              <a:t> </a:t>
            </a:r>
          </a:p>
          <a:p>
            <a:pPr marL="228600" lvl="1" indent="0">
              <a:buNone/>
            </a:pPr>
            <a:r>
              <a:rPr lang="en-US" sz="1600" dirty="0">
                <a:gradFill>
                  <a:gsLst>
                    <a:gs pos="7965">
                      <a:schemeClr val="tx1"/>
                    </a:gs>
                    <a:gs pos="63000">
                      <a:schemeClr val="tx1"/>
                    </a:gs>
                  </a:gsLst>
                  <a:lin ang="5400000" scaled="0"/>
                </a:gradFill>
              </a:rPr>
              <a:t>then click ‘Embedded’</a:t>
            </a:r>
          </a:p>
          <a:p>
            <a:pPr marL="228600" lvl="1" indent="0">
              <a:buNone/>
            </a:pPr>
            <a:endParaRPr lang="en-US" sz="1100" dirty="0">
              <a:gradFill>
                <a:gsLst>
                  <a:gs pos="7965">
                    <a:schemeClr val="tx1"/>
                  </a:gs>
                  <a:gs pos="63000">
                    <a:schemeClr val="tx1"/>
                  </a:gs>
                </a:gsLst>
                <a:lin ang="5400000" scaled="0"/>
              </a:gradFill>
            </a:endParaRPr>
          </a:p>
          <a:p>
            <a:r>
              <a:rPr lang="en-US" sz="2400" dirty="0">
                <a:gradFill>
                  <a:gsLst>
                    <a:gs pos="7965">
                      <a:schemeClr val="tx1"/>
                    </a:gs>
                    <a:gs pos="63000">
                      <a:schemeClr val="tx1"/>
                    </a:gs>
                  </a:gsLst>
                  <a:lin ang="5400000" scaled="0"/>
                </a:gradFill>
              </a:rPr>
              <a:t>Accelerator</a:t>
            </a:r>
            <a:endParaRPr lang="en-US" sz="2400" dirty="0">
              <a:gradFill>
                <a:gsLst>
                  <a:gs pos="7965">
                    <a:schemeClr val="tx1"/>
                  </a:gs>
                  <a:gs pos="63000">
                    <a:schemeClr val="tx1"/>
                  </a:gs>
                </a:gsLst>
                <a:lin ang="5400000" scaled="0"/>
              </a:gradFill>
              <a:hlinkClick r:id="rId4"/>
            </a:endParaRPr>
          </a:p>
          <a:p>
            <a:pPr marL="228600" lvl="1" indent="0">
              <a:buNone/>
            </a:pPr>
            <a:r>
              <a:rPr lang="en-US" sz="1600" dirty="0">
                <a:gradFill>
                  <a:gsLst>
                    <a:gs pos="7965">
                      <a:schemeClr val="tx1"/>
                    </a:gs>
                    <a:gs pos="63000">
                      <a:schemeClr val="tx1"/>
                    </a:gs>
                  </a:gsLst>
                  <a:lin ang="5400000" scaled="0"/>
                </a:gradFill>
                <a:hlinkClick r:id="rId4"/>
              </a:rPr>
              <a:t>https://info.microsoft.com/power-bi-embedded-accelerator-offer-register.html</a:t>
            </a:r>
            <a:endParaRPr lang="en-US" sz="1600" dirty="0">
              <a:gradFill>
                <a:gsLst>
                  <a:gs pos="7965">
                    <a:schemeClr val="tx1"/>
                  </a:gs>
                  <a:gs pos="63000">
                    <a:schemeClr val="tx1"/>
                  </a:gs>
                </a:gsLst>
                <a:lin ang="5400000" scaled="0"/>
              </a:gradFill>
            </a:endParaRPr>
          </a:p>
          <a:p>
            <a:pPr marL="228600" lvl="1" indent="0">
              <a:buNone/>
            </a:pPr>
            <a:endParaRPr lang="en-US" sz="1100" dirty="0">
              <a:gradFill>
                <a:gsLst>
                  <a:gs pos="7965">
                    <a:schemeClr val="tx1"/>
                  </a:gs>
                  <a:gs pos="63000">
                    <a:schemeClr val="tx1"/>
                  </a:gs>
                </a:gsLst>
                <a:lin ang="5400000" scaled="0"/>
              </a:gradFill>
            </a:endParaRPr>
          </a:p>
          <a:p>
            <a:r>
              <a:rPr lang="en-US" sz="2400" dirty="0">
                <a:gradFill>
                  <a:gsLst>
                    <a:gs pos="7965">
                      <a:schemeClr val="tx1"/>
                    </a:gs>
                    <a:gs pos="63000">
                      <a:schemeClr val="tx1"/>
                    </a:gs>
                  </a:gsLst>
                  <a:lin ang="5400000" scaled="0"/>
                </a:gradFill>
                <a:hlinkClick r:id="rId5"/>
              </a:rPr>
              <a:t>https://Dev.powerbi.com</a:t>
            </a:r>
            <a:r>
              <a:rPr lang="en-US" sz="2400" dirty="0">
                <a:gradFill>
                  <a:gsLst>
                    <a:gs pos="7965">
                      <a:schemeClr val="tx1"/>
                    </a:gs>
                    <a:gs pos="63000">
                      <a:schemeClr val="tx1"/>
                    </a:gs>
                  </a:gsLst>
                  <a:lin ang="5400000" scaled="0"/>
                </a:gradFill>
              </a:rPr>
              <a:t> </a:t>
            </a:r>
          </a:p>
          <a:p>
            <a:endParaRPr lang="en-US" sz="1100" dirty="0">
              <a:gradFill>
                <a:gsLst>
                  <a:gs pos="7965">
                    <a:schemeClr val="tx1"/>
                  </a:gs>
                  <a:gs pos="63000">
                    <a:schemeClr val="tx1"/>
                  </a:gs>
                </a:gsLst>
                <a:lin ang="5400000" scaled="0"/>
              </a:gradFill>
            </a:endParaRPr>
          </a:p>
          <a:p>
            <a:r>
              <a:rPr lang="en-US" sz="2400" dirty="0">
                <a:gradFill>
                  <a:gsLst>
                    <a:gs pos="7965">
                      <a:schemeClr val="tx1"/>
                    </a:gs>
                    <a:gs pos="63000">
                      <a:schemeClr val="tx1"/>
                    </a:gs>
                  </a:gsLst>
                  <a:lin ang="5400000" scaled="0"/>
                </a:gradFill>
              </a:rPr>
              <a:t>Internal questions</a:t>
            </a:r>
          </a:p>
          <a:p>
            <a:pPr lvl="1"/>
            <a:r>
              <a:rPr lang="en-US" sz="1800" dirty="0">
                <a:gradFill>
                  <a:gsLst>
                    <a:gs pos="7965">
                      <a:schemeClr val="tx1"/>
                    </a:gs>
                    <a:gs pos="63000">
                      <a:schemeClr val="tx1"/>
                    </a:gs>
                  </a:gsLst>
                  <a:lin ang="5400000" scaled="0"/>
                </a:gradFill>
              </a:rPr>
              <a:t>Business Intelligence Champs </a:t>
            </a:r>
            <a:r>
              <a:rPr lang="en-US" sz="1800" dirty="0">
                <a:gradFill>
                  <a:gsLst>
                    <a:gs pos="7965">
                      <a:schemeClr val="tx1"/>
                    </a:gs>
                    <a:gs pos="63000">
                      <a:schemeClr val="tx1"/>
                    </a:gs>
                  </a:gsLst>
                  <a:lin ang="5400000" scaled="0"/>
                </a:gradFill>
                <a:hlinkClick r:id="rId6"/>
              </a:rPr>
              <a:t>bichamps@microsoft.com</a:t>
            </a:r>
            <a:endParaRPr lang="en-US" sz="1800" dirty="0">
              <a:gradFill>
                <a:gsLst>
                  <a:gs pos="7965">
                    <a:schemeClr val="tx1"/>
                  </a:gs>
                  <a:gs pos="63000">
                    <a:schemeClr val="tx1"/>
                  </a:gs>
                </a:gsLst>
                <a:lin ang="5400000" scaled="0"/>
              </a:gradFill>
            </a:endParaRPr>
          </a:p>
          <a:p>
            <a:pPr lvl="2"/>
            <a:r>
              <a:rPr lang="en-US" sz="1400" dirty="0">
                <a:gradFill>
                  <a:gsLst>
                    <a:gs pos="7965">
                      <a:schemeClr val="tx1"/>
                    </a:gs>
                    <a:gs pos="63000">
                      <a:schemeClr val="tx1"/>
                    </a:gs>
                  </a:gsLst>
                  <a:lin ang="5400000" scaled="0"/>
                </a:gradFill>
              </a:rPr>
              <a:t>ASK General Power BI questions, Roadmap, etc.</a:t>
            </a:r>
          </a:p>
          <a:p>
            <a:pPr lvl="1"/>
            <a:r>
              <a:rPr lang="en-US" sz="1800" dirty="0">
                <a:gradFill>
                  <a:gsLst>
                    <a:gs pos="7965">
                      <a:schemeClr val="tx1"/>
                    </a:gs>
                    <a:gs pos="63000">
                      <a:schemeClr val="tx1"/>
                    </a:gs>
                  </a:gsLst>
                  <a:lin ang="5400000" scaled="0"/>
                </a:gradFill>
              </a:rPr>
              <a:t>WW Communities - Business Analytics </a:t>
            </a:r>
            <a:r>
              <a:rPr lang="en-US" sz="1800" dirty="0">
                <a:gradFill>
                  <a:gsLst>
                    <a:gs pos="7965">
                      <a:schemeClr val="tx1"/>
                    </a:gs>
                    <a:gs pos="63000">
                      <a:schemeClr val="tx1"/>
                    </a:gs>
                  </a:gsLst>
                  <a:lin ang="5400000" scaled="0"/>
                </a:gradFill>
                <a:hlinkClick r:id="rId7"/>
              </a:rPr>
              <a:t>wwcombim@microsoft.com</a:t>
            </a:r>
            <a:endParaRPr lang="en-US" sz="1800" dirty="0">
              <a:gradFill>
                <a:gsLst>
                  <a:gs pos="7965">
                    <a:schemeClr val="tx1"/>
                  </a:gs>
                  <a:gs pos="63000">
                    <a:schemeClr val="tx1"/>
                  </a:gs>
                </a:gsLst>
                <a:lin ang="5400000" scaled="0"/>
              </a:gradFill>
            </a:endParaRPr>
          </a:p>
          <a:p>
            <a:pPr lvl="2"/>
            <a:r>
              <a:rPr lang="en-US" sz="1400" dirty="0">
                <a:gradFill>
                  <a:gsLst>
                    <a:gs pos="7965">
                      <a:schemeClr val="tx1"/>
                    </a:gs>
                    <a:gs pos="63000">
                      <a:schemeClr val="tx1"/>
                    </a:gs>
                  </a:gsLst>
                  <a:lin ang="5400000" scaled="0"/>
                </a:gradFill>
              </a:rPr>
              <a:t>ASK General Power BI questions, Roadmap, etc.</a:t>
            </a:r>
          </a:p>
          <a:p>
            <a:pPr lvl="1"/>
            <a:r>
              <a:rPr lang="en-US" sz="1800" dirty="0">
                <a:gradFill>
                  <a:gsLst>
                    <a:gs pos="7965">
                      <a:schemeClr val="tx1"/>
                    </a:gs>
                    <a:gs pos="63000">
                      <a:schemeClr val="tx1"/>
                    </a:gs>
                  </a:gsLst>
                  <a:lin ang="5400000" scaled="0"/>
                </a:gradFill>
              </a:rPr>
              <a:t>Power BI Embedded Customer Issues </a:t>
            </a:r>
            <a:r>
              <a:rPr lang="en-US" sz="1800" dirty="0">
                <a:gradFill>
                  <a:gsLst>
                    <a:gs pos="7965">
                      <a:schemeClr val="tx1"/>
                    </a:gs>
                    <a:gs pos="63000">
                      <a:schemeClr val="tx1"/>
                    </a:gs>
                  </a:gsLst>
                  <a:lin ang="5400000" scaled="0"/>
                </a:gradFill>
                <a:hlinkClick r:id="rId8"/>
              </a:rPr>
              <a:t>pbieci@microsoft.com</a:t>
            </a:r>
            <a:r>
              <a:rPr lang="en-US" sz="1800" dirty="0">
                <a:gradFill>
                  <a:gsLst>
                    <a:gs pos="7965">
                      <a:schemeClr val="tx1"/>
                    </a:gs>
                    <a:gs pos="63000">
                      <a:schemeClr val="tx1"/>
                    </a:gs>
                  </a:gsLst>
                  <a:lin ang="5400000" scaled="0"/>
                </a:gradFill>
              </a:rPr>
              <a:t> </a:t>
            </a:r>
          </a:p>
          <a:p>
            <a:pPr lvl="2"/>
            <a:r>
              <a:rPr lang="en-US" sz="1400" dirty="0">
                <a:gradFill>
                  <a:gsLst>
                    <a:gs pos="7965">
                      <a:schemeClr val="tx1"/>
                    </a:gs>
                    <a:gs pos="63000">
                      <a:schemeClr val="tx1"/>
                    </a:gs>
                  </a:gsLst>
                  <a:lin ang="5400000" scaled="0"/>
                </a:gradFill>
              </a:rPr>
              <a:t>ASK Specific Power BI embedded analytics technical questions (APIs, Provisioning, etc.)</a:t>
            </a:r>
          </a:p>
          <a:p>
            <a:endParaRPr lang="en-US" sz="1100" dirty="0">
              <a:gradFill>
                <a:gsLst>
                  <a:gs pos="7965">
                    <a:schemeClr val="tx1"/>
                  </a:gs>
                  <a:gs pos="63000">
                    <a:schemeClr val="tx1"/>
                  </a:gs>
                </a:gsLst>
                <a:lin ang="5400000" scaled="0"/>
              </a:gradFill>
            </a:endParaRPr>
          </a:p>
          <a:p>
            <a:r>
              <a:rPr lang="en-US" sz="2400" dirty="0">
                <a:gradFill>
                  <a:gsLst>
                    <a:gs pos="7965">
                      <a:schemeClr val="tx1"/>
                    </a:gs>
                    <a:gs pos="63000">
                      <a:schemeClr val="tx1"/>
                    </a:gs>
                  </a:gsLst>
                  <a:lin ang="5400000" scaled="0"/>
                </a:gradFill>
              </a:rPr>
              <a:t>Microsoft Ready content can be found at </a:t>
            </a:r>
            <a:r>
              <a:rPr lang="en-US" sz="1800" dirty="0">
                <a:gradFill>
                  <a:gsLst>
                    <a:gs pos="7965">
                      <a:schemeClr val="tx1"/>
                    </a:gs>
                    <a:gs pos="63000">
                      <a:schemeClr val="tx1"/>
                    </a:gs>
                  </a:gsLst>
                  <a:lin ang="5400000" scaled="0"/>
                </a:gradFill>
                <a:hlinkClick r:id="rId9"/>
              </a:rPr>
              <a:t>https://digital.microsoftready.com/</a:t>
            </a:r>
            <a:endParaRPr lang="en-US" sz="1800" dirty="0">
              <a:gradFill>
                <a:gsLst>
                  <a:gs pos="7965">
                    <a:schemeClr val="tx1"/>
                  </a:gs>
                  <a:gs pos="63000">
                    <a:schemeClr val="tx1"/>
                  </a:gs>
                </a:gsLst>
                <a:lin ang="5400000" scaled="0"/>
              </a:gradFill>
            </a:endParaRPr>
          </a:p>
          <a:p>
            <a:endParaRPr lang="en-US" sz="2400" dirty="0"/>
          </a:p>
        </p:txBody>
      </p:sp>
      <p:sp>
        <p:nvSpPr>
          <p:cNvPr id="17" name="Title 16"/>
          <p:cNvSpPr>
            <a:spLocks noGrp="1"/>
          </p:cNvSpPr>
          <p:nvPr>
            <p:ph type="title"/>
          </p:nvPr>
        </p:nvSpPr>
        <p:spPr/>
        <p:txBody>
          <a:bodyPr/>
          <a:lstStyle/>
          <a:p>
            <a:r>
              <a:rPr lang="en-US" dirty="0"/>
              <a:t>Session resources</a:t>
            </a:r>
          </a:p>
        </p:txBody>
      </p:sp>
    </p:spTree>
    <p:extLst>
      <p:ext uri="{BB962C8B-B14F-4D97-AF65-F5344CB8AC3E}">
        <p14:creationId xmlns:p14="http://schemas.microsoft.com/office/powerpoint/2010/main" val="3865259672"/>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4" descr="Related image">
            <a:extLst>
              <a:ext uri="{FF2B5EF4-FFF2-40B4-BE49-F238E27FC236}">
                <a16:creationId xmlns:a16="http://schemas.microsoft.com/office/drawing/2014/main" id="{61D15720-8128-4F5D-920D-0B3F8A02D0FB}"/>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6210" t="13524" r="16195" b="11689"/>
          <a:stretch/>
        </p:blipFill>
        <p:spPr bwMode="auto">
          <a:xfrm rot="20986940">
            <a:off x="8900304" y="2577759"/>
            <a:ext cx="3939987" cy="4359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240" y="31381"/>
            <a:ext cx="12434711" cy="6994525"/>
          </a:xfrm>
          <a:prstGeom prst="rect">
            <a:avLst/>
          </a:prstGeom>
        </p:spPr>
      </p:pic>
      <p:sp>
        <p:nvSpPr>
          <p:cNvPr id="12" name="Title 1"/>
          <p:cNvSpPr txBox="1">
            <a:spLocks/>
          </p:cNvSpPr>
          <p:nvPr/>
        </p:nvSpPr>
        <p:spPr>
          <a:xfrm>
            <a:off x="314003" y="297376"/>
            <a:ext cx="11808469" cy="612021"/>
          </a:xfrm>
          <a:prstGeom prst="rect">
            <a:avLst/>
          </a:prstGeom>
        </p:spPr>
        <p:txBody>
          <a:bodyPr vert="horz" lIns="93260" tIns="46630" rIns="93260" bIns="46630" rtlCol="0" anchor="b">
            <a:normAutofit/>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algn="l" defTabSz="932597"/>
            <a:r>
              <a:rPr lang="en-US" sz="3672" dirty="0">
                <a:solidFill>
                  <a:srgbClr val="F3C910"/>
                </a:solidFill>
              </a:rPr>
              <a:t>Power BI Customer Advisory Team (C.A.T.) | One Slide </a:t>
            </a:r>
          </a:p>
        </p:txBody>
      </p:sp>
      <p:sp>
        <p:nvSpPr>
          <p:cNvPr id="11" name="Content Placeholder 2">
            <a:extLst>
              <a:ext uri="{FF2B5EF4-FFF2-40B4-BE49-F238E27FC236}">
                <a16:creationId xmlns:a16="http://schemas.microsoft.com/office/drawing/2014/main" id="{A98F54F3-FCCB-43E4-982B-84890CFCB38E}"/>
              </a:ext>
            </a:extLst>
          </p:cNvPr>
          <p:cNvSpPr txBox="1">
            <a:spLocks/>
          </p:cNvSpPr>
          <p:nvPr/>
        </p:nvSpPr>
        <p:spPr>
          <a:xfrm>
            <a:off x="-63416" y="2130452"/>
            <a:ext cx="5083177" cy="335473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32597">
              <a:spcBef>
                <a:spcPts val="1020"/>
              </a:spcBef>
              <a:buNone/>
            </a:pPr>
            <a:r>
              <a:rPr lang="en-US" sz="2040" i="1" dirty="0">
                <a:solidFill>
                  <a:srgbClr val="FFC000"/>
                </a:solidFill>
                <a:latin typeface="Calibri" panose="020F0502020204030204"/>
              </a:rPr>
              <a:t>We engage with</a:t>
            </a:r>
          </a:p>
          <a:p>
            <a:pPr marL="0" indent="0" algn="ctr" defTabSz="932597">
              <a:spcBef>
                <a:spcPts val="1020"/>
              </a:spcBef>
              <a:buNone/>
            </a:pPr>
            <a:r>
              <a:rPr lang="en-US" sz="2040" b="1" i="1" dirty="0">
                <a:solidFill>
                  <a:srgbClr val="ED7D31"/>
                </a:solidFill>
                <a:latin typeface="Calibri" panose="020F0502020204030204"/>
              </a:rPr>
              <a:t>strategic Power BI customers </a:t>
            </a:r>
            <a:r>
              <a:rPr lang="en-US" sz="2040" i="1" dirty="0">
                <a:solidFill>
                  <a:srgbClr val="FFC000"/>
                </a:solidFill>
                <a:latin typeface="Calibri" panose="020F0502020204030204"/>
              </a:rPr>
              <a:t>and</a:t>
            </a:r>
          </a:p>
          <a:p>
            <a:pPr marL="0" indent="0" algn="ctr" defTabSz="932597">
              <a:spcBef>
                <a:spcPts val="1020"/>
              </a:spcBef>
              <a:buNone/>
            </a:pPr>
            <a:r>
              <a:rPr lang="en-US" sz="2040" i="1" dirty="0">
                <a:solidFill>
                  <a:srgbClr val="FFC000"/>
                </a:solidFill>
                <a:latin typeface="Calibri" panose="020F0502020204030204"/>
              </a:rPr>
              <a:t>the </a:t>
            </a:r>
            <a:r>
              <a:rPr lang="en-US" sz="2040" b="1" i="1" dirty="0">
                <a:solidFill>
                  <a:srgbClr val="ED7D31"/>
                </a:solidFill>
                <a:latin typeface="Calibri" panose="020F0502020204030204"/>
              </a:rPr>
              <a:t>sales professionals</a:t>
            </a:r>
            <a:r>
              <a:rPr lang="en-US" sz="2040" i="1" dirty="0">
                <a:solidFill>
                  <a:srgbClr val="ED7D31"/>
                </a:solidFill>
                <a:latin typeface="Calibri" panose="020F0502020204030204"/>
              </a:rPr>
              <a:t> </a:t>
            </a:r>
            <a:r>
              <a:rPr lang="en-US" sz="2040" i="1" dirty="0">
                <a:solidFill>
                  <a:srgbClr val="FFC000"/>
                </a:solidFill>
                <a:latin typeface="Calibri" panose="020F0502020204030204"/>
              </a:rPr>
              <a:t>supporting them to</a:t>
            </a:r>
          </a:p>
          <a:p>
            <a:pPr marL="0" indent="0" algn="ctr" defTabSz="932597">
              <a:spcBef>
                <a:spcPts val="1020"/>
              </a:spcBef>
              <a:buNone/>
            </a:pPr>
            <a:r>
              <a:rPr lang="en-US" sz="2040" i="1" dirty="0">
                <a:solidFill>
                  <a:srgbClr val="FFC000"/>
                </a:solidFill>
                <a:latin typeface="Calibri" panose="020F0502020204030204"/>
              </a:rPr>
              <a:t> </a:t>
            </a:r>
            <a:r>
              <a:rPr lang="en-US" sz="2040" b="1" i="1" dirty="0">
                <a:solidFill>
                  <a:srgbClr val="ED7D31"/>
                </a:solidFill>
                <a:latin typeface="Calibri" panose="020F0502020204030204"/>
              </a:rPr>
              <a:t>showcase</a:t>
            </a:r>
            <a:r>
              <a:rPr lang="en-US" sz="2040" i="1" dirty="0">
                <a:solidFill>
                  <a:srgbClr val="FFC000"/>
                </a:solidFill>
                <a:latin typeface="Calibri" panose="020F0502020204030204"/>
              </a:rPr>
              <a:t> and provide </a:t>
            </a:r>
            <a:r>
              <a:rPr lang="en-US" sz="2040" b="1" i="1" dirty="0">
                <a:solidFill>
                  <a:srgbClr val="ED7D31"/>
                </a:solidFill>
                <a:latin typeface="Calibri" panose="020F0502020204030204"/>
              </a:rPr>
              <a:t>technical guidance</a:t>
            </a:r>
            <a:r>
              <a:rPr lang="en-US" sz="2040" i="1" dirty="0">
                <a:solidFill>
                  <a:srgbClr val="FFC000"/>
                </a:solidFill>
                <a:latin typeface="Calibri" panose="020F0502020204030204"/>
              </a:rPr>
              <a:t> ,</a:t>
            </a:r>
            <a:endParaRPr lang="en-US" sz="2040" b="1" i="1" dirty="0">
              <a:solidFill>
                <a:srgbClr val="ED7D31"/>
              </a:solidFill>
              <a:latin typeface="Calibri" panose="020F0502020204030204"/>
            </a:endParaRPr>
          </a:p>
          <a:p>
            <a:pPr marL="0" indent="0" algn="ctr" defTabSz="932597">
              <a:spcBef>
                <a:spcPts val="1020"/>
              </a:spcBef>
              <a:buNone/>
            </a:pPr>
            <a:r>
              <a:rPr lang="en-US" sz="2040" i="1" dirty="0">
                <a:solidFill>
                  <a:srgbClr val="FFC000"/>
                </a:solidFill>
                <a:latin typeface="Calibri" panose="020F0502020204030204"/>
              </a:rPr>
              <a:t>help drive product </a:t>
            </a:r>
            <a:r>
              <a:rPr lang="en-US" sz="2040" b="1" i="1" dirty="0">
                <a:solidFill>
                  <a:srgbClr val="ED7D31"/>
                </a:solidFill>
                <a:latin typeface="Calibri" panose="020F0502020204030204"/>
              </a:rPr>
              <a:t>adoption</a:t>
            </a:r>
            <a:r>
              <a:rPr lang="en-US" sz="2040" b="1" i="1" dirty="0">
                <a:solidFill>
                  <a:srgbClr val="FFC000"/>
                </a:solidFill>
                <a:latin typeface="Calibri" panose="020F0502020204030204"/>
              </a:rPr>
              <a:t> </a:t>
            </a:r>
            <a:r>
              <a:rPr lang="en-US" sz="2040" i="1" dirty="0">
                <a:solidFill>
                  <a:srgbClr val="FFC000"/>
                </a:solidFill>
                <a:latin typeface="Calibri" panose="020F0502020204030204"/>
              </a:rPr>
              <a:t>and </a:t>
            </a:r>
            <a:r>
              <a:rPr lang="en-US" sz="2040" b="1" i="1" dirty="0">
                <a:solidFill>
                  <a:srgbClr val="ED7D31"/>
                </a:solidFill>
                <a:latin typeface="Calibri" panose="020F0502020204030204"/>
              </a:rPr>
              <a:t>consumption</a:t>
            </a:r>
          </a:p>
          <a:p>
            <a:pPr marL="0" indent="0" algn="ctr" defTabSz="932597">
              <a:spcBef>
                <a:spcPts val="1020"/>
              </a:spcBef>
              <a:buNone/>
            </a:pPr>
            <a:r>
              <a:rPr lang="en-US" sz="2040" i="1" dirty="0">
                <a:solidFill>
                  <a:srgbClr val="FFC000"/>
                </a:solidFill>
                <a:latin typeface="Calibri" panose="020F0502020204030204"/>
              </a:rPr>
              <a:t>and </a:t>
            </a:r>
            <a:r>
              <a:rPr lang="en-US" sz="2040" b="1" i="1" dirty="0">
                <a:solidFill>
                  <a:srgbClr val="ED7D31"/>
                </a:solidFill>
                <a:latin typeface="Calibri" panose="020F0502020204030204"/>
              </a:rPr>
              <a:t>influence</a:t>
            </a:r>
            <a:r>
              <a:rPr lang="en-US" sz="2040" i="1" dirty="0">
                <a:solidFill>
                  <a:srgbClr val="FFC000"/>
                </a:solidFill>
                <a:latin typeface="Calibri" panose="020F0502020204030204"/>
              </a:rPr>
              <a:t> our engineering</a:t>
            </a:r>
          </a:p>
          <a:p>
            <a:pPr marL="0" indent="0" algn="ctr" defTabSz="932597">
              <a:spcBef>
                <a:spcPts val="1020"/>
              </a:spcBef>
              <a:buNone/>
            </a:pPr>
            <a:r>
              <a:rPr lang="en-US" sz="2040" b="1" i="1" dirty="0">
                <a:solidFill>
                  <a:srgbClr val="ED7D31"/>
                </a:solidFill>
                <a:latin typeface="Calibri" panose="020F0502020204030204"/>
              </a:rPr>
              <a:t>roadmap</a:t>
            </a:r>
            <a:r>
              <a:rPr lang="en-US" sz="2040" i="1" dirty="0">
                <a:solidFill>
                  <a:srgbClr val="FFC000"/>
                </a:solidFill>
                <a:latin typeface="Calibri" panose="020F0502020204030204"/>
              </a:rPr>
              <a:t>.</a:t>
            </a:r>
          </a:p>
        </p:txBody>
      </p:sp>
      <p:grpSp>
        <p:nvGrpSpPr>
          <p:cNvPr id="20" name="Group 19">
            <a:extLst>
              <a:ext uri="{FF2B5EF4-FFF2-40B4-BE49-F238E27FC236}">
                <a16:creationId xmlns:a16="http://schemas.microsoft.com/office/drawing/2014/main" id="{FC139A67-F77F-4113-8DFF-E7908F757D76}"/>
              </a:ext>
            </a:extLst>
          </p:cNvPr>
          <p:cNvGrpSpPr/>
          <p:nvPr/>
        </p:nvGrpSpPr>
        <p:grpSpPr>
          <a:xfrm>
            <a:off x="1147293" y="2140030"/>
            <a:ext cx="2176291" cy="3572403"/>
            <a:chOff x="1124035" y="2098260"/>
            <a:chExt cx="2133812" cy="3502674"/>
          </a:xfrm>
        </p:grpSpPr>
        <p:sp>
          <p:nvSpPr>
            <p:cNvPr id="2" name="TextBox 1">
              <a:extLst>
                <a:ext uri="{FF2B5EF4-FFF2-40B4-BE49-F238E27FC236}">
                  <a16:creationId xmlns:a16="http://schemas.microsoft.com/office/drawing/2014/main" id="{AF94969C-2891-49DC-B4E3-21910569314C}"/>
                </a:ext>
              </a:extLst>
            </p:cNvPr>
            <p:cNvSpPr txBox="1"/>
            <p:nvPr/>
          </p:nvSpPr>
          <p:spPr>
            <a:xfrm>
              <a:off x="1124035" y="2098260"/>
              <a:ext cx="288480" cy="782971"/>
            </a:xfrm>
            <a:prstGeom prst="rect">
              <a:avLst/>
            </a:prstGeom>
            <a:noFill/>
          </p:spPr>
          <p:txBody>
            <a:bodyPr wrap="square" rtlCol="0">
              <a:spAutoFit/>
            </a:bodyPr>
            <a:lstStyle/>
            <a:p>
              <a:pPr defTabSz="932597"/>
              <a:r>
                <a:rPr lang="en-US" sz="4488" dirty="0">
                  <a:solidFill>
                    <a:srgbClr val="FFC000"/>
                  </a:solidFill>
                  <a:latin typeface="Bernard MT Condensed" panose="02050806060905020404" pitchFamily="18" charset="0"/>
                </a:rPr>
                <a:t>“ </a:t>
              </a:r>
            </a:p>
          </p:txBody>
        </p:sp>
        <p:sp>
          <p:nvSpPr>
            <p:cNvPr id="14" name="TextBox 13">
              <a:extLst>
                <a:ext uri="{FF2B5EF4-FFF2-40B4-BE49-F238E27FC236}">
                  <a16:creationId xmlns:a16="http://schemas.microsoft.com/office/drawing/2014/main" id="{C4B15181-45E4-4E01-A3CD-1D9936889EF0}"/>
                </a:ext>
              </a:extLst>
            </p:cNvPr>
            <p:cNvSpPr txBox="1"/>
            <p:nvPr/>
          </p:nvSpPr>
          <p:spPr>
            <a:xfrm>
              <a:off x="2969367" y="4817963"/>
              <a:ext cx="288480" cy="782971"/>
            </a:xfrm>
            <a:prstGeom prst="rect">
              <a:avLst/>
            </a:prstGeom>
            <a:noFill/>
          </p:spPr>
          <p:txBody>
            <a:bodyPr wrap="square" rtlCol="0">
              <a:spAutoFit/>
            </a:bodyPr>
            <a:lstStyle/>
            <a:p>
              <a:pPr defTabSz="932597"/>
              <a:r>
                <a:rPr lang="en-US" sz="4488" dirty="0">
                  <a:solidFill>
                    <a:srgbClr val="FFC000"/>
                  </a:solidFill>
                  <a:latin typeface="Bernard MT Condensed" panose="02050806060905020404" pitchFamily="18" charset="0"/>
                </a:rPr>
                <a:t>”</a:t>
              </a:r>
            </a:p>
          </p:txBody>
        </p:sp>
      </p:grpSp>
      <p:graphicFrame>
        <p:nvGraphicFramePr>
          <p:cNvPr id="3" name="Diagram 2">
            <a:extLst>
              <a:ext uri="{FF2B5EF4-FFF2-40B4-BE49-F238E27FC236}">
                <a16:creationId xmlns:a16="http://schemas.microsoft.com/office/drawing/2014/main" id="{47705E2E-C99F-41D2-A4E8-F938ED5C28D3}"/>
              </a:ext>
            </a:extLst>
          </p:cNvPr>
          <p:cNvGraphicFramePr/>
          <p:nvPr>
            <p:extLst/>
          </p:nvPr>
        </p:nvGraphicFramePr>
        <p:xfrm>
          <a:off x="4649873" y="1465141"/>
          <a:ext cx="6313187" cy="45558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7" name="Title 1">
            <a:extLst>
              <a:ext uri="{FF2B5EF4-FFF2-40B4-BE49-F238E27FC236}">
                <a16:creationId xmlns:a16="http://schemas.microsoft.com/office/drawing/2014/main" id="{748CD54B-6989-4736-A504-B460139020FD}"/>
              </a:ext>
            </a:extLst>
          </p:cNvPr>
          <p:cNvSpPr txBox="1">
            <a:spLocks/>
          </p:cNvSpPr>
          <p:nvPr/>
        </p:nvSpPr>
        <p:spPr>
          <a:xfrm>
            <a:off x="882" y="6413886"/>
            <a:ext cx="12434711" cy="612021"/>
          </a:xfrm>
          <a:prstGeom prst="rect">
            <a:avLst/>
          </a:prstGeom>
          <a:solidFill>
            <a:srgbClr val="F3C910"/>
          </a:solidFill>
        </p:spPr>
        <p:txBody>
          <a:bodyPr vert="horz" lIns="93260" tIns="46630" rIns="93260" bIns="46630" rtlCol="0" anchor="b">
            <a:normAutofit/>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algn="l" defTabSz="932597"/>
            <a:r>
              <a:rPr lang="en-US" sz="2856" b="1" dirty="0">
                <a:solidFill>
                  <a:prstClr val="white"/>
                </a:solidFill>
              </a:rPr>
              <a:t>Call to action: Join the conversation on </a:t>
            </a:r>
            <a:r>
              <a:rPr lang="en-US" sz="2856" b="1" dirty="0">
                <a:solidFill>
                  <a:prstClr val="white"/>
                </a:solidFill>
                <a:hlinkClick r:id="rId12"/>
              </a:rPr>
              <a:t>PBICAT @ Teams</a:t>
            </a:r>
            <a:r>
              <a:rPr lang="en-US" sz="2856" b="1" dirty="0">
                <a:solidFill>
                  <a:prstClr val="white"/>
                </a:solidFill>
              </a:rPr>
              <a:t> </a:t>
            </a:r>
          </a:p>
        </p:txBody>
      </p:sp>
      <p:grpSp>
        <p:nvGrpSpPr>
          <p:cNvPr id="19" name="Group 18">
            <a:extLst>
              <a:ext uri="{FF2B5EF4-FFF2-40B4-BE49-F238E27FC236}">
                <a16:creationId xmlns:a16="http://schemas.microsoft.com/office/drawing/2014/main" id="{9D79BAF9-E6AA-462B-B11F-B77FF663F453}"/>
              </a:ext>
            </a:extLst>
          </p:cNvPr>
          <p:cNvGrpSpPr/>
          <p:nvPr/>
        </p:nvGrpSpPr>
        <p:grpSpPr>
          <a:xfrm>
            <a:off x="11187770" y="150283"/>
            <a:ext cx="1194100" cy="1217735"/>
            <a:chOff x="10968533" y="147350"/>
            <a:chExt cx="1170793" cy="1193966"/>
          </a:xfrm>
        </p:grpSpPr>
        <p:pic>
          <p:nvPicPr>
            <p:cNvPr id="18" name="Picture 17" descr="A picture containing clipart&#10;&#10;Description generated with high confidence">
              <a:hlinkClick r:id="rId13"/>
              <a:extLst>
                <a:ext uri="{FF2B5EF4-FFF2-40B4-BE49-F238E27FC236}">
                  <a16:creationId xmlns:a16="http://schemas.microsoft.com/office/drawing/2014/main" id="{F60B769E-CC89-4419-89CE-E43F6E1F528C}"/>
                </a:ext>
              </a:extLst>
            </p:cNvPr>
            <p:cNvPicPr>
              <a:picLocks noChangeAspect="1"/>
            </p:cNvPicPr>
            <p:nvPr/>
          </p:nvPicPr>
          <p:blipFill>
            <a:blip r:embed="rId14">
              <a:extLst>
                <a:ext uri="{BEBA8EAE-BF5A-486C-A8C5-ECC9F3942E4B}">
                  <a14:imgProps xmlns:a14="http://schemas.microsoft.com/office/drawing/2010/main">
                    <a14:imgLayer r:embed="rId15">
                      <a14:imgEffect>
                        <a14:artisticLineDrawing/>
                      </a14:imgEffect>
                      <a14:imgEffect>
                        <a14:saturation sat="66000"/>
                      </a14:imgEffect>
                    </a14:imgLayer>
                  </a14:imgProps>
                </a:ext>
              </a:extLst>
            </a:blip>
            <a:stretch>
              <a:fillRect/>
            </a:stretch>
          </p:blipFill>
          <p:spPr>
            <a:xfrm>
              <a:off x="11024937" y="147350"/>
              <a:ext cx="928989" cy="888510"/>
            </a:xfrm>
            <a:prstGeom prst="ellipse">
              <a:avLst/>
            </a:prstGeom>
          </p:spPr>
        </p:pic>
        <p:sp>
          <p:nvSpPr>
            <p:cNvPr id="8" name="TextBox 7">
              <a:extLst>
                <a:ext uri="{FF2B5EF4-FFF2-40B4-BE49-F238E27FC236}">
                  <a16:creationId xmlns:a16="http://schemas.microsoft.com/office/drawing/2014/main" id="{4E449821-230A-4F52-A291-A6CD1D92CA06}"/>
                </a:ext>
              </a:extLst>
            </p:cNvPr>
            <p:cNvSpPr txBox="1"/>
            <p:nvPr/>
          </p:nvSpPr>
          <p:spPr>
            <a:xfrm rot="19815796">
              <a:off x="10968533" y="809504"/>
              <a:ext cx="1170793" cy="531812"/>
            </a:xfrm>
            <a:prstGeom prst="rect">
              <a:avLst/>
            </a:prstGeom>
            <a:noFill/>
          </p:spPr>
          <p:txBody>
            <a:bodyPr wrap="square" rtlCol="0">
              <a:spAutoFit/>
            </a:bodyPr>
            <a:lstStyle/>
            <a:p>
              <a:pPr algn="ctr" defTabSz="932597"/>
              <a:r>
                <a:rPr lang="en-US" sz="1428" dirty="0">
                  <a:solidFill>
                    <a:prstClr val="white"/>
                  </a:solidFill>
                  <a:latin typeface="Stencil" panose="040409050D0802020404" pitchFamily="82" charset="0"/>
                </a:rPr>
                <a:t>GET the CATBot!</a:t>
              </a:r>
            </a:p>
          </p:txBody>
        </p:sp>
      </p:grpSp>
    </p:spTree>
    <p:extLst>
      <p:ext uri="{BB962C8B-B14F-4D97-AF65-F5344CB8AC3E}">
        <p14:creationId xmlns:p14="http://schemas.microsoft.com/office/powerpoint/2010/main" val="83648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type="wd">
                                    <p:tmAbs val="100"/>
                                  </p:iterate>
                                  <p:childTnLst>
                                    <p:set>
                                      <p:cBhvr>
                                        <p:cTn id="14" dur="1" fill="hold">
                                          <p:stCondLst>
                                            <p:cond delay="0"/>
                                          </p:stCondLst>
                                        </p:cTn>
                                        <p:tgtEl>
                                          <p:spTgt spid="11">
                                            <p:txEl>
                                              <p:pRg st="0" end="0"/>
                                            </p:txEl>
                                          </p:spTgt>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3" name="type.wav"/>
                                        </p:tgtEl>
                                      </p:cMediaNode>
                                    </p:audio>
                                  </p:subTnLst>
                                </p:cTn>
                              </p:par>
                            </p:childTnLst>
                          </p:cTn>
                        </p:par>
                        <p:par>
                          <p:cTn id="15" fill="hold">
                            <p:stCondLst>
                              <p:cond delay="201"/>
                            </p:stCondLst>
                            <p:childTnLst>
                              <p:par>
                                <p:cTn id="16" presetID="1" presetClass="entr" presetSubtype="0" fill="hold" grpId="0" nodeType="afterEffect">
                                  <p:stCondLst>
                                    <p:cond delay="0"/>
                                  </p:stCondLst>
                                  <p:iterate type="wd">
                                    <p:tmAbs val="100"/>
                                  </p:iterate>
                                  <p:childTnLst>
                                    <p:set>
                                      <p:cBhvr>
                                        <p:cTn id="17" dur="1" fill="hold">
                                          <p:stCondLst>
                                            <p:cond delay="0"/>
                                          </p:stCondLst>
                                        </p:cTn>
                                        <p:tgtEl>
                                          <p:spTgt spid="11">
                                            <p:txEl>
                                              <p:pRg st="1" end="1"/>
                                            </p:txEl>
                                          </p:spTgt>
                                        </p:tgtEl>
                                        <p:attrNameLst>
                                          <p:attrName>style.visibility</p:attrName>
                                        </p:attrNameLst>
                                      </p:cBhvr>
                                      <p:to>
                                        <p:strVal val="visible"/>
                                      </p:to>
                                    </p:set>
                                  </p:childTnLst>
                                  <p:subTnLst>
                                    <p:audio>
                                      <p:cMediaNode>
                                        <p:cTn display="0" masterRel="sameClick">
                                          <p:stCondLst>
                                            <p:cond evt="begin" delay="0">
                                              <p:tn val="16"/>
                                            </p:cond>
                                          </p:stCondLst>
                                          <p:endCondLst>
                                            <p:cond evt="onStopAudio" delay="0">
                                              <p:tgtEl>
                                                <p:sldTgt/>
                                              </p:tgtEl>
                                            </p:cond>
                                          </p:endCondLst>
                                        </p:cTn>
                                        <p:tgtEl>
                                          <p:sndTgt r:embed="rId3" name="type.wav"/>
                                        </p:tgtEl>
                                      </p:cMediaNode>
                                    </p:audio>
                                  </p:subTnLst>
                                </p:cTn>
                              </p:par>
                            </p:childTnLst>
                          </p:cTn>
                        </p:par>
                        <p:par>
                          <p:cTn id="18" fill="hold">
                            <p:stCondLst>
                              <p:cond delay="602"/>
                            </p:stCondLst>
                            <p:childTnLst>
                              <p:par>
                                <p:cTn id="19" presetID="1" presetClass="entr" presetSubtype="0" fill="hold" grpId="0" nodeType="afterEffect">
                                  <p:stCondLst>
                                    <p:cond delay="0"/>
                                  </p:stCondLst>
                                  <p:iterate type="wd">
                                    <p:tmAbs val="100"/>
                                  </p:iterate>
                                  <p:childTnLst>
                                    <p:set>
                                      <p:cBhvr>
                                        <p:cTn id="20" dur="1" fill="hold">
                                          <p:stCondLst>
                                            <p:cond delay="0"/>
                                          </p:stCondLst>
                                        </p:cTn>
                                        <p:tgtEl>
                                          <p:spTgt spid="11">
                                            <p:txEl>
                                              <p:pRg st="2" end="2"/>
                                            </p:txEl>
                                          </p:spTgt>
                                        </p:tgtEl>
                                        <p:attrNameLst>
                                          <p:attrName>style.visibility</p:attrName>
                                        </p:attrNameLst>
                                      </p:cBhvr>
                                      <p:to>
                                        <p:strVal val="visible"/>
                                      </p:to>
                                    </p:set>
                                  </p:childTnLst>
                                  <p:subTnLst>
                                    <p:audio>
                                      <p:cMediaNode>
                                        <p:cTn display="0" masterRel="sameClick">
                                          <p:stCondLst>
                                            <p:cond evt="begin" delay="0">
                                              <p:tn val="19"/>
                                            </p:cond>
                                          </p:stCondLst>
                                          <p:endCondLst>
                                            <p:cond evt="onStopAudio" delay="0">
                                              <p:tgtEl>
                                                <p:sldTgt/>
                                              </p:tgtEl>
                                            </p:cond>
                                          </p:endCondLst>
                                        </p:cTn>
                                        <p:tgtEl>
                                          <p:sndTgt r:embed="rId3" name="type.wav"/>
                                        </p:tgtEl>
                                      </p:cMediaNode>
                                    </p:audio>
                                  </p:subTnLst>
                                </p:cTn>
                              </p:par>
                            </p:childTnLst>
                          </p:cTn>
                        </p:par>
                        <p:par>
                          <p:cTn id="21" fill="hold">
                            <p:stCondLst>
                              <p:cond delay="1103"/>
                            </p:stCondLst>
                            <p:childTnLst>
                              <p:par>
                                <p:cTn id="22" presetID="1" presetClass="entr" presetSubtype="0" fill="hold" grpId="0" nodeType="afterEffect">
                                  <p:stCondLst>
                                    <p:cond delay="0"/>
                                  </p:stCondLst>
                                  <p:iterate type="wd">
                                    <p:tmAbs val="100"/>
                                  </p:iterate>
                                  <p:childTnLst>
                                    <p:set>
                                      <p:cBhvr>
                                        <p:cTn id="23" dur="1" fill="hold">
                                          <p:stCondLst>
                                            <p:cond delay="0"/>
                                          </p:stCondLst>
                                        </p:cTn>
                                        <p:tgtEl>
                                          <p:spTgt spid="11">
                                            <p:txEl>
                                              <p:pRg st="3" end="3"/>
                                            </p:txEl>
                                          </p:spTgt>
                                        </p:tgtEl>
                                        <p:attrNameLst>
                                          <p:attrName>style.visibility</p:attrName>
                                        </p:attrNameLst>
                                      </p:cBhvr>
                                      <p:to>
                                        <p:strVal val="visible"/>
                                      </p:to>
                                    </p:set>
                                  </p:childTnLst>
                                  <p:subTnLst>
                                    <p:audio>
                                      <p:cMediaNode>
                                        <p:cTn display="0" masterRel="sameClick">
                                          <p:stCondLst>
                                            <p:cond evt="begin" delay="0">
                                              <p:tn val="22"/>
                                            </p:cond>
                                          </p:stCondLst>
                                          <p:endCondLst>
                                            <p:cond evt="onStopAudio" delay="0">
                                              <p:tgtEl>
                                                <p:sldTgt/>
                                              </p:tgtEl>
                                            </p:cond>
                                          </p:endCondLst>
                                        </p:cTn>
                                        <p:tgtEl>
                                          <p:sndTgt r:embed="rId3" name="type.wav"/>
                                        </p:tgtEl>
                                      </p:cMediaNode>
                                    </p:audio>
                                  </p:subTnLst>
                                </p:cTn>
                              </p:par>
                            </p:childTnLst>
                          </p:cTn>
                        </p:par>
                        <p:par>
                          <p:cTn id="24" fill="hold">
                            <p:stCondLst>
                              <p:cond delay="1704"/>
                            </p:stCondLst>
                            <p:childTnLst>
                              <p:par>
                                <p:cTn id="25" presetID="1" presetClass="entr" presetSubtype="0" fill="hold" grpId="0" nodeType="afterEffect">
                                  <p:stCondLst>
                                    <p:cond delay="0"/>
                                  </p:stCondLst>
                                  <p:iterate type="wd">
                                    <p:tmAbs val="100"/>
                                  </p:iterate>
                                  <p:childTnLst>
                                    <p:set>
                                      <p:cBhvr>
                                        <p:cTn id="26" dur="1" fill="hold">
                                          <p:stCondLst>
                                            <p:cond delay="0"/>
                                          </p:stCondLst>
                                        </p:cTn>
                                        <p:tgtEl>
                                          <p:spTgt spid="11">
                                            <p:txEl>
                                              <p:pRg st="4" end="4"/>
                                            </p:txEl>
                                          </p:spTgt>
                                        </p:tgtEl>
                                        <p:attrNameLst>
                                          <p:attrName>style.visibility</p:attrName>
                                        </p:attrNameLst>
                                      </p:cBhvr>
                                      <p:to>
                                        <p:strVal val="visible"/>
                                      </p:to>
                                    </p:set>
                                  </p:childTnLst>
                                  <p:subTnLst>
                                    <p:audio>
                                      <p:cMediaNode>
                                        <p:cTn display="0" masterRel="sameClick">
                                          <p:stCondLst>
                                            <p:cond evt="begin" delay="0">
                                              <p:tn val="25"/>
                                            </p:cond>
                                          </p:stCondLst>
                                          <p:endCondLst>
                                            <p:cond evt="onStopAudio" delay="0">
                                              <p:tgtEl>
                                                <p:sldTgt/>
                                              </p:tgtEl>
                                            </p:cond>
                                          </p:endCondLst>
                                        </p:cTn>
                                        <p:tgtEl>
                                          <p:sndTgt r:embed="rId3" name="type.wav"/>
                                        </p:tgtEl>
                                      </p:cMediaNode>
                                    </p:audio>
                                  </p:subTnLst>
                                </p:cTn>
                              </p:par>
                            </p:childTnLst>
                          </p:cTn>
                        </p:par>
                        <p:par>
                          <p:cTn id="27" fill="hold">
                            <p:stCondLst>
                              <p:cond delay="2205"/>
                            </p:stCondLst>
                            <p:childTnLst>
                              <p:par>
                                <p:cTn id="28" presetID="1" presetClass="entr" presetSubtype="0" fill="hold" grpId="0" nodeType="afterEffect">
                                  <p:stCondLst>
                                    <p:cond delay="0"/>
                                  </p:stCondLst>
                                  <p:iterate type="wd">
                                    <p:tmAbs val="100"/>
                                  </p:iterate>
                                  <p:childTnLst>
                                    <p:set>
                                      <p:cBhvr>
                                        <p:cTn id="29" dur="1" fill="hold">
                                          <p:stCondLst>
                                            <p:cond delay="0"/>
                                          </p:stCondLst>
                                        </p:cTn>
                                        <p:tgtEl>
                                          <p:spTgt spid="11">
                                            <p:txEl>
                                              <p:pRg st="5" end="5"/>
                                            </p:txEl>
                                          </p:spTgt>
                                        </p:tgtEl>
                                        <p:attrNameLst>
                                          <p:attrName>style.visibility</p:attrName>
                                        </p:attrNameLst>
                                      </p:cBhvr>
                                      <p:to>
                                        <p:strVal val="visible"/>
                                      </p:to>
                                    </p:set>
                                  </p:childTnLst>
                                  <p:subTnLst>
                                    <p:audio>
                                      <p:cMediaNode>
                                        <p:cTn display="0" masterRel="sameClick">
                                          <p:stCondLst>
                                            <p:cond evt="begin" delay="0">
                                              <p:tn val="28"/>
                                            </p:cond>
                                          </p:stCondLst>
                                          <p:endCondLst>
                                            <p:cond evt="onStopAudio" delay="0">
                                              <p:tgtEl>
                                                <p:sldTgt/>
                                              </p:tgtEl>
                                            </p:cond>
                                          </p:endCondLst>
                                        </p:cTn>
                                        <p:tgtEl>
                                          <p:sndTgt r:embed="rId3" name="type.wav"/>
                                        </p:tgtEl>
                                      </p:cMediaNode>
                                    </p:audio>
                                  </p:subTnLst>
                                </p:cTn>
                              </p:par>
                            </p:childTnLst>
                          </p:cTn>
                        </p:par>
                        <p:par>
                          <p:cTn id="30" fill="hold">
                            <p:stCondLst>
                              <p:cond delay="2506"/>
                            </p:stCondLst>
                            <p:childTnLst>
                              <p:par>
                                <p:cTn id="31" presetID="1" presetClass="entr" presetSubtype="0" fill="hold" grpId="0" nodeType="afterEffect">
                                  <p:stCondLst>
                                    <p:cond delay="0"/>
                                  </p:stCondLst>
                                  <p:iterate type="wd">
                                    <p:tmAbs val="100"/>
                                  </p:iterate>
                                  <p:childTnLst>
                                    <p:set>
                                      <p:cBhvr>
                                        <p:cTn id="32" dur="1" fill="hold">
                                          <p:stCondLst>
                                            <p:cond delay="0"/>
                                          </p:stCondLst>
                                        </p:cTn>
                                        <p:tgtEl>
                                          <p:spTgt spid="11">
                                            <p:txEl>
                                              <p:pRg st="6" end="6"/>
                                            </p:txEl>
                                          </p:spTgt>
                                        </p:tgtEl>
                                        <p:attrNameLst>
                                          <p:attrName>style.visibility</p:attrName>
                                        </p:attrNameLst>
                                      </p:cBhvr>
                                      <p:to>
                                        <p:strVal val="visible"/>
                                      </p:to>
                                    </p:set>
                                  </p:childTnLst>
                                  <p:subTnLst>
                                    <p:audio>
                                      <p:cMediaNode>
                                        <p:cTn display="0" masterRel="sameClick">
                                          <p:stCondLst>
                                            <p:cond evt="begin" delay="0">
                                              <p:tn val="31"/>
                                            </p:cond>
                                          </p:stCondLst>
                                          <p:endCondLst>
                                            <p:cond evt="onStopAudio" delay="0">
                                              <p:tgtEl>
                                                <p:sldTgt/>
                                              </p:tgtEl>
                                            </p:cond>
                                          </p:endCondLst>
                                        </p:cTn>
                                        <p:tgtEl>
                                          <p:sndTgt r:embed="rId3" name="type.wav"/>
                                        </p:tgtEl>
                                      </p:cMediaNode>
                                    </p:audio>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graphicEl>
                                              <a:dgm id="{B7B09B31-58E9-4BC0-9C90-CEA19B4A6D8A}"/>
                                            </p:graphicEl>
                                          </p:spTgt>
                                        </p:tgtEl>
                                        <p:attrNameLst>
                                          <p:attrName>style.visibility</p:attrName>
                                        </p:attrNameLst>
                                      </p:cBhvr>
                                      <p:to>
                                        <p:strVal val="visible"/>
                                      </p:to>
                                    </p:set>
                                    <p:animEffect transition="in" filter="fade">
                                      <p:cBhvr>
                                        <p:cTn id="37" dur="500"/>
                                        <p:tgtEl>
                                          <p:spTgt spid="3">
                                            <p:graphicEl>
                                              <a:dgm id="{B7B09B31-58E9-4BC0-9C90-CEA19B4A6D8A}"/>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graphicEl>
                                              <a:dgm id="{1D5E9892-6647-4BF4-B930-9167CC3357F3}"/>
                                            </p:graphicEl>
                                          </p:spTgt>
                                        </p:tgtEl>
                                        <p:attrNameLst>
                                          <p:attrName>style.visibility</p:attrName>
                                        </p:attrNameLst>
                                      </p:cBhvr>
                                      <p:to>
                                        <p:strVal val="visible"/>
                                      </p:to>
                                    </p:set>
                                    <p:animEffect transition="in" filter="fade">
                                      <p:cBhvr>
                                        <p:cTn id="40" dur="500"/>
                                        <p:tgtEl>
                                          <p:spTgt spid="3">
                                            <p:graphicEl>
                                              <a:dgm id="{1D5E9892-6647-4BF4-B930-9167CC3357F3}"/>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graphicEl>
                                              <a:dgm id="{2448517D-CE97-428C-AA67-FE40D6B5EBBD}"/>
                                            </p:graphicEl>
                                          </p:spTgt>
                                        </p:tgtEl>
                                        <p:attrNameLst>
                                          <p:attrName>style.visibility</p:attrName>
                                        </p:attrNameLst>
                                      </p:cBhvr>
                                      <p:to>
                                        <p:strVal val="visible"/>
                                      </p:to>
                                    </p:set>
                                    <p:animEffect transition="in" filter="fade">
                                      <p:cBhvr>
                                        <p:cTn id="43" dur="500"/>
                                        <p:tgtEl>
                                          <p:spTgt spid="3">
                                            <p:graphicEl>
                                              <a:dgm id="{2448517D-CE97-428C-AA67-FE40D6B5EBBD}"/>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graphicEl>
                                              <a:dgm id="{763324FF-ADC2-4126-9061-72673EB00FC4}"/>
                                            </p:graphicEl>
                                          </p:spTgt>
                                        </p:tgtEl>
                                        <p:attrNameLst>
                                          <p:attrName>style.visibility</p:attrName>
                                        </p:attrNameLst>
                                      </p:cBhvr>
                                      <p:to>
                                        <p:strVal val="visible"/>
                                      </p:to>
                                    </p:set>
                                    <p:animEffect transition="in" filter="fade">
                                      <p:cBhvr>
                                        <p:cTn id="48" dur="500"/>
                                        <p:tgtEl>
                                          <p:spTgt spid="3">
                                            <p:graphicEl>
                                              <a:dgm id="{763324FF-ADC2-4126-9061-72673EB00FC4}"/>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graphicEl>
                                              <a:dgm id="{B8693B7E-17D1-419A-A028-04C8396ABA25}"/>
                                            </p:graphicEl>
                                          </p:spTgt>
                                        </p:tgtEl>
                                        <p:attrNameLst>
                                          <p:attrName>style.visibility</p:attrName>
                                        </p:attrNameLst>
                                      </p:cBhvr>
                                      <p:to>
                                        <p:strVal val="visible"/>
                                      </p:to>
                                    </p:set>
                                    <p:animEffect transition="in" filter="fade">
                                      <p:cBhvr>
                                        <p:cTn id="51" dur="500"/>
                                        <p:tgtEl>
                                          <p:spTgt spid="3">
                                            <p:graphicEl>
                                              <a:dgm id="{B8693B7E-17D1-419A-A028-04C8396ABA25}"/>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graphicEl>
                                              <a:dgm id="{7E4A984D-A8F6-4421-AC98-884AEBAE2DAE}"/>
                                            </p:graphicEl>
                                          </p:spTgt>
                                        </p:tgtEl>
                                        <p:attrNameLst>
                                          <p:attrName>style.visibility</p:attrName>
                                        </p:attrNameLst>
                                      </p:cBhvr>
                                      <p:to>
                                        <p:strVal val="visible"/>
                                      </p:to>
                                    </p:set>
                                    <p:animEffect transition="in" filter="fade">
                                      <p:cBhvr>
                                        <p:cTn id="56" dur="500"/>
                                        <p:tgtEl>
                                          <p:spTgt spid="3">
                                            <p:graphicEl>
                                              <a:dgm id="{7E4A984D-A8F6-4421-AC98-884AEBAE2DAE}"/>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graphicEl>
                                              <a:dgm id="{8444C341-8A51-4324-96C7-C5A7FECBF473}"/>
                                            </p:graphicEl>
                                          </p:spTgt>
                                        </p:tgtEl>
                                        <p:attrNameLst>
                                          <p:attrName>style.visibility</p:attrName>
                                        </p:attrNameLst>
                                      </p:cBhvr>
                                      <p:to>
                                        <p:strVal val="visible"/>
                                      </p:to>
                                    </p:set>
                                    <p:animEffect transition="in" filter="fade">
                                      <p:cBhvr>
                                        <p:cTn id="59" dur="500"/>
                                        <p:tgtEl>
                                          <p:spTgt spid="3">
                                            <p:graphicEl>
                                              <a:dgm id="{8444C341-8A51-4324-96C7-C5A7FECBF473}"/>
                                            </p:graphic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
                                            <p:graphicEl>
                                              <a:dgm id="{76330665-BD38-4019-86A1-A4ED0E8058FF}"/>
                                            </p:graphicEl>
                                          </p:spTgt>
                                        </p:tgtEl>
                                        <p:attrNameLst>
                                          <p:attrName>style.visibility</p:attrName>
                                        </p:attrNameLst>
                                      </p:cBhvr>
                                      <p:to>
                                        <p:strVal val="visible"/>
                                      </p:to>
                                    </p:set>
                                    <p:animEffect transition="in" filter="fade">
                                      <p:cBhvr>
                                        <p:cTn id="64" dur="500"/>
                                        <p:tgtEl>
                                          <p:spTgt spid="3">
                                            <p:graphicEl>
                                              <a:dgm id="{76330665-BD38-4019-86A1-A4ED0E8058FF}"/>
                                            </p:graphic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
                                            <p:graphicEl>
                                              <a:dgm id="{C81D8B50-8B76-41C0-9B73-9E0A920263F4}"/>
                                            </p:graphicEl>
                                          </p:spTgt>
                                        </p:tgtEl>
                                        <p:attrNameLst>
                                          <p:attrName>style.visibility</p:attrName>
                                        </p:attrNameLst>
                                      </p:cBhvr>
                                      <p:to>
                                        <p:strVal val="visible"/>
                                      </p:to>
                                    </p:set>
                                    <p:animEffect transition="in" filter="fade">
                                      <p:cBhvr>
                                        <p:cTn id="67" dur="500"/>
                                        <p:tgtEl>
                                          <p:spTgt spid="3">
                                            <p:graphicEl>
                                              <a:dgm id="{C81D8B50-8B76-41C0-9B73-9E0A920263F4}"/>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additive="base">
                                        <p:cTn id="72" dur="500" fill="hold"/>
                                        <p:tgtEl>
                                          <p:spTgt spid="17"/>
                                        </p:tgtEl>
                                        <p:attrNameLst>
                                          <p:attrName>ppt_x</p:attrName>
                                        </p:attrNameLst>
                                      </p:cBhvr>
                                      <p:tavLst>
                                        <p:tav tm="0">
                                          <p:val>
                                            <p:strVal val="#ppt_x"/>
                                          </p:val>
                                        </p:tav>
                                        <p:tav tm="100000">
                                          <p:val>
                                            <p:strVal val="#ppt_x"/>
                                          </p:val>
                                        </p:tav>
                                      </p:tavLst>
                                    </p:anim>
                                    <p:anim calcmode="lin" valueType="num">
                                      <p:cBhvr additive="base">
                                        <p:cTn id="7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6" presetClass="entr" presetSubtype="0" fill="hold" nodeType="click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wipe(down)">
                                      <p:cBhvr>
                                        <p:cTn id="78" dur="290">
                                          <p:stCondLst>
                                            <p:cond delay="0"/>
                                          </p:stCondLst>
                                        </p:cTn>
                                        <p:tgtEl>
                                          <p:spTgt spid="19"/>
                                        </p:tgtEl>
                                      </p:cBhvr>
                                    </p:animEffect>
                                    <p:anim calcmode="lin" valueType="num">
                                      <p:cBhvr>
                                        <p:cTn id="79" dur="911"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80" dur="332"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81" dur="332" tmFilter="0, 0; 0.125,0.2665; 0.25,0.4; 0.375,0.465; 0.5,0.5;  0.625,0.535; 0.75,0.6; 0.875,0.7335; 1,1">
                                          <p:stCondLst>
                                            <p:cond delay="332"/>
                                          </p:stCondLst>
                                        </p:cTn>
                                        <p:tgtEl>
                                          <p:spTgt spid="19"/>
                                        </p:tgtEl>
                                        <p:attrNameLst>
                                          <p:attrName>ppt_y</p:attrName>
                                        </p:attrNameLst>
                                      </p:cBhvr>
                                      <p:tavLst>
                                        <p:tav tm="0" fmla="#ppt_y-sin(pi*$)/9">
                                          <p:val>
                                            <p:fltVal val="0"/>
                                          </p:val>
                                        </p:tav>
                                        <p:tav tm="100000">
                                          <p:val>
                                            <p:fltVal val="1"/>
                                          </p:val>
                                        </p:tav>
                                      </p:tavLst>
                                    </p:anim>
                                    <p:anim calcmode="lin" valueType="num">
                                      <p:cBhvr>
                                        <p:cTn id="82" dur="166" tmFilter="0, 0; 0.125,0.2665; 0.25,0.4; 0.375,0.465; 0.5,0.5;  0.625,0.535; 0.75,0.6; 0.875,0.7335; 1,1">
                                          <p:stCondLst>
                                            <p:cond delay="662"/>
                                          </p:stCondLst>
                                        </p:cTn>
                                        <p:tgtEl>
                                          <p:spTgt spid="19"/>
                                        </p:tgtEl>
                                        <p:attrNameLst>
                                          <p:attrName>ppt_y</p:attrName>
                                        </p:attrNameLst>
                                      </p:cBhvr>
                                      <p:tavLst>
                                        <p:tav tm="0" fmla="#ppt_y-sin(pi*$)/27">
                                          <p:val>
                                            <p:fltVal val="0"/>
                                          </p:val>
                                        </p:tav>
                                        <p:tav tm="100000">
                                          <p:val>
                                            <p:fltVal val="1"/>
                                          </p:val>
                                        </p:tav>
                                      </p:tavLst>
                                    </p:anim>
                                    <p:anim calcmode="lin" valueType="num">
                                      <p:cBhvr>
                                        <p:cTn id="83" dur="82" tmFilter="0, 0; 0.125,0.2665; 0.25,0.4; 0.375,0.465; 0.5,0.5;  0.625,0.535; 0.75,0.6; 0.875,0.7335; 1,1">
                                          <p:stCondLst>
                                            <p:cond delay="828"/>
                                          </p:stCondLst>
                                        </p:cTn>
                                        <p:tgtEl>
                                          <p:spTgt spid="19"/>
                                        </p:tgtEl>
                                        <p:attrNameLst>
                                          <p:attrName>ppt_y</p:attrName>
                                        </p:attrNameLst>
                                      </p:cBhvr>
                                      <p:tavLst>
                                        <p:tav tm="0" fmla="#ppt_y-sin(pi*$)/81">
                                          <p:val>
                                            <p:fltVal val="0"/>
                                          </p:val>
                                        </p:tav>
                                        <p:tav tm="100000">
                                          <p:val>
                                            <p:fltVal val="1"/>
                                          </p:val>
                                        </p:tav>
                                      </p:tavLst>
                                    </p:anim>
                                    <p:animScale>
                                      <p:cBhvr>
                                        <p:cTn id="84" dur="13">
                                          <p:stCondLst>
                                            <p:cond delay="325"/>
                                          </p:stCondLst>
                                        </p:cTn>
                                        <p:tgtEl>
                                          <p:spTgt spid="19"/>
                                        </p:tgtEl>
                                      </p:cBhvr>
                                      <p:to x="100000" y="60000"/>
                                    </p:animScale>
                                    <p:animScale>
                                      <p:cBhvr>
                                        <p:cTn id="85" dur="83" decel="50000">
                                          <p:stCondLst>
                                            <p:cond delay="338"/>
                                          </p:stCondLst>
                                        </p:cTn>
                                        <p:tgtEl>
                                          <p:spTgt spid="19"/>
                                        </p:tgtEl>
                                      </p:cBhvr>
                                      <p:to x="100000" y="100000"/>
                                    </p:animScale>
                                    <p:animScale>
                                      <p:cBhvr>
                                        <p:cTn id="86" dur="13">
                                          <p:stCondLst>
                                            <p:cond delay="656"/>
                                          </p:stCondLst>
                                        </p:cTn>
                                        <p:tgtEl>
                                          <p:spTgt spid="19"/>
                                        </p:tgtEl>
                                      </p:cBhvr>
                                      <p:to x="100000" y="80000"/>
                                    </p:animScale>
                                    <p:animScale>
                                      <p:cBhvr>
                                        <p:cTn id="87" dur="83" decel="50000">
                                          <p:stCondLst>
                                            <p:cond delay="669"/>
                                          </p:stCondLst>
                                        </p:cTn>
                                        <p:tgtEl>
                                          <p:spTgt spid="19"/>
                                        </p:tgtEl>
                                      </p:cBhvr>
                                      <p:to x="100000" y="100000"/>
                                    </p:animScale>
                                    <p:animScale>
                                      <p:cBhvr>
                                        <p:cTn id="88" dur="13">
                                          <p:stCondLst>
                                            <p:cond delay="821"/>
                                          </p:stCondLst>
                                        </p:cTn>
                                        <p:tgtEl>
                                          <p:spTgt spid="19"/>
                                        </p:tgtEl>
                                      </p:cBhvr>
                                      <p:to x="100000" y="90000"/>
                                    </p:animScale>
                                    <p:animScale>
                                      <p:cBhvr>
                                        <p:cTn id="89" dur="83" decel="50000">
                                          <p:stCondLst>
                                            <p:cond delay="834"/>
                                          </p:stCondLst>
                                        </p:cTn>
                                        <p:tgtEl>
                                          <p:spTgt spid="19"/>
                                        </p:tgtEl>
                                      </p:cBhvr>
                                      <p:to x="100000" y="100000"/>
                                    </p:animScale>
                                    <p:animScale>
                                      <p:cBhvr>
                                        <p:cTn id="90" dur="13">
                                          <p:stCondLst>
                                            <p:cond delay="904"/>
                                          </p:stCondLst>
                                        </p:cTn>
                                        <p:tgtEl>
                                          <p:spTgt spid="19"/>
                                        </p:tgtEl>
                                      </p:cBhvr>
                                      <p:to x="100000" y="95000"/>
                                    </p:animScale>
                                    <p:animScale>
                                      <p:cBhvr>
                                        <p:cTn id="91" dur="83" decel="50000">
                                          <p:stCondLst>
                                            <p:cond delay="917"/>
                                          </p:stCondLst>
                                        </p:cTn>
                                        <p:tgtEl>
                                          <p:spTgt spid="19"/>
                                        </p:tgtEl>
                                      </p:cBhvr>
                                      <p:to x="100000" y="100000"/>
                                    </p:animScale>
                                  </p:childTnLst>
                                  <p:subTnLst>
                                    <p:audio>
                                      <p:cMediaNode>
                                        <p:cTn display="0" masterRel="sameClick">
                                          <p:stCondLst>
                                            <p:cond evt="begin" delay="0">
                                              <p:tn val="76"/>
                                            </p:cond>
                                          </p:stCondLst>
                                          <p:endCondLst>
                                            <p:cond evt="onStopAudio" delay="0">
                                              <p:tgtEl>
                                                <p:sldTgt/>
                                              </p:tgtEl>
                                            </p:cond>
                                          </p:endCondLst>
                                        </p:cTn>
                                        <p:tgtEl>
                                          <p:sndTgt r:embed="rId4"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dvAuto="0"/>
      <p:bldGraphic spid="3" grpId="0">
        <p:bldSub>
          <a:bldDgm bld="one"/>
        </p:bldSub>
      </p:bldGraphic>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Related content</a:t>
            </a:r>
          </a:p>
        </p:txBody>
      </p:sp>
      <p:sp>
        <p:nvSpPr>
          <p:cNvPr id="6" name="Text Placeholder 5"/>
          <p:cNvSpPr>
            <a:spLocks noGrp="1"/>
          </p:cNvSpPr>
          <p:nvPr>
            <p:ph type="body" sz="quarter" idx="10"/>
          </p:nvPr>
        </p:nvSpPr>
        <p:spPr>
          <a:xfrm>
            <a:off x="274638" y="1212850"/>
            <a:ext cx="11887200" cy="5426101"/>
          </a:xfrm>
        </p:spPr>
        <p:txBody>
          <a:bodyPr/>
          <a:lstStyle/>
          <a:p>
            <a:r>
              <a:rPr lang="en-US" sz="2400" dirty="0"/>
              <a:t>Breakout Sessions</a:t>
            </a:r>
          </a:p>
          <a:p>
            <a:pPr marL="0" lvl="1"/>
            <a:r>
              <a:rPr lang="en-US" sz="1400" dirty="0"/>
              <a:t>TECH-BAAI209 - What’s New and What’s Coming in Power BI Desktop</a:t>
            </a:r>
          </a:p>
          <a:p>
            <a:pPr marL="0" lvl="1"/>
            <a:r>
              <a:rPr lang="en-US" sz="1400" dirty="0"/>
              <a:t>TECH-BAAI301 - Analytics for every need with Power BI</a:t>
            </a:r>
          </a:p>
          <a:p>
            <a:pPr marL="0" lvl="1"/>
            <a:r>
              <a:rPr lang="en-US" sz="1400" dirty="0"/>
              <a:t>TECH-BAAI302 - Enterprise Power BI Deployments with Power BI Solution Templates</a:t>
            </a:r>
          </a:p>
          <a:p>
            <a:pPr marL="0" lvl="1"/>
            <a:r>
              <a:rPr lang="en-US" sz="1400" dirty="0"/>
              <a:t>TECH-BAAI304 - Power BI Report Server: Self-service BI and enterprise reporting on-premises</a:t>
            </a:r>
          </a:p>
          <a:p>
            <a:r>
              <a:rPr lang="en-US" sz="2400" dirty="0"/>
              <a:t>Instructor-led Labs</a:t>
            </a:r>
          </a:p>
          <a:p>
            <a:pPr marL="0" lvl="1"/>
            <a:r>
              <a:rPr lang="en-US" sz="1400" b="1" dirty="0"/>
              <a:t>TECH-BAAI-ILL201 - Getting Started with Power BI for Embedded Analytics</a:t>
            </a:r>
          </a:p>
          <a:p>
            <a:pPr marL="0" lvl="1"/>
            <a:r>
              <a:rPr lang="en-US" sz="1400" dirty="0"/>
              <a:t>TECH-BAAI-ILL200 - Exploring Power BI Reports in Power BI Report Server</a:t>
            </a:r>
          </a:p>
          <a:p>
            <a:pPr marL="0" lvl="1"/>
            <a:r>
              <a:rPr lang="en-US" sz="1400" dirty="0"/>
              <a:t>TECH-BAAI-ILL202 - Sharing Power BI content</a:t>
            </a:r>
          </a:p>
          <a:p>
            <a:r>
              <a:rPr lang="en-US" sz="2400" dirty="0"/>
              <a:t>Hands-on Labs</a:t>
            </a:r>
          </a:p>
          <a:p>
            <a:pPr marL="0" lvl="1"/>
            <a:r>
              <a:rPr lang="en-US" sz="1400" dirty="0"/>
              <a:t>TECH-BAAI-HOL200 - Creating a Power BI Desktop Solution</a:t>
            </a:r>
          </a:p>
          <a:p>
            <a:pPr marL="0" lvl="1"/>
            <a:r>
              <a:rPr lang="en-US" sz="1400" dirty="0"/>
              <a:t>TECH-BAAI-HOL201 - Creating a Real-Time Dashboard with the Power BI REST API</a:t>
            </a:r>
          </a:p>
          <a:p>
            <a:pPr marL="0" lvl="1"/>
            <a:r>
              <a:rPr lang="en-US" sz="1400" dirty="0"/>
              <a:t>TECH-BAAI-HOL202 - Creating and Exploring a Power BI Dashboard</a:t>
            </a:r>
          </a:p>
          <a:p>
            <a:pPr marL="0" lvl="1"/>
            <a:r>
              <a:rPr lang="en-US" sz="1400" dirty="0"/>
              <a:t>TECH-BAAI-HOL213 - Power BI Reporting From an On-Premises Analysis Services Tabular Database</a:t>
            </a:r>
          </a:p>
          <a:p>
            <a:pPr marL="0" lvl="1"/>
            <a:r>
              <a:rPr lang="en-US" sz="1400" dirty="0"/>
              <a:t>TECH-BAAI-HOL214 - Power BI Reporting From an On-Premises SQL Server Database</a:t>
            </a:r>
          </a:p>
          <a:p>
            <a:r>
              <a:rPr lang="en-US" sz="2400" dirty="0"/>
              <a:t>Digital Ready Talks</a:t>
            </a:r>
          </a:p>
          <a:p>
            <a:pPr marL="0" lvl="1"/>
            <a:r>
              <a:rPr lang="en-US" sz="1400" dirty="0"/>
              <a:t>TECH-BAAI-RT301 - Power BI for the Enterprise</a:t>
            </a:r>
          </a:p>
          <a:p>
            <a:r>
              <a:rPr lang="en-US" sz="2400" dirty="0"/>
              <a:t>Competitive Content</a:t>
            </a:r>
          </a:p>
          <a:p>
            <a:pPr marL="0" lvl="1"/>
            <a:r>
              <a:rPr lang="en-US" sz="1400" dirty="0"/>
              <a:t>TECH-BAAI200 - How to compete and win in the crowded BI space with Power BI</a:t>
            </a:r>
          </a:p>
        </p:txBody>
      </p:sp>
    </p:spTree>
    <p:extLst>
      <p:ext uri="{BB962C8B-B14F-4D97-AF65-F5344CB8AC3E}">
        <p14:creationId xmlns:p14="http://schemas.microsoft.com/office/powerpoint/2010/main" val="583080748"/>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850010" y="1933100"/>
            <a:ext cx="2626318" cy="40011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Enjoy a session</a:t>
            </a:r>
          </a:p>
        </p:txBody>
      </p:sp>
      <p:sp>
        <p:nvSpPr>
          <p:cNvPr id="22" name="Rectangle 21"/>
          <p:cNvSpPr/>
          <p:nvPr/>
        </p:nvSpPr>
        <p:spPr>
          <a:xfrm>
            <a:off x="3560301" y="1933100"/>
            <a:ext cx="2626318" cy="40011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Fill out an </a:t>
            </a:r>
            <a:r>
              <a:rPr kumimoji="0" lang="en-US" sz="2000" b="0" i="0" u="none" strike="noStrike" kern="1200" cap="none" spc="0" normalizeH="0" baseline="0" noProof="0" dirty="0" err="1">
                <a:ln w="3175">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eval</a:t>
            </a:r>
            <a:endParaRPr kumimoji="0" lang="en-US" sz="20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endParaRPr>
          </a:p>
        </p:txBody>
      </p:sp>
      <p:sp>
        <p:nvSpPr>
          <p:cNvPr id="29" name="Rectangle 28"/>
          <p:cNvSpPr/>
          <p:nvPr/>
        </p:nvSpPr>
        <p:spPr>
          <a:xfrm>
            <a:off x="8412773" y="1933100"/>
            <a:ext cx="3713140" cy="40011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Make MS Ready better</a:t>
            </a:r>
          </a:p>
        </p:txBody>
      </p:sp>
      <p:grpSp>
        <p:nvGrpSpPr>
          <p:cNvPr id="64" name="Group 63"/>
          <p:cNvGrpSpPr/>
          <p:nvPr/>
        </p:nvGrpSpPr>
        <p:grpSpPr>
          <a:xfrm>
            <a:off x="265552" y="2562473"/>
            <a:ext cx="12422739" cy="3374340"/>
            <a:chOff x="276110" y="2709862"/>
            <a:chExt cx="12422739" cy="3374340"/>
          </a:xfrm>
        </p:grpSpPr>
        <p:sp>
          <p:nvSpPr>
            <p:cNvPr id="4" name="Rectangle 3"/>
            <p:cNvSpPr/>
            <p:nvPr/>
          </p:nvSpPr>
          <p:spPr>
            <a:xfrm>
              <a:off x="304508" y="2709862"/>
              <a:ext cx="12394341" cy="846386"/>
            </a:xfrm>
            <a:prstGeom prst="rect">
              <a:avLst/>
            </a:prstGeom>
          </p:spPr>
          <p:txBody>
            <a:bodyPr wrap="square" lIns="146304" tIns="0" rIns="146304" b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5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t>Evaluations </a:t>
              </a:r>
              <a:r>
                <a:rPr kumimoji="0" lang="en-US" sz="55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can be submitted via</a:t>
              </a:r>
            </a:p>
          </p:txBody>
        </p:sp>
        <p:sp>
          <p:nvSpPr>
            <p:cNvPr id="26" name="Rectangle 25"/>
            <p:cNvSpPr/>
            <p:nvPr/>
          </p:nvSpPr>
          <p:spPr>
            <a:xfrm>
              <a:off x="276110" y="3597367"/>
              <a:ext cx="11896286" cy="2486835"/>
            </a:xfrm>
            <a:prstGeom prst="rect">
              <a:avLst/>
            </a:prstGeom>
          </p:spPr>
          <p:txBody>
            <a:bodyPr wrap="square" lIns="182880" rIns="182880">
              <a:spAutoFit/>
            </a:bodyPr>
            <a:lstStyle/>
            <a:p>
              <a:pPr marL="0" marR="0" lvl="0" indent="0" algn="l" defTabSz="932742" rtl="0" eaLnBrk="1" fontAlgn="auto" latinLnBrk="0" hangingPunct="1">
                <a:lnSpc>
                  <a:spcPct val="90000"/>
                </a:lnSpc>
                <a:spcBef>
                  <a:spcPts val="600"/>
                </a:spcBef>
                <a:buClrTx/>
                <a:buSzTx/>
                <a:buFontTx/>
                <a:buNone/>
                <a:tabLst/>
                <a:defRPr/>
              </a:pPr>
              <a:r>
                <a:rPr kumimoji="0" lang="en-US" sz="28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t>Laptop/Mobile</a:t>
              </a:r>
              <a:r>
                <a:rPr kumimoji="0" lang="en-US" sz="28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 connect to Schedule Builder on www.microsoftready.com</a:t>
              </a:r>
            </a:p>
            <a:p>
              <a:pPr marL="0" marR="0" lvl="0" indent="0" algn="l" defTabSz="932742" rtl="0" eaLnBrk="1" fontAlgn="auto" latinLnBrk="0" hangingPunct="1">
                <a:lnSpc>
                  <a:spcPct val="90000"/>
                </a:lnSpc>
                <a:spcBef>
                  <a:spcPts val="600"/>
                </a:spcBef>
                <a:buClrTx/>
                <a:buSzTx/>
                <a:buFontTx/>
                <a:buNone/>
                <a:tabLst/>
                <a:defRPr/>
              </a:pPr>
              <a:r>
                <a:rPr kumimoji="0" lang="en-US" sz="28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t>Windows/Windows</a:t>
              </a:r>
              <a:r>
                <a:rPr kumimoji="0" lang="en-US" sz="28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 </a:t>
              </a:r>
              <a:r>
                <a:rPr kumimoji="0" lang="en-US" sz="28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t>Phone</a:t>
              </a:r>
              <a:r>
                <a:rPr kumimoji="0" lang="en-US" sz="28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 MS Ready App (Search “MS Ready” in the Store)</a:t>
              </a:r>
            </a:p>
            <a:p>
              <a:pPr marL="0" marR="0" lvl="0" indent="0" algn="l" defTabSz="932742" rtl="0" eaLnBrk="1" fontAlgn="auto" latinLnBrk="0" hangingPunct="1">
                <a:lnSpc>
                  <a:spcPct val="90000"/>
                </a:lnSpc>
                <a:spcBef>
                  <a:spcPts val="600"/>
                </a:spcBef>
                <a:buClrTx/>
                <a:buSzTx/>
                <a:buFontTx/>
                <a:buNone/>
                <a:tabLst/>
                <a:defRPr/>
              </a:pPr>
              <a:r>
                <a:rPr kumimoji="0" lang="en-US" sz="28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t>Your Mobile Device </a:t>
              </a:r>
              <a:r>
                <a:rPr kumimoji="0" lang="en-US" sz="28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scan the QR code to reach your </a:t>
              </a:r>
              <a:r>
                <a:rPr kumimoji="0" lang="en-US" sz="2800" b="0" i="0" u="none" strike="noStrike" kern="1200" cap="none" normalizeH="0" baseline="0" noProof="0" dirty="0" err="1">
                  <a:ln w="3175">
                    <a:noFill/>
                  </a:ln>
                  <a:gradFill>
                    <a:gsLst>
                      <a:gs pos="0">
                        <a:srgbClr val="FFFFFF"/>
                      </a:gs>
                      <a:gs pos="100000">
                        <a:srgbClr val="FFFFFF"/>
                      </a:gs>
                    </a:gsLst>
                    <a:lin ang="5400000" scaled="0"/>
                  </a:gradFill>
                  <a:effectLst/>
                  <a:uLnTx/>
                  <a:uFillTx/>
                  <a:latin typeface="Segoe UI Light"/>
                  <a:ea typeface="+mn-ea"/>
                  <a:cs typeface="Segoe UI" pitchFamily="34" charset="0"/>
                </a:rPr>
                <a:t>evals</a:t>
              </a:r>
              <a:endParaRPr kumimoji="0" lang="en-US" sz="28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endParaRPr>
            </a:p>
            <a:p>
              <a:pPr marL="0" marR="0" lvl="0" indent="0" algn="l" defTabSz="932742" rtl="0" eaLnBrk="1" fontAlgn="auto" latinLnBrk="0" hangingPunct="1">
                <a:lnSpc>
                  <a:spcPct val="100000"/>
                </a:lnSpc>
                <a:spcBef>
                  <a:spcPts val="600"/>
                </a:spcBef>
                <a:buClrTx/>
                <a:buSzTx/>
                <a:buFontTx/>
                <a:buNone/>
                <a:tabLst/>
                <a:defRPr/>
              </a:pPr>
              <a:endParaRPr kumimoji="0" lang="en-US" sz="20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endParaRPr>
            </a:p>
            <a:p>
              <a:pPr marL="0" marR="0" lvl="0" indent="0" algn="l" defTabSz="932742" rtl="0" eaLnBrk="1" fontAlgn="auto" latinLnBrk="0" hangingPunct="1">
                <a:lnSpc>
                  <a:spcPct val="100000"/>
                </a:lnSpc>
                <a:spcBef>
                  <a:spcPts val="600"/>
                </a:spcBef>
                <a:buClrTx/>
                <a:buSzTx/>
                <a:buFontTx/>
                <a:buNone/>
                <a:tabLst/>
                <a:defRPr/>
              </a:pPr>
              <a:r>
                <a:rPr kumimoji="0" lang="en-US" sz="20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t>*If you plan to remain in this room for the next session, please be sure to scan </a:t>
              </a:r>
              <a:br>
                <a:rPr kumimoji="0" lang="en-US" sz="20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br>
              <a:r>
                <a:rPr kumimoji="0" lang="en-US" sz="20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t>your badge again at the door prior to the session starting</a:t>
              </a:r>
            </a:p>
          </p:txBody>
        </p:sp>
      </p:grpSp>
      <p:sp>
        <p:nvSpPr>
          <p:cNvPr id="32" name="Rectangle 31"/>
          <p:cNvSpPr/>
          <p:nvPr/>
        </p:nvSpPr>
        <p:spPr>
          <a:xfrm>
            <a:off x="5959806" y="1933100"/>
            <a:ext cx="3209262" cy="40011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Win a prize</a:t>
            </a:r>
          </a:p>
        </p:txBody>
      </p:sp>
      <p:sp>
        <p:nvSpPr>
          <p:cNvPr id="40" name="Outer"/>
          <p:cNvSpPr/>
          <p:nvPr/>
        </p:nvSpPr>
        <p:spPr bwMode="auto">
          <a:xfrm>
            <a:off x="1457153" y="452093"/>
            <a:ext cx="1444969" cy="1444969"/>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000000"/>
              </a:solidFill>
              <a:effectLst/>
              <a:uLnTx/>
              <a:uFillTx/>
              <a:latin typeface="Segoe UI Semilight"/>
              <a:ea typeface="+mn-ea"/>
              <a:cs typeface="+mn-cs"/>
            </a:endParaRPr>
          </a:p>
        </p:txBody>
      </p:sp>
      <p:sp useBgFill="1">
        <p:nvSpPr>
          <p:cNvPr id="41" name="Inner"/>
          <p:cNvSpPr/>
          <p:nvPr/>
        </p:nvSpPr>
        <p:spPr bwMode="auto">
          <a:xfrm>
            <a:off x="1480121" y="475061"/>
            <a:ext cx="1399032" cy="1399032"/>
          </a:xfrm>
          <a:prstGeom prst="ellipse">
            <a:avLst/>
          </a:prstGeom>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Outer"/>
          <p:cNvSpPr/>
          <p:nvPr/>
        </p:nvSpPr>
        <p:spPr bwMode="auto">
          <a:xfrm>
            <a:off x="4149553" y="452093"/>
            <a:ext cx="1444969" cy="1444969"/>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000000"/>
              </a:solidFill>
              <a:effectLst/>
              <a:uLnTx/>
              <a:uFillTx/>
              <a:latin typeface="Segoe UI Semilight"/>
              <a:ea typeface="+mn-ea"/>
              <a:cs typeface="+mn-cs"/>
            </a:endParaRPr>
          </a:p>
        </p:txBody>
      </p:sp>
      <p:sp useBgFill="1">
        <p:nvSpPr>
          <p:cNvPr id="48" name="Inner"/>
          <p:cNvSpPr/>
          <p:nvPr/>
        </p:nvSpPr>
        <p:spPr bwMode="auto">
          <a:xfrm>
            <a:off x="4173855" y="476396"/>
            <a:ext cx="1396366" cy="1396364"/>
          </a:xfrm>
          <a:prstGeom prst="ellipse">
            <a:avLst/>
          </a:prstGeom>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Outer"/>
          <p:cNvSpPr/>
          <p:nvPr/>
        </p:nvSpPr>
        <p:spPr bwMode="auto">
          <a:xfrm>
            <a:off x="9534353" y="452093"/>
            <a:ext cx="1444969" cy="1444969"/>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000000"/>
              </a:solidFill>
              <a:effectLst/>
              <a:uLnTx/>
              <a:uFillTx/>
              <a:latin typeface="Segoe UI Semilight"/>
              <a:ea typeface="+mn-ea"/>
              <a:cs typeface="+mn-cs"/>
            </a:endParaRPr>
          </a:p>
        </p:txBody>
      </p:sp>
      <p:sp useBgFill="1">
        <p:nvSpPr>
          <p:cNvPr id="50" name="Inner"/>
          <p:cNvSpPr/>
          <p:nvPr/>
        </p:nvSpPr>
        <p:spPr bwMode="auto">
          <a:xfrm>
            <a:off x="9557321" y="475061"/>
            <a:ext cx="1399032" cy="1399032"/>
          </a:xfrm>
          <a:prstGeom prst="ellipse">
            <a:avLst/>
          </a:prstGeom>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Outer"/>
          <p:cNvSpPr/>
          <p:nvPr/>
        </p:nvSpPr>
        <p:spPr bwMode="auto">
          <a:xfrm>
            <a:off x="6841953" y="452093"/>
            <a:ext cx="1444969" cy="1444969"/>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000000"/>
              </a:solidFill>
              <a:effectLst/>
              <a:uLnTx/>
              <a:uFillTx/>
              <a:latin typeface="Segoe UI Semilight"/>
              <a:ea typeface="+mn-ea"/>
              <a:cs typeface="+mn-cs"/>
            </a:endParaRPr>
          </a:p>
        </p:txBody>
      </p:sp>
      <p:sp useBgFill="1">
        <p:nvSpPr>
          <p:cNvPr id="58" name="Inner"/>
          <p:cNvSpPr/>
          <p:nvPr/>
        </p:nvSpPr>
        <p:spPr bwMode="auto">
          <a:xfrm>
            <a:off x="6864921" y="475061"/>
            <a:ext cx="1399032" cy="1399032"/>
          </a:xfrm>
          <a:prstGeom prst="ellipse">
            <a:avLst/>
          </a:prstGeom>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8" name="Picture 5"/>
          <p:cNvPicPr>
            <a:picLocks noChangeAspect="1" noChangeArrowheads="1"/>
          </p:cNvPicPr>
          <p:nvPr/>
        </p:nvPicPr>
        <p:blipFill>
          <a:blip r:embed="rId3"/>
          <a:stretch>
            <a:fillRect/>
          </a:stretch>
        </p:blipFill>
        <p:spPr bwMode="auto">
          <a:xfrm>
            <a:off x="10700901" y="5038182"/>
            <a:ext cx="1458784" cy="1458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Freeform 5"/>
          <p:cNvSpPr>
            <a:spLocks noEditPoints="1"/>
          </p:cNvSpPr>
          <p:nvPr/>
        </p:nvSpPr>
        <p:spPr bwMode="auto">
          <a:xfrm>
            <a:off x="1837418" y="999400"/>
            <a:ext cx="684438" cy="350354"/>
          </a:xfrm>
          <a:custGeom>
            <a:avLst/>
            <a:gdLst>
              <a:gd name="T0" fmla="*/ 41 w 140"/>
              <a:gd name="T1" fmla="*/ 70 h 70"/>
              <a:gd name="T2" fmla="*/ 70 w 140"/>
              <a:gd name="T3" fmla="*/ 41 h 70"/>
              <a:gd name="T4" fmla="*/ 99 w 140"/>
              <a:gd name="T5" fmla="*/ 70 h 70"/>
              <a:gd name="T6" fmla="*/ 92 w 140"/>
              <a:gd name="T7" fmla="*/ 21 h 70"/>
              <a:gd name="T8" fmla="*/ 71 w 140"/>
              <a:gd name="T9" fmla="*/ 0 h 70"/>
              <a:gd name="T10" fmla="*/ 51 w 140"/>
              <a:gd name="T11" fmla="*/ 21 h 70"/>
              <a:gd name="T12" fmla="*/ 71 w 140"/>
              <a:gd name="T13" fmla="*/ 41 h 70"/>
              <a:gd name="T14" fmla="*/ 92 w 140"/>
              <a:gd name="T15" fmla="*/ 21 h 70"/>
              <a:gd name="T16" fmla="*/ 36 w 140"/>
              <a:gd name="T17" fmla="*/ 34 h 70"/>
              <a:gd name="T18" fmla="*/ 20 w 140"/>
              <a:gd name="T19" fmla="*/ 18 h 70"/>
              <a:gd name="T20" fmla="*/ 4 w 140"/>
              <a:gd name="T21" fmla="*/ 34 h 70"/>
              <a:gd name="T22" fmla="*/ 20 w 140"/>
              <a:gd name="T23" fmla="*/ 50 h 70"/>
              <a:gd name="T24" fmla="*/ 36 w 140"/>
              <a:gd name="T25" fmla="*/ 34 h 70"/>
              <a:gd name="T26" fmla="*/ 136 w 140"/>
              <a:gd name="T27" fmla="*/ 34 h 70"/>
              <a:gd name="T28" fmla="*/ 120 w 140"/>
              <a:gd name="T29" fmla="*/ 18 h 70"/>
              <a:gd name="T30" fmla="*/ 104 w 140"/>
              <a:gd name="T31" fmla="*/ 34 h 70"/>
              <a:gd name="T32" fmla="*/ 120 w 140"/>
              <a:gd name="T33" fmla="*/ 50 h 70"/>
              <a:gd name="T34" fmla="*/ 136 w 140"/>
              <a:gd name="T35" fmla="*/ 34 h 70"/>
              <a:gd name="T36" fmla="*/ 41 w 140"/>
              <a:gd name="T37" fmla="*/ 70 h 70"/>
              <a:gd name="T38" fmla="*/ 20 w 140"/>
              <a:gd name="T39" fmla="*/ 50 h 70"/>
              <a:gd name="T40" fmla="*/ 0 w 140"/>
              <a:gd name="T41" fmla="*/ 70 h 70"/>
              <a:gd name="T42" fmla="*/ 140 w 140"/>
              <a:gd name="T43" fmla="*/ 70 h 70"/>
              <a:gd name="T44" fmla="*/ 120 w 140"/>
              <a:gd name="T45" fmla="*/ 50 h 70"/>
              <a:gd name="T46" fmla="*/ 99 w 140"/>
              <a:gd name="T4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70">
                <a:moveTo>
                  <a:pt x="41" y="70"/>
                </a:moveTo>
                <a:cubicBezTo>
                  <a:pt x="41" y="54"/>
                  <a:pt x="54" y="41"/>
                  <a:pt x="70" y="41"/>
                </a:cubicBezTo>
                <a:cubicBezTo>
                  <a:pt x="86" y="41"/>
                  <a:pt x="99" y="54"/>
                  <a:pt x="99" y="70"/>
                </a:cubicBezTo>
                <a:moveTo>
                  <a:pt x="92" y="21"/>
                </a:moveTo>
                <a:cubicBezTo>
                  <a:pt x="92" y="9"/>
                  <a:pt x="83" y="0"/>
                  <a:pt x="71" y="0"/>
                </a:cubicBezTo>
                <a:cubicBezTo>
                  <a:pt x="60" y="0"/>
                  <a:pt x="51" y="9"/>
                  <a:pt x="51" y="21"/>
                </a:cubicBezTo>
                <a:cubicBezTo>
                  <a:pt x="51" y="32"/>
                  <a:pt x="60" y="41"/>
                  <a:pt x="71" y="41"/>
                </a:cubicBezTo>
                <a:cubicBezTo>
                  <a:pt x="83" y="41"/>
                  <a:pt x="92" y="32"/>
                  <a:pt x="92" y="21"/>
                </a:cubicBezTo>
                <a:close/>
                <a:moveTo>
                  <a:pt x="36" y="34"/>
                </a:moveTo>
                <a:cubicBezTo>
                  <a:pt x="36" y="25"/>
                  <a:pt x="29" y="18"/>
                  <a:pt x="20" y="18"/>
                </a:cubicBezTo>
                <a:cubicBezTo>
                  <a:pt x="11" y="18"/>
                  <a:pt x="4" y="25"/>
                  <a:pt x="4" y="34"/>
                </a:cubicBezTo>
                <a:cubicBezTo>
                  <a:pt x="4" y="42"/>
                  <a:pt x="11" y="50"/>
                  <a:pt x="20" y="50"/>
                </a:cubicBezTo>
                <a:cubicBezTo>
                  <a:pt x="29" y="50"/>
                  <a:pt x="36" y="42"/>
                  <a:pt x="36" y="34"/>
                </a:cubicBezTo>
                <a:close/>
                <a:moveTo>
                  <a:pt x="136" y="34"/>
                </a:moveTo>
                <a:cubicBezTo>
                  <a:pt x="136" y="25"/>
                  <a:pt x="129" y="18"/>
                  <a:pt x="120" y="18"/>
                </a:cubicBezTo>
                <a:cubicBezTo>
                  <a:pt x="111" y="18"/>
                  <a:pt x="104" y="25"/>
                  <a:pt x="104" y="34"/>
                </a:cubicBezTo>
                <a:cubicBezTo>
                  <a:pt x="104" y="42"/>
                  <a:pt x="111" y="50"/>
                  <a:pt x="120" y="50"/>
                </a:cubicBezTo>
                <a:cubicBezTo>
                  <a:pt x="129" y="50"/>
                  <a:pt x="136" y="42"/>
                  <a:pt x="136" y="34"/>
                </a:cubicBezTo>
                <a:close/>
                <a:moveTo>
                  <a:pt x="41" y="70"/>
                </a:moveTo>
                <a:cubicBezTo>
                  <a:pt x="41" y="59"/>
                  <a:pt x="32" y="50"/>
                  <a:pt x="20" y="50"/>
                </a:cubicBezTo>
                <a:cubicBezTo>
                  <a:pt x="9" y="50"/>
                  <a:pt x="0" y="59"/>
                  <a:pt x="0" y="70"/>
                </a:cubicBezTo>
                <a:moveTo>
                  <a:pt x="140" y="70"/>
                </a:moveTo>
                <a:cubicBezTo>
                  <a:pt x="140" y="59"/>
                  <a:pt x="131" y="50"/>
                  <a:pt x="120" y="50"/>
                </a:cubicBezTo>
                <a:cubicBezTo>
                  <a:pt x="108" y="50"/>
                  <a:pt x="99" y="59"/>
                  <a:pt x="99" y="70"/>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25"/>
          <p:cNvSpPr>
            <a:spLocks noEditPoints="1"/>
          </p:cNvSpPr>
          <p:nvPr/>
        </p:nvSpPr>
        <p:spPr bwMode="auto">
          <a:xfrm>
            <a:off x="4499199" y="986972"/>
            <a:ext cx="745678" cy="375212"/>
          </a:xfrm>
          <a:custGeom>
            <a:avLst/>
            <a:gdLst>
              <a:gd name="T0" fmla="*/ 279 w 314"/>
              <a:gd name="T1" fmla="*/ 119 h 158"/>
              <a:gd name="T2" fmla="*/ 279 w 314"/>
              <a:gd name="T3" fmla="*/ 103 h 158"/>
              <a:gd name="T4" fmla="*/ 173 w 314"/>
              <a:gd name="T5" fmla="*/ 126 h 158"/>
              <a:gd name="T6" fmla="*/ 110 w 314"/>
              <a:gd name="T7" fmla="*/ 126 h 158"/>
              <a:gd name="T8" fmla="*/ 110 w 314"/>
              <a:gd name="T9" fmla="*/ 158 h 158"/>
              <a:gd name="T10" fmla="*/ 149 w 314"/>
              <a:gd name="T11" fmla="*/ 158 h 158"/>
              <a:gd name="T12" fmla="*/ 219 w 314"/>
              <a:gd name="T13" fmla="*/ 59 h 158"/>
              <a:gd name="T14" fmla="*/ 219 w 314"/>
              <a:gd name="T15" fmla="*/ 0 h 158"/>
              <a:gd name="T16" fmla="*/ 0 w 314"/>
              <a:gd name="T17" fmla="*/ 0 h 158"/>
              <a:gd name="T18" fmla="*/ 0 w 314"/>
              <a:gd name="T19" fmla="*/ 24 h 158"/>
              <a:gd name="T20" fmla="*/ 314 w 314"/>
              <a:gd name="T21" fmla="*/ 59 h 158"/>
              <a:gd name="T22" fmla="*/ 301 w 314"/>
              <a:gd name="T23" fmla="*/ 59 h 158"/>
              <a:gd name="T24" fmla="*/ 173 w 314"/>
              <a:gd name="T25" fmla="*/ 59 h 158"/>
              <a:gd name="T26" fmla="*/ 173 w 314"/>
              <a:gd name="T27" fmla="*/ 158 h 158"/>
              <a:gd name="T28" fmla="*/ 314 w 314"/>
              <a:gd name="T29" fmla="*/ 158 h 158"/>
              <a:gd name="T30" fmla="*/ 314 w 314"/>
              <a:gd name="T31" fmla="*/ 69 h 158"/>
              <a:gd name="T32" fmla="*/ 314 w 314"/>
              <a:gd name="T33" fmla="*/ 59 h 158"/>
              <a:gd name="T34" fmla="*/ 79 w 314"/>
              <a:gd name="T35" fmla="*/ 47 h 158"/>
              <a:gd name="T36" fmla="*/ 70 w 314"/>
              <a:gd name="T37" fmla="*/ 47 h 158"/>
              <a:gd name="T38" fmla="*/ 0 w 314"/>
              <a:gd name="T39" fmla="*/ 47 h 158"/>
              <a:gd name="T40" fmla="*/ 0 w 314"/>
              <a:gd name="T41" fmla="*/ 158 h 158"/>
              <a:gd name="T42" fmla="*/ 79 w 314"/>
              <a:gd name="T43" fmla="*/ 158 h 158"/>
              <a:gd name="T44" fmla="*/ 79 w 314"/>
              <a:gd name="T45" fmla="*/ 55 h 158"/>
              <a:gd name="T46" fmla="*/ 79 w 314"/>
              <a:gd name="T47" fmla="*/ 4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4" h="158">
                <a:moveTo>
                  <a:pt x="279" y="119"/>
                </a:moveTo>
                <a:lnTo>
                  <a:pt x="279" y="103"/>
                </a:lnTo>
                <a:moveTo>
                  <a:pt x="173" y="126"/>
                </a:moveTo>
                <a:lnTo>
                  <a:pt x="110" y="126"/>
                </a:lnTo>
                <a:lnTo>
                  <a:pt x="110" y="158"/>
                </a:lnTo>
                <a:lnTo>
                  <a:pt x="149" y="158"/>
                </a:lnTo>
                <a:moveTo>
                  <a:pt x="219" y="59"/>
                </a:moveTo>
                <a:lnTo>
                  <a:pt x="219" y="0"/>
                </a:lnTo>
                <a:lnTo>
                  <a:pt x="0" y="0"/>
                </a:lnTo>
                <a:lnTo>
                  <a:pt x="0" y="24"/>
                </a:lnTo>
                <a:moveTo>
                  <a:pt x="314" y="59"/>
                </a:moveTo>
                <a:lnTo>
                  <a:pt x="301" y="59"/>
                </a:lnTo>
                <a:lnTo>
                  <a:pt x="173" y="59"/>
                </a:lnTo>
                <a:lnTo>
                  <a:pt x="173" y="158"/>
                </a:lnTo>
                <a:lnTo>
                  <a:pt x="314" y="158"/>
                </a:lnTo>
                <a:lnTo>
                  <a:pt x="314" y="69"/>
                </a:lnTo>
                <a:lnTo>
                  <a:pt x="314" y="59"/>
                </a:lnTo>
                <a:moveTo>
                  <a:pt x="79" y="47"/>
                </a:moveTo>
                <a:lnTo>
                  <a:pt x="70" y="47"/>
                </a:lnTo>
                <a:lnTo>
                  <a:pt x="0" y="47"/>
                </a:lnTo>
                <a:lnTo>
                  <a:pt x="0" y="158"/>
                </a:lnTo>
                <a:lnTo>
                  <a:pt x="79" y="158"/>
                </a:lnTo>
                <a:lnTo>
                  <a:pt x="79" y="55"/>
                </a:lnTo>
                <a:lnTo>
                  <a:pt x="79" y="47"/>
                </a:ln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Semilight"/>
            </a:endParaRPr>
          </a:p>
        </p:txBody>
      </p:sp>
      <p:sp>
        <p:nvSpPr>
          <p:cNvPr id="61" name="Freeform 29"/>
          <p:cNvSpPr>
            <a:spLocks noEditPoints="1"/>
          </p:cNvSpPr>
          <p:nvPr/>
        </p:nvSpPr>
        <p:spPr bwMode="auto">
          <a:xfrm>
            <a:off x="7242175" y="873528"/>
            <a:ext cx="644526" cy="602100"/>
          </a:xfrm>
          <a:custGeom>
            <a:avLst/>
            <a:gdLst>
              <a:gd name="T0" fmla="*/ 88 w 104"/>
              <a:gd name="T1" fmla="*/ 97 h 97"/>
              <a:gd name="T2" fmla="*/ 0 w 104"/>
              <a:gd name="T3" fmla="*/ 97 h 97"/>
              <a:gd name="T4" fmla="*/ 0 w 104"/>
              <a:gd name="T5" fmla="*/ 25 h 97"/>
              <a:gd name="T6" fmla="*/ 88 w 104"/>
              <a:gd name="T7" fmla="*/ 25 h 97"/>
              <a:gd name="T8" fmla="*/ 104 w 104"/>
              <a:gd name="T9" fmla="*/ 29 h 97"/>
              <a:gd name="T10" fmla="*/ 104 w 104"/>
              <a:gd name="T11" fmla="*/ 89 h 97"/>
              <a:gd name="T12" fmla="*/ 88 w 104"/>
              <a:gd name="T13" fmla="*/ 97 h 97"/>
              <a:gd name="T14" fmla="*/ 64 w 104"/>
              <a:gd name="T15" fmla="*/ 25 h 97"/>
              <a:gd name="T16" fmla="*/ 64 w 104"/>
              <a:gd name="T17" fmla="*/ 10 h 97"/>
              <a:gd name="T18" fmla="*/ 54 w 104"/>
              <a:gd name="T19" fmla="*/ 0 h 97"/>
              <a:gd name="T20" fmla="*/ 29 w 104"/>
              <a:gd name="T21" fmla="*/ 0 h 97"/>
              <a:gd name="T22" fmla="*/ 20 w 104"/>
              <a:gd name="T23" fmla="*/ 10 h 97"/>
              <a:gd name="T24" fmla="*/ 20 w 104"/>
              <a:gd name="T25" fmla="*/ 25 h 97"/>
              <a:gd name="T26" fmla="*/ 81 w 104"/>
              <a:gd name="T27" fmla="*/ 25 h 97"/>
              <a:gd name="T28" fmla="*/ 81 w 104"/>
              <a:gd name="T29" fmla="*/ 15 h 97"/>
              <a:gd name="T30" fmla="*/ 74 w 104"/>
              <a:gd name="T31" fmla="*/ 9 h 97"/>
              <a:gd name="T32" fmla="*/ 47 w 104"/>
              <a:gd name="T33" fmla="*/ 9 h 97"/>
              <a:gd name="T34" fmla="*/ 40 w 104"/>
              <a:gd name="T35" fmla="*/ 15 h 97"/>
              <a:gd name="T36" fmla="*/ 40 w 104"/>
              <a:gd name="T37" fmla="*/ 25 h 97"/>
              <a:gd name="T38" fmla="*/ 88 w 104"/>
              <a:gd name="T39" fmla="*/ 25 h 97"/>
              <a:gd name="T40" fmla="*/ 88 w 104"/>
              <a:gd name="T4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97">
                <a:moveTo>
                  <a:pt x="88" y="97"/>
                </a:moveTo>
                <a:cubicBezTo>
                  <a:pt x="0" y="97"/>
                  <a:pt x="0" y="97"/>
                  <a:pt x="0" y="97"/>
                </a:cubicBezTo>
                <a:cubicBezTo>
                  <a:pt x="0" y="25"/>
                  <a:pt x="0" y="25"/>
                  <a:pt x="0" y="25"/>
                </a:cubicBezTo>
                <a:cubicBezTo>
                  <a:pt x="88" y="25"/>
                  <a:pt x="88" y="25"/>
                  <a:pt x="88" y="25"/>
                </a:cubicBezTo>
                <a:cubicBezTo>
                  <a:pt x="104" y="29"/>
                  <a:pt x="104" y="29"/>
                  <a:pt x="104" y="29"/>
                </a:cubicBezTo>
                <a:cubicBezTo>
                  <a:pt x="104" y="89"/>
                  <a:pt x="104" y="89"/>
                  <a:pt x="104" y="89"/>
                </a:cubicBezTo>
                <a:lnTo>
                  <a:pt x="88" y="97"/>
                </a:lnTo>
                <a:close/>
                <a:moveTo>
                  <a:pt x="64" y="25"/>
                </a:moveTo>
                <a:cubicBezTo>
                  <a:pt x="64" y="10"/>
                  <a:pt x="64" y="10"/>
                  <a:pt x="64" y="10"/>
                </a:cubicBezTo>
                <a:cubicBezTo>
                  <a:pt x="64" y="5"/>
                  <a:pt x="60" y="0"/>
                  <a:pt x="54" y="0"/>
                </a:cubicBezTo>
                <a:cubicBezTo>
                  <a:pt x="29" y="0"/>
                  <a:pt x="29" y="0"/>
                  <a:pt x="29" y="0"/>
                </a:cubicBezTo>
                <a:cubicBezTo>
                  <a:pt x="24" y="0"/>
                  <a:pt x="20" y="5"/>
                  <a:pt x="20" y="10"/>
                </a:cubicBezTo>
                <a:cubicBezTo>
                  <a:pt x="20" y="25"/>
                  <a:pt x="20" y="25"/>
                  <a:pt x="20" y="25"/>
                </a:cubicBezTo>
                <a:moveTo>
                  <a:pt x="81" y="25"/>
                </a:moveTo>
                <a:cubicBezTo>
                  <a:pt x="81" y="15"/>
                  <a:pt x="81" y="15"/>
                  <a:pt x="81" y="15"/>
                </a:cubicBezTo>
                <a:cubicBezTo>
                  <a:pt x="81" y="11"/>
                  <a:pt x="77" y="9"/>
                  <a:pt x="74" y="9"/>
                </a:cubicBezTo>
                <a:cubicBezTo>
                  <a:pt x="47" y="9"/>
                  <a:pt x="47" y="9"/>
                  <a:pt x="47" y="9"/>
                </a:cubicBezTo>
                <a:cubicBezTo>
                  <a:pt x="43" y="9"/>
                  <a:pt x="40" y="11"/>
                  <a:pt x="40" y="15"/>
                </a:cubicBezTo>
                <a:cubicBezTo>
                  <a:pt x="40" y="25"/>
                  <a:pt x="40" y="25"/>
                  <a:pt x="40" y="25"/>
                </a:cubicBezTo>
                <a:moveTo>
                  <a:pt x="88" y="25"/>
                </a:moveTo>
                <a:cubicBezTo>
                  <a:pt x="88" y="97"/>
                  <a:pt x="88" y="97"/>
                  <a:pt x="88" y="97"/>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Semilight"/>
            </a:endParaRPr>
          </a:p>
        </p:txBody>
      </p:sp>
      <p:sp>
        <p:nvSpPr>
          <p:cNvPr id="5" name="Star: 5 Points 4">
            <a:extLst>
              <a:ext uri="{FF2B5EF4-FFF2-40B4-BE49-F238E27FC236}">
                <a16:creationId xmlns:a16="http://schemas.microsoft.com/office/drawing/2014/main" id="{9EB6CE4E-7CA1-4A63-8F52-FEBF2839C456}"/>
              </a:ext>
            </a:extLst>
          </p:cNvPr>
          <p:cNvSpPr/>
          <p:nvPr/>
        </p:nvSpPr>
        <p:spPr bwMode="auto">
          <a:xfrm>
            <a:off x="9951966" y="833125"/>
            <a:ext cx="634754" cy="613702"/>
          </a:xfrm>
          <a:prstGeom prst="star5">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err="1">
              <a:solidFill>
                <a:srgbClr val="FFFFFF"/>
              </a:solidFill>
              <a:latin typeface="Segoe UI Semilight"/>
            </a:endParaRPr>
          </a:p>
        </p:txBody>
      </p:sp>
    </p:spTree>
    <p:extLst>
      <p:ext uri="{BB962C8B-B14F-4D97-AF65-F5344CB8AC3E}">
        <p14:creationId xmlns:p14="http://schemas.microsoft.com/office/powerpoint/2010/main" val="193475774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100000" autoRev="1" fill="hold" grpId="0" nodeType="withEffect">
                                  <p:stCondLst>
                                    <p:cond delay="200"/>
                                  </p:stCondLst>
                                  <p:childTnLst>
                                    <p:animScale>
                                      <p:cBhvr>
                                        <p:cTn id="6" dur="200" fill="hold"/>
                                        <p:tgtEl>
                                          <p:spTgt spid="40"/>
                                        </p:tgtEl>
                                      </p:cBhvr>
                                      <p:by x="0" y="0"/>
                                    </p:animScale>
                                  </p:childTnLst>
                                </p:cTn>
                              </p:par>
                              <p:par>
                                <p:cTn id="7" presetID="6" presetClass="emph" presetSubtype="0" accel="100000" autoRev="1" fill="hold" grpId="0" nodeType="withEffect">
                                  <p:stCondLst>
                                    <p:cond delay="0"/>
                                  </p:stCondLst>
                                  <p:childTnLst>
                                    <p:animScale>
                                      <p:cBhvr>
                                        <p:cTn id="8" dur="400" fill="hold"/>
                                        <p:tgtEl>
                                          <p:spTgt spid="41"/>
                                        </p:tgtEl>
                                      </p:cBhvr>
                                      <p:by x="0" y="0"/>
                                    </p:animScale>
                                  </p:childTnLst>
                                </p:cTn>
                              </p:par>
                              <p:par>
                                <p:cTn id="9" presetID="1" presetClass="entr" presetSubtype="0" fill="hold" grpId="0" nodeType="withEffect">
                                  <p:stCondLst>
                                    <p:cond delay="0"/>
                                  </p:stCondLst>
                                  <p:childTnLst>
                                    <p:set>
                                      <p:cBhvr>
                                        <p:cTn id="10" dur="1" fill="hold">
                                          <p:stCondLst>
                                            <p:cond delay="399"/>
                                          </p:stCondLst>
                                        </p:cTn>
                                        <p:tgtEl>
                                          <p:spTgt spid="33"/>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400" fill="hold"/>
                                        <p:tgtEl>
                                          <p:spTgt spid="33"/>
                                        </p:tgtEl>
                                      </p:cBhvr>
                                      <p:by x="0" y="0"/>
                                    </p:animScale>
                                  </p:childTnLst>
                                </p:cTn>
                              </p:par>
                              <p:par>
                                <p:cTn id="13" presetID="10" presetClass="entr" presetSubtype="0" fill="hold" grpId="0" nodeType="withEffect">
                                  <p:stCondLst>
                                    <p:cond delay="55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50"/>
                                        <p:tgtEl>
                                          <p:spTgt spid="16"/>
                                        </p:tgtEl>
                                      </p:cBhvr>
                                    </p:animEffect>
                                  </p:childTnLst>
                                </p:cTn>
                              </p:par>
                              <p:par>
                                <p:cTn id="16" presetID="6" presetClass="emph" presetSubtype="0" accel="62000" decel="38000" autoRev="1" fill="hold" grpId="1" nodeType="withEffect">
                                  <p:stCondLst>
                                    <p:cond delay="0"/>
                                  </p:stCondLst>
                                  <p:childTnLst>
                                    <p:animScale>
                                      <p:cBhvr>
                                        <p:cTn id="17" dur="500" fill="hold"/>
                                        <p:tgtEl>
                                          <p:spTgt spid="16"/>
                                        </p:tgtEl>
                                      </p:cBhvr>
                                      <p:by x="200000" y="200000"/>
                                    </p:animScale>
                                  </p:childTnLst>
                                </p:cTn>
                              </p:par>
                              <p:par>
                                <p:cTn id="18" presetID="6" presetClass="emph" presetSubtype="0" accel="100000" autoRev="1" fill="hold" grpId="0" nodeType="withEffect">
                                  <p:stCondLst>
                                    <p:cond delay="500"/>
                                  </p:stCondLst>
                                  <p:childTnLst>
                                    <p:animScale>
                                      <p:cBhvr>
                                        <p:cTn id="19" dur="200" fill="hold"/>
                                        <p:tgtEl>
                                          <p:spTgt spid="47"/>
                                        </p:tgtEl>
                                      </p:cBhvr>
                                      <p:by x="0" y="0"/>
                                    </p:animScale>
                                  </p:childTnLst>
                                </p:cTn>
                              </p:par>
                              <p:par>
                                <p:cTn id="20" presetID="6" presetClass="emph" presetSubtype="0" accel="100000" autoRev="1" fill="hold" grpId="0" nodeType="withEffect">
                                  <p:stCondLst>
                                    <p:cond delay="500"/>
                                  </p:stCondLst>
                                  <p:childTnLst>
                                    <p:animScale>
                                      <p:cBhvr>
                                        <p:cTn id="21" dur="400" fill="hold"/>
                                        <p:tgtEl>
                                          <p:spTgt spid="48"/>
                                        </p:tgtEl>
                                      </p:cBhvr>
                                      <p:by x="0" y="0"/>
                                    </p:animScale>
                                  </p:childTnLst>
                                </p:cTn>
                              </p:par>
                              <p:par>
                                <p:cTn id="22" presetID="1" presetClass="entr" presetSubtype="0" fill="hold" grpId="0" nodeType="withEffect">
                                  <p:stCondLst>
                                    <p:cond delay="500"/>
                                  </p:stCondLst>
                                  <p:childTnLst>
                                    <p:set>
                                      <p:cBhvr>
                                        <p:cTn id="23" dur="1" fill="hold">
                                          <p:stCondLst>
                                            <p:cond delay="399"/>
                                          </p:stCondLst>
                                        </p:cTn>
                                        <p:tgtEl>
                                          <p:spTgt spid="60"/>
                                        </p:tgtEl>
                                        <p:attrNameLst>
                                          <p:attrName>style.visibility</p:attrName>
                                        </p:attrNameLst>
                                      </p:cBhvr>
                                      <p:to>
                                        <p:strVal val="visible"/>
                                      </p:to>
                                    </p:set>
                                  </p:childTnLst>
                                </p:cTn>
                              </p:par>
                              <p:par>
                                <p:cTn id="24" presetID="6" presetClass="emph" presetSubtype="0" accel="100000" autoRev="1" fill="hold" grpId="1" nodeType="withEffect">
                                  <p:stCondLst>
                                    <p:cond delay="500"/>
                                  </p:stCondLst>
                                  <p:childTnLst>
                                    <p:animScale>
                                      <p:cBhvr>
                                        <p:cTn id="25" dur="400" fill="hold"/>
                                        <p:tgtEl>
                                          <p:spTgt spid="60"/>
                                        </p:tgtEl>
                                      </p:cBhvr>
                                      <p:by x="0" y="0"/>
                                    </p:animScale>
                                  </p:childTnLst>
                                </p:cTn>
                              </p:par>
                              <p:par>
                                <p:cTn id="26" presetID="10" presetClass="entr" presetSubtype="0" fill="hold" grpId="0" nodeType="withEffect">
                                  <p:stCondLst>
                                    <p:cond delay="105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250"/>
                                        <p:tgtEl>
                                          <p:spTgt spid="22"/>
                                        </p:tgtEl>
                                      </p:cBhvr>
                                    </p:animEffect>
                                  </p:childTnLst>
                                </p:cTn>
                              </p:par>
                              <p:par>
                                <p:cTn id="29" presetID="6" presetClass="emph" presetSubtype="0" accel="62000" decel="38000" autoRev="1" fill="hold" grpId="1" nodeType="withEffect">
                                  <p:stCondLst>
                                    <p:cond delay="500"/>
                                  </p:stCondLst>
                                  <p:childTnLst>
                                    <p:animScale>
                                      <p:cBhvr>
                                        <p:cTn id="30" dur="500" fill="hold"/>
                                        <p:tgtEl>
                                          <p:spTgt spid="22"/>
                                        </p:tgtEl>
                                      </p:cBhvr>
                                      <p:by x="200000" y="200000"/>
                                    </p:animScale>
                                  </p:childTnLst>
                                </p:cTn>
                              </p:par>
                              <p:par>
                                <p:cTn id="31" presetID="6" presetClass="emph" presetSubtype="0" accel="100000" autoRev="1" fill="hold" grpId="0" nodeType="withEffect">
                                  <p:stCondLst>
                                    <p:cond delay="1000"/>
                                  </p:stCondLst>
                                  <p:childTnLst>
                                    <p:animScale>
                                      <p:cBhvr>
                                        <p:cTn id="32" dur="200" fill="hold"/>
                                        <p:tgtEl>
                                          <p:spTgt spid="57"/>
                                        </p:tgtEl>
                                      </p:cBhvr>
                                      <p:by x="0" y="0"/>
                                    </p:animScale>
                                  </p:childTnLst>
                                </p:cTn>
                              </p:par>
                              <p:par>
                                <p:cTn id="33" presetID="6" presetClass="emph" presetSubtype="0" accel="100000" autoRev="1" fill="hold" grpId="0" nodeType="withEffect">
                                  <p:stCondLst>
                                    <p:cond delay="1000"/>
                                  </p:stCondLst>
                                  <p:childTnLst>
                                    <p:animScale>
                                      <p:cBhvr>
                                        <p:cTn id="34" dur="400" fill="hold"/>
                                        <p:tgtEl>
                                          <p:spTgt spid="58"/>
                                        </p:tgtEl>
                                      </p:cBhvr>
                                      <p:by x="0" y="0"/>
                                    </p:animScale>
                                  </p:childTnLst>
                                </p:cTn>
                              </p:par>
                              <p:par>
                                <p:cTn id="35" presetID="1" presetClass="entr" presetSubtype="0" fill="hold" grpId="0" nodeType="withEffect">
                                  <p:stCondLst>
                                    <p:cond delay="1000"/>
                                  </p:stCondLst>
                                  <p:childTnLst>
                                    <p:set>
                                      <p:cBhvr>
                                        <p:cTn id="36" dur="1" fill="hold">
                                          <p:stCondLst>
                                            <p:cond delay="399"/>
                                          </p:stCondLst>
                                        </p:cTn>
                                        <p:tgtEl>
                                          <p:spTgt spid="61"/>
                                        </p:tgtEl>
                                        <p:attrNameLst>
                                          <p:attrName>style.visibility</p:attrName>
                                        </p:attrNameLst>
                                      </p:cBhvr>
                                      <p:to>
                                        <p:strVal val="visible"/>
                                      </p:to>
                                    </p:set>
                                  </p:childTnLst>
                                </p:cTn>
                              </p:par>
                              <p:par>
                                <p:cTn id="37" presetID="6" presetClass="emph" presetSubtype="0" accel="100000" autoRev="1" fill="hold" grpId="1" nodeType="withEffect">
                                  <p:stCondLst>
                                    <p:cond delay="1000"/>
                                  </p:stCondLst>
                                  <p:childTnLst>
                                    <p:animScale>
                                      <p:cBhvr>
                                        <p:cTn id="38" dur="400" fill="hold"/>
                                        <p:tgtEl>
                                          <p:spTgt spid="61"/>
                                        </p:tgtEl>
                                      </p:cBhvr>
                                      <p:by x="0" y="0"/>
                                    </p:animScale>
                                  </p:childTnLst>
                                </p:cTn>
                              </p:par>
                              <p:par>
                                <p:cTn id="39" presetID="10" presetClass="entr" presetSubtype="0" fill="hold" grpId="0" nodeType="withEffect">
                                  <p:stCondLst>
                                    <p:cond delay="155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6" presetClass="emph" presetSubtype="0" accel="62000" decel="38000" autoRev="1" fill="hold" grpId="1" nodeType="withEffect">
                                  <p:stCondLst>
                                    <p:cond delay="1000"/>
                                  </p:stCondLst>
                                  <p:childTnLst>
                                    <p:animScale>
                                      <p:cBhvr>
                                        <p:cTn id="43" dur="500" fill="hold"/>
                                        <p:tgtEl>
                                          <p:spTgt spid="32"/>
                                        </p:tgtEl>
                                      </p:cBhvr>
                                      <p:by x="200000" y="200000"/>
                                    </p:animScale>
                                  </p:childTnLst>
                                </p:cTn>
                              </p:par>
                              <p:par>
                                <p:cTn id="44" presetID="6" presetClass="emph" presetSubtype="0" accel="100000" autoRev="1" fill="hold" grpId="0" nodeType="withEffect">
                                  <p:stCondLst>
                                    <p:cond delay="1500"/>
                                  </p:stCondLst>
                                  <p:childTnLst>
                                    <p:animScale>
                                      <p:cBhvr>
                                        <p:cTn id="45" dur="200" fill="hold"/>
                                        <p:tgtEl>
                                          <p:spTgt spid="49"/>
                                        </p:tgtEl>
                                      </p:cBhvr>
                                      <p:by x="0" y="0"/>
                                    </p:animScale>
                                  </p:childTnLst>
                                </p:cTn>
                              </p:par>
                              <p:par>
                                <p:cTn id="46" presetID="6" presetClass="emph" presetSubtype="0" accel="100000" autoRev="1" fill="hold" grpId="0" nodeType="withEffect">
                                  <p:stCondLst>
                                    <p:cond delay="1500"/>
                                  </p:stCondLst>
                                  <p:childTnLst>
                                    <p:animScale>
                                      <p:cBhvr>
                                        <p:cTn id="47" dur="400" fill="hold"/>
                                        <p:tgtEl>
                                          <p:spTgt spid="50"/>
                                        </p:tgtEl>
                                      </p:cBhvr>
                                      <p:by x="0" y="0"/>
                                    </p:animScale>
                                  </p:childTnLst>
                                </p:cTn>
                              </p:par>
                              <p:par>
                                <p:cTn id="48" presetID="1" presetClass="entr" presetSubtype="0" fill="hold" grpId="0" nodeType="withEffect">
                                  <p:stCondLst>
                                    <p:cond delay="1500"/>
                                  </p:stCondLst>
                                  <p:childTnLst>
                                    <p:set>
                                      <p:cBhvr>
                                        <p:cTn id="49" dur="1" fill="hold">
                                          <p:stCondLst>
                                            <p:cond delay="399"/>
                                          </p:stCondLst>
                                        </p:cTn>
                                        <p:tgtEl>
                                          <p:spTgt spid="5"/>
                                        </p:tgtEl>
                                        <p:attrNameLst>
                                          <p:attrName>style.visibility</p:attrName>
                                        </p:attrNameLst>
                                      </p:cBhvr>
                                      <p:to>
                                        <p:strVal val="visible"/>
                                      </p:to>
                                    </p:set>
                                  </p:childTnLst>
                                </p:cTn>
                              </p:par>
                              <p:par>
                                <p:cTn id="50" presetID="6" presetClass="emph" presetSubtype="0" accel="100000" autoRev="1" fill="hold" grpId="1" nodeType="withEffect">
                                  <p:stCondLst>
                                    <p:cond delay="1500"/>
                                  </p:stCondLst>
                                  <p:childTnLst>
                                    <p:animScale>
                                      <p:cBhvr>
                                        <p:cTn id="51" dur="400" fill="hold"/>
                                        <p:tgtEl>
                                          <p:spTgt spid="5"/>
                                        </p:tgtEl>
                                      </p:cBhvr>
                                      <p:by x="0" y="0"/>
                                    </p:animScale>
                                  </p:childTnLst>
                                </p:cTn>
                              </p:par>
                              <p:par>
                                <p:cTn id="52" presetID="10" presetClass="entr" presetSubtype="0" fill="hold" grpId="0" nodeType="withEffect">
                                  <p:stCondLst>
                                    <p:cond delay="205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250"/>
                                        <p:tgtEl>
                                          <p:spTgt spid="29"/>
                                        </p:tgtEl>
                                      </p:cBhvr>
                                    </p:animEffect>
                                  </p:childTnLst>
                                </p:cTn>
                              </p:par>
                              <p:par>
                                <p:cTn id="55" presetID="6" presetClass="emph" presetSubtype="0" accel="62000" decel="38000" autoRev="1" fill="hold" grpId="1" nodeType="withEffect">
                                  <p:stCondLst>
                                    <p:cond delay="1500"/>
                                  </p:stCondLst>
                                  <p:childTnLst>
                                    <p:animScale>
                                      <p:cBhvr>
                                        <p:cTn id="56" dur="500" fill="hold"/>
                                        <p:tgtEl>
                                          <p:spTgt spid="29"/>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2" grpId="0"/>
      <p:bldP spid="22" grpId="1"/>
      <p:bldP spid="29" grpId="0"/>
      <p:bldP spid="29" grpId="1"/>
      <p:bldP spid="32" grpId="0"/>
      <p:bldP spid="32" grpId="1"/>
      <p:bldP spid="40" grpId="0" animBg="1"/>
      <p:bldP spid="41" grpId="0" animBg="1"/>
      <p:bldP spid="47" grpId="0" animBg="1"/>
      <p:bldP spid="48" grpId="0" animBg="1"/>
      <p:bldP spid="49" grpId="0" animBg="1"/>
      <p:bldP spid="50" grpId="0" animBg="1"/>
      <p:bldP spid="57" grpId="0" animBg="1"/>
      <p:bldP spid="58" grpId="0" animBg="1"/>
      <p:bldP spid="33" grpId="0" animBg="1"/>
      <p:bldP spid="33" grpId="1" animBg="1"/>
      <p:bldP spid="60" grpId="0" animBg="1"/>
      <p:bldP spid="60" grpId="1" animBg="1"/>
      <p:bldP spid="61" grpId="0" animBg="1"/>
      <p:bldP spid="61" grpId="1" animBg="1"/>
      <p:bldP spid="5" grpId="0" animBg="1"/>
      <p:bldP spid="5"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sz="7200" dirty="0"/>
              <a:t>Q&amp;A</a:t>
            </a:r>
          </a:p>
        </p:txBody>
      </p:sp>
      <p:sp>
        <p:nvSpPr>
          <p:cNvPr id="4" name="Rectangle 3"/>
          <p:cNvSpPr/>
          <p:nvPr/>
        </p:nvSpPr>
        <p:spPr bwMode="auto">
          <a:xfrm>
            <a:off x="274638" y="3576367"/>
            <a:ext cx="10332672" cy="1554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defTabSz="932472" fontAlgn="base">
              <a:spcBef>
                <a:spcPct val="0"/>
              </a:spcBef>
              <a:spcAft>
                <a:spcPct val="0"/>
              </a:spcAft>
            </a:pPr>
            <a:r>
              <a:rPr lang="en-US" sz="3200" dirty="0">
                <a:gradFill>
                  <a:gsLst>
                    <a:gs pos="0">
                      <a:srgbClr val="FFFFFF"/>
                    </a:gs>
                    <a:gs pos="100000">
                      <a:srgbClr val="FFFFFF"/>
                    </a:gs>
                  </a:gsLst>
                  <a:lin ang="5400000" scaled="0"/>
                </a:gradFill>
                <a:latin typeface="+mj-lt"/>
              </a:rPr>
              <a:t>If you have questions please proceed to the </a:t>
            </a:r>
            <a:br>
              <a:rPr lang="en-US" sz="3200" dirty="0">
                <a:gradFill>
                  <a:gsLst>
                    <a:gs pos="0">
                      <a:srgbClr val="FFFFFF"/>
                    </a:gs>
                    <a:gs pos="100000">
                      <a:srgbClr val="FFFFFF"/>
                    </a:gs>
                  </a:gsLst>
                  <a:lin ang="5400000" scaled="0"/>
                </a:gradFill>
                <a:latin typeface="+mj-lt"/>
              </a:rPr>
            </a:br>
            <a:r>
              <a:rPr lang="en-US" sz="3200" dirty="0">
                <a:gradFill>
                  <a:gsLst>
                    <a:gs pos="0">
                      <a:srgbClr val="FFFFFF"/>
                    </a:gs>
                    <a:gs pos="100000">
                      <a:srgbClr val="FFFFFF"/>
                    </a:gs>
                  </a:gsLst>
                  <a:lin ang="5400000" scaled="0"/>
                </a:gradFill>
                <a:latin typeface="+mj-lt"/>
              </a:rPr>
              <a:t>Q&amp;A MICROPHONE located in your session room.</a:t>
            </a:r>
          </a:p>
        </p:txBody>
      </p:sp>
    </p:spTree>
    <p:extLst>
      <p:ext uri="{BB962C8B-B14F-4D97-AF65-F5344CB8AC3E}">
        <p14:creationId xmlns:p14="http://schemas.microsoft.com/office/powerpoint/2010/main" val="2026099158"/>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758155"/>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94144"/>
            <a:ext cx="11887878" cy="917444"/>
          </a:xfrm>
        </p:spPr>
        <p:txBody>
          <a:bodyPr/>
          <a:lstStyle/>
          <a:p>
            <a:r>
              <a:rPr lang="en-US" dirty="0"/>
              <a:t>Nearly everyone engages with </a:t>
            </a:r>
            <a:r>
              <a:rPr lang="en-US" dirty="0">
                <a:latin typeface="Segoe UI" panose="020B0502040204020203" pitchFamily="34" charset="0"/>
              </a:rPr>
              <a:t>apps</a:t>
            </a:r>
          </a:p>
        </p:txBody>
      </p:sp>
      <p:sp>
        <p:nvSpPr>
          <p:cNvPr id="84" name="Pentagon 254"/>
          <p:cNvSpPr/>
          <p:nvPr/>
        </p:nvSpPr>
        <p:spPr bwMode="auto">
          <a:xfrm>
            <a:off x="4846833" y="4675101"/>
            <a:ext cx="7474304" cy="1129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18"/>
            <a:r>
              <a:rPr lang="en-US" sz="3599" dirty="0">
                <a:gradFill>
                  <a:gsLst>
                    <a:gs pos="0">
                      <a:schemeClr val="tx2"/>
                    </a:gs>
                    <a:gs pos="100000">
                      <a:schemeClr val="tx2"/>
                    </a:gs>
                  </a:gsLst>
                  <a:lin ang="5400000" scaled="1"/>
                </a:gradFill>
                <a:latin typeface="Segoe UI Light"/>
              </a:rPr>
              <a:t>Yet fewer than </a:t>
            </a:r>
            <a:r>
              <a:rPr lang="en-US" sz="3599" b="1" dirty="0">
                <a:gradFill>
                  <a:gsLst>
                    <a:gs pos="0">
                      <a:srgbClr val="0078D7"/>
                    </a:gs>
                    <a:gs pos="100000">
                      <a:srgbClr val="0078D7"/>
                    </a:gs>
                  </a:gsLst>
                  <a:lin ang="5400000" scaled="1"/>
                </a:gradFill>
                <a:latin typeface="Segoe UI" panose="020B0502040204020203" pitchFamily="34" charset="0"/>
                <a:ea typeface="Segoe UI Black" panose="020B0A02040204020203" pitchFamily="34" charset="0"/>
                <a:cs typeface="Segoe UI" panose="020B0502040204020203" pitchFamily="34" charset="0"/>
              </a:rPr>
              <a:t>22%</a:t>
            </a:r>
            <a:r>
              <a:rPr lang="en-US" sz="3599" b="1" dirty="0">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 </a:t>
            </a:r>
            <a:r>
              <a:rPr lang="en-US" sz="3599" b="1" dirty="0">
                <a:gradFill>
                  <a:gsLst>
                    <a:gs pos="0">
                      <a:srgbClr val="0078D7"/>
                    </a:gs>
                    <a:gs pos="100000">
                      <a:srgbClr val="0078D7"/>
                    </a:gs>
                  </a:gsLst>
                  <a:lin ang="5400000" scaled="1"/>
                </a:gradFill>
                <a:latin typeface="Segoe UI" panose="020B0502040204020203" pitchFamily="34" charset="0"/>
                <a:ea typeface="Segoe UI Black" panose="020B0A02040204020203" pitchFamily="34" charset="0"/>
                <a:cs typeface="Segoe UI" panose="020B0502040204020203" pitchFamily="34" charset="0"/>
              </a:rPr>
              <a:t>of employees</a:t>
            </a:r>
            <a:br>
              <a:rPr lang="en-US" sz="3599" dirty="0">
                <a:gradFill>
                  <a:gsLst>
                    <a:gs pos="0">
                      <a:schemeClr val="tx2"/>
                    </a:gs>
                    <a:gs pos="100000">
                      <a:schemeClr val="tx2"/>
                    </a:gs>
                  </a:gsLst>
                  <a:lin ang="5400000" scaled="1"/>
                </a:gradFill>
                <a:latin typeface="Segoe UI Light"/>
              </a:rPr>
            </a:br>
            <a:r>
              <a:rPr lang="en-US" sz="3599" dirty="0">
                <a:gradFill>
                  <a:gsLst>
                    <a:gs pos="0">
                      <a:schemeClr val="tx2"/>
                    </a:gs>
                    <a:gs pos="100000">
                      <a:schemeClr val="tx2"/>
                    </a:gs>
                  </a:gsLst>
                  <a:lin ang="5400000" scaled="1"/>
                </a:gradFill>
                <a:latin typeface="Segoe UI Light"/>
              </a:rPr>
              <a:t>have access to analytical insights</a:t>
            </a:r>
            <a:endParaRPr lang="en-US" sz="3599" dirty="0">
              <a:gradFill>
                <a:gsLst>
                  <a:gs pos="0">
                    <a:schemeClr val="tx2"/>
                  </a:gs>
                  <a:gs pos="100000">
                    <a:schemeClr val="tx2"/>
                  </a:gs>
                </a:gsLst>
                <a:lin ang="5400000" scaled="1"/>
              </a:gra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Freeform 5"/>
          <p:cNvSpPr>
            <a:spLocks noEditPoints="1"/>
          </p:cNvSpPr>
          <p:nvPr/>
        </p:nvSpPr>
        <p:spPr bwMode="auto">
          <a:xfrm>
            <a:off x="6945810" y="1807604"/>
            <a:ext cx="745748" cy="827849"/>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27" tIns="45713" rIns="91427" bIns="45713" numCol="1" anchor="t" anchorCtr="0" compatLnSpc="1">
            <a:prstTxWarp prst="textNoShape">
              <a:avLst/>
            </a:prstTxWarp>
          </a:bodyPr>
          <a:lstStyle/>
          <a:p>
            <a:endParaRPr lang="en-US"/>
          </a:p>
        </p:txBody>
      </p:sp>
      <p:sp>
        <p:nvSpPr>
          <p:cNvPr id="124" name="Freeform 5"/>
          <p:cNvSpPr>
            <a:spLocks noEditPoints="1"/>
          </p:cNvSpPr>
          <p:nvPr/>
        </p:nvSpPr>
        <p:spPr bwMode="auto">
          <a:xfrm>
            <a:off x="10295722" y="1807604"/>
            <a:ext cx="745748" cy="827849"/>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rgbClr val="0078D7"/>
          </a:solidFill>
          <a:ln w="12700">
            <a:solidFill>
              <a:schemeClr val="bg1"/>
            </a:solidFill>
          </a:ln>
        </p:spPr>
        <p:txBody>
          <a:bodyPr vert="horz" wrap="square" lIns="91427" tIns="45713" rIns="91427" bIns="45713" numCol="1" anchor="t" anchorCtr="0" compatLnSpc="1">
            <a:prstTxWarp prst="textNoShape">
              <a:avLst/>
            </a:prstTxWarp>
          </a:bodyPr>
          <a:lstStyle/>
          <a:p>
            <a:endParaRPr lang="en-US" dirty="0"/>
          </a:p>
        </p:txBody>
      </p:sp>
      <p:sp>
        <p:nvSpPr>
          <p:cNvPr id="125" name="Freeform 5"/>
          <p:cNvSpPr>
            <a:spLocks noEditPoints="1"/>
          </p:cNvSpPr>
          <p:nvPr/>
        </p:nvSpPr>
        <p:spPr bwMode="auto">
          <a:xfrm>
            <a:off x="8620766" y="1807604"/>
            <a:ext cx="745748" cy="827849"/>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27" tIns="45713" rIns="91427" bIns="45713" numCol="1" anchor="t" anchorCtr="0" compatLnSpc="1">
            <a:prstTxWarp prst="textNoShape">
              <a:avLst/>
            </a:prstTxWarp>
          </a:bodyPr>
          <a:lstStyle/>
          <a:p>
            <a:endParaRPr lang="en-US"/>
          </a:p>
        </p:txBody>
      </p:sp>
      <p:sp>
        <p:nvSpPr>
          <p:cNvPr id="126" name="Freeform 5"/>
          <p:cNvSpPr>
            <a:spLocks noEditPoints="1"/>
          </p:cNvSpPr>
          <p:nvPr/>
        </p:nvSpPr>
        <p:spPr bwMode="auto">
          <a:xfrm>
            <a:off x="5263510" y="3595072"/>
            <a:ext cx="745748" cy="827849"/>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27" tIns="45713" rIns="91427" bIns="45713" numCol="1" anchor="t" anchorCtr="0" compatLnSpc="1">
            <a:prstTxWarp prst="textNoShape">
              <a:avLst/>
            </a:prstTxWarp>
          </a:bodyPr>
          <a:lstStyle/>
          <a:p>
            <a:endParaRPr lang="en-US"/>
          </a:p>
        </p:txBody>
      </p:sp>
      <p:sp>
        <p:nvSpPr>
          <p:cNvPr id="127" name="Freeform 5"/>
          <p:cNvSpPr>
            <a:spLocks noEditPoints="1"/>
          </p:cNvSpPr>
          <p:nvPr/>
        </p:nvSpPr>
        <p:spPr bwMode="auto">
          <a:xfrm>
            <a:off x="6108334" y="3595072"/>
            <a:ext cx="745748" cy="827849"/>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27" tIns="45713" rIns="91427" bIns="45713" numCol="1" anchor="t" anchorCtr="0" compatLnSpc="1">
            <a:prstTxWarp prst="textNoShape">
              <a:avLst/>
            </a:prstTxWarp>
          </a:bodyPr>
          <a:lstStyle/>
          <a:p>
            <a:endParaRPr lang="en-US"/>
          </a:p>
        </p:txBody>
      </p:sp>
      <p:sp>
        <p:nvSpPr>
          <p:cNvPr id="128" name="Freeform 5"/>
          <p:cNvSpPr>
            <a:spLocks noEditPoints="1"/>
          </p:cNvSpPr>
          <p:nvPr/>
        </p:nvSpPr>
        <p:spPr bwMode="auto">
          <a:xfrm>
            <a:off x="6953158" y="3595072"/>
            <a:ext cx="745748" cy="827849"/>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rgbClr val="0078D7"/>
          </a:solidFill>
          <a:ln w="12700">
            <a:solidFill>
              <a:schemeClr val="bg1"/>
            </a:solidFill>
          </a:ln>
        </p:spPr>
        <p:txBody>
          <a:bodyPr vert="horz" wrap="square" lIns="91427" tIns="45713" rIns="91427" bIns="45713" numCol="1" anchor="t" anchorCtr="0" compatLnSpc="1">
            <a:prstTxWarp prst="textNoShape">
              <a:avLst/>
            </a:prstTxWarp>
          </a:bodyPr>
          <a:lstStyle/>
          <a:p>
            <a:endParaRPr lang="en-US"/>
          </a:p>
        </p:txBody>
      </p:sp>
      <p:sp>
        <p:nvSpPr>
          <p:cNvPr id="129" name="Freeform 5"/>
          <p:cNvSpPr>
            <a:spLocks noEditPoints="1"/>
          </p:cNvSpPr>
          <p:nvPr/>
        </p:nvSpPr>
        <p:spPr bwMode="auto">
          <a:xfrm>
            <a:off x="7797982" y="3595072"/>
            <a:ext cx="745748" cy="827849"/>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rgbClr val="0078D7"/>
          </a:solidFill>
          <a:ln w="12700">
            <a:solidFill>
              <a:schemeClr val="bg1"/>
            </a:solidFill>
          </a:ln>
        </p:spPr>
        <p:txBody>
          <a:bodyPr vert="horz" wrap="square" lIns="91427" tIns="45713" rIns="91427" bIns="45713" numCol="1" anchor="t" anchorCtr="0" compatLnSpc="1">
            <a:prstTxWarp prst="textNoShape">
              <a:avLst/>
            </a:prstTxWarp>
          </a:bodyPr>
          <a:lstStyle/>
          <a:p>
            <a:endParaRPr lang="en-US"/>
          </a:p>
        </p:txBody>
      </p:sp>
      <p:sp>
        <p:nvSpPr>
          <p:cNvPr id="130" name="Freeform 5"/>
          <p:cNvSpPr>
            <a:spLocks noEditPoints="1"/>
          </p:cNvSpPr>
          <p:nvPr/>
        </p:nvSpPr>
        <p:spPr bwMode="auto">
          <a:xfrm>
            <a:off x="8642806" y="3595072"/>
            <a:ext cx="745748" cy="827849"/>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27" tIns="45713" rIns="91427" bIns="45713" numCol="1" anchor="t" anchorCtr="0" compatLnSpc="1">
            <a:prstTxWarp prst="textNoShape">
              <a:avLst/>
            </a:prstTxWarp>
          </a:bodyPr>
          <a:lstStyle/>
          <a:p>
            <a:endParaRPr lang="en-US"/>
          </a:p>
        </p:txBody>
      </p:sp>
      <p:sp>
        <p:nvSpPr>
          <p:cNvPr id="131" name="Freeform 5"/>
          <p:cNvSpPr>
            <a:spLocks noEditPoints="1"/>
          </p:cNvSpPr>
          <p:nvPr/>
        </p:nvSpPr>
        <p:spPr bwMode="auto">
          <a:xfrm>
            <a:off x="9487631" y="3595072"/>
            <a:ext cx="745748" cy="827849"/>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27" tIns="45713" rIns="91427" bIns="45713" numCol="1" anchor="t" anchorCtr="0" compatLnSpc="1">
            <a:prstTxWarp prst="textNoShape">
              <a:avLst/>
            </a:prstTxWarp>
          </a:bodyPr>
          <a:lstStyle/>
          <a:p>
            <a:endParaRPr lang="en-US"/>
          </a:p>
        </p:txBody>
      </p:sp>
      <p:sp>
        <p:nvSpPr>
          <p:cNvPr id="132" name="Freeform 5"/>
          <p:cNvSpPr>
            <a:spLocks noEditPoints="1"/>
          </p:cNvSpPr>
          <p:nvPr/>
        </p:nvSpPr>
        <p:spPr bwMode="auto">
          <a:xfrm>
            <a:off x="10332455" y="3595072"/>
            <a:ext cx="745748" cy="827849"/>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27" tIns="45713" rIns="91427" bIns="45713" numCol="1" anchor="t" anchorCtr="0" compatLnSpc="1">
            <a:prstTxWarp prst="textNoShape">
              <a:avLst/>
            </a:prstTxWarp>
          </a:bodyPr>
          <a:lstStyle/>
          <a:p>
            <a:endParaRPr lang="en-US"/>
          </a:p>
        </p:txBody>
      </p:sp>
      <p:sp>
        <p:nvSpPr>
          <p:cNvPr id="133" name="Freeform 5"/>
          <p:cNvSpPr>
            <a:spLocks noEditPoints="1"/>
          </p:cNvSpPr>
          <p:nvPr/>
        </p:nvSpPr>
        <p:spPr bwMode="auto">
          <a:xfrm>
            <a:off x="11177274" y="3595072"/>
            <a:ext cx="745748" cy="827849"/>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27" tIns="45713" rIns="91427" bIns="45713" numCol="1" anchor="t" anchorCtr="0" compatLnSpc="1">
            <a:prstTxWarp prst="textNoShape">
              <a:avLst/>
            </a:prstTxWarp>
          </a:bodyPr>
          <a:lstStyle/>
          <a:p>
            <a:endParaRPr lang="en-US"/>
          </a:p>
        </p:txBody>
      </p:sp>
      <p:sp>
        <p:nvSpPr>
          <p:cNvPr id="134" name="Freeform 5"/>
          <p:cNvSpPr>
            <a:spLocks noEditPoints="1"/>
          </p:cNvSpPr>
          <p:nvPr/>
        </p:nvSpPr>
        <p:spPr bwMode="auto">
          <a:xfrm>
            <a:off x="7783288" y="1807604"/>
            <a:ext cx="745748" cy="827849"/>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27" tIns="45713" rIns="91427" bIns="45713" numCol="1" anchor="t" anchorCtr="0" compatLnSpc="1">
            <a:prstTxWarp prst="textNoShape">
              <a:avLst/>
            </a:prstTxWarp>
          </a:bodyPr>
          <a:lstStyle/>
          <a:p>
            <a:endParaRPr lang="en-US"/>
          </a:p>
        </p:txBody>
      </p:sp>
      <p:sp>
        <p:nvSpPr>
          <p:cNvPr id="135" name="Freeform 5"/>
          <p:cNvSpPr>
            <a:spLocks noEditPoints="1"/>
          </p:cNvSpPr>
          <p:nvPr/>
        </p:nvSpPr>
        <p:spPr bwMode="auto">
          <a:xfrm>
            <a:off x="6108334" y="1807604"/>
            <a:ext cx="745748" cy="827849"/>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27" tIns="45713" rIns="91427" bIns="45713" numCol="1" anchor="t" anchorCtr="0" compatLnSpc="1">
            <a:prstTxWarp prst="textNoShape">
              <a:avLst/>
            </a:prstTxWarp>
          </a:bodyPr>
          <a:lstStyle/>
          <a:p>
            <a:endParaRPr lang="en-US"/>
          </a:p>
        </p:txBody>
      </p:sp>
      <p:sp>
        <p:nvSpPr>
          <p:cNvPr id="136" name="Freeform 5"/>
          <p:cNvSpPr>
            <a:spLocks noEditPoints="1"/>
          </p:cNvSpPr>
          <p:nvPr/>
        </p:nvSpPr>
        <p:spPr bwMode="auto">
          <a:xfrm>
            <a:off x="9458242" y="1807604"/>
            <a:ext cx="745748" cy="827849"/>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27" tIns="45713" rIns="91427" bIns="45713" numCol="1" anchor="t" anchorCtr="0" compatLnSpc="1">
            <a:prstTxWarp prst="textNoShape">
              <a:avLst/>
            </a:prstTxWarp>
          </a:bodyPr>
          <a:lstStyle/>
          <a:p>
            <a:endParaRPr lang="en-US"/>
          </a:p>
        </p:txBody>
      </p:sp>
      <p:sp>
        <p:nvSpPr>
          <p:cNvPr id="137" name="Freeform 5"/>
          <p:cNvSpPr>
            <a:spLocks noEditPoints="1"/>
          </p:cNvSpPr>
          <p:nvPr/>
        </p:nvSpPr>
        <p:spPr bwMode="auto">
          <a:xfrm>
            <a:off x="5685922" y="2698880"/>
            <a:ext cx="745748" cy="827849"/>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rgbClr val="0078D7"/>
          </a:solidFill>
          <a:ln w="12700">
            <a:solidFill>
              <a:schemeClr val="bg1"/>
            </a:solidFill>
          </a:ln>
        </p:spPr>
        <p:txBody>
          <a:bodyPr vert="horz" wrap="square" lIns="91427" tIns="45713" rIns="91427" bIns="45713" numCol="1" anchor="t" anchorCtr="0" compatLnSpc="1">
            <a:prstTxWarp prst="textNoShape">
              <a:avLst/>
            </a:prstTxWarp>
          </a:bodyPr>
          <a:lstStyle/>
          <a:p>
            <a:endParaRPr lang="en-US" dirty="0"/>
          </a:p>
        </p:txBody>
      </p:sp>
      <p:sp>
        <p:nvSpPr>
          <p:cNvPr id="143" name="Freeform 5"/>
          <p:cNvSpPr>
            <a:spLocks noEditPoints="1"/>
          </p:cNvSpPr>
          <p:nvPr/>
        </p:nvSpPr>
        <p:spPr bwMode="auto">
          <a:xfrm>
            <a:off x="6530746" y="2698880"/>
            <a:ext cx="745748" cy="827849"/>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27" tIns="45713" rIns="91427" bIns="45713" numCol="1" anchor="t" anchorCtr="0" compatLnSpc="1">
            <a:prstTxWarp prst="textNoShape">
              <a:avLst/>
            </a:prstTxWarp>
          </a:bodyPr>
          <a:lstStyle/>
          <a:p>
            <a:endParaRPr lang="en-US"/>
          </a:p>
        </p:txBody>
      </p:sp>
      <p:sp>
        <p:nvSpPr>
          <p:cNvPr id="145" name="Freeform 5"/>
          <p:cNvSpPr>
            <a:spLocks noEditPoints="1"/>
          </p:cNvSpPr>
          <p:nvPr/>
        </p:nvSpPr>
        <p:spPr bwMode="auto">
          <a:xfrm>
            <a:off x="7375570" y="2698880"/>
            <a:ext cx="745748" cy="827849"/>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27" tIns="45713" rIns="91427" bIns="45713" numCol="1" anchor="t" anchorCtr="0" compatLnSpc="1">
            <a:prstTxWarp prst="textNoShape">
              <a:avLst/>
            </a:prstTxWarp>
          </a:bodyPr>
          <a:lstStyle/>
          <a:p>
            <a:endParaRPr lang="en-US"/>
          </a:p>
        </p:txBody>
      </p:sp>
      <p:sp>
        <p:nvSpPr>
          <p:cNvPr id="146" name="Freeform 5"/>
          <p:cNvSpPr>
            <a:spLocks noEditPoints="1"/>
          </p:cNvSpPr>
          <p:nvPr/>
        </p:nvSpPr>
        <p:spPr bwMode="auto">
          <a:xfrm>
            <a:off x="8220394" y="2698880"/>
            <a:ext cx="745748" cy="827849"/>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27" tIns="45713" rIns="91427" bIns="45713" numCol="1" anchor="t" anchorCtr="0" compatLnSpc="1">
            <a:prstTxWarp prst="textNoShape">
              <a:avLst/>
            </a:prstTxWarp>
          </a:bodyPr>
          <a:lstStyle/>
          <a:p>
            <a:endParaRPr lang="en-US"/>
          </a:p>
        </p:txBody>
      </p:sp>
      <p:sp>
        <p:nvSpPr>
          <p:cNvPr id="147" name="Freeform 5"/>
          <p:cNvSpPr>
            <a:spLocks noEditPoints="1"/>
          </p:cNvSpPr>
          <p:nvPr/>
        </p:nvSpPr>
        <p:spPr bwMode="auto">
          <a:xfrm>
            <a:off x="9065218" y="2698880"/>
            <a:ext cx="745748" cy="827849"/>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27" tIns="45713" rIns="91427" bIns="45713" numCol="1" anchor="t" anchorCtr="0" compatLnSpc="1">
            <a:prstTxWarp prst="textNoShape">
              <a:avLst/>
            </a:prstTxWarp>
          </a:bodyPr>
          <a:lstStyle/>
          <a:p>
            <a:endParaRPr lang="en-US"/>
          </a:p>
        </p:txBody>
      </p:sp>
      <p:sp>
        <p:nvSpPr>
          <p:cNvPr id="148" name="Freeform 5"/>
          <p:cNvSpPr>
            <a:spLocks noEditPoints="1"/>
          </p:cNvSpPr>
          <p:nvPr/>
        </p:nvSpPr>
        <p:spPr bwMode="auto">
          <a:xfrm>
            <a:off x="9910043" y="2698880"/>
            <a:ext cx="745748" cy="827849"/>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rgbClr val="0078D7"/>
          </a:solidFill>
          <a:ln w="12700">
            <a:solidFill>
              <a:schemeClr val="bg1"/>
            </a:solidFill>
          </a:ln>
        </p:spPr>
        <p:txBody>
          <a:bodyPr vert="horz" wrap="square" lIns="91427" tIns="45713" rIns="91427" bIns="45713" numCol="1" anchor="t" anchorCtr="0" compatLnSpc="1">
            <a:prstTxWarp prst="textNoShape">
              <a:avLst/>
            </a:prstTxWarp>
          </a:bodyPr>
          <a:lstStyle/>
          <a:p>
            <a:endParaRPr lang="en-US"/>
          </a:p>
        </p:txBody>
      </p:sp>
      <p:sp>
        <p:nvSpPr>
          <p:cNvPr id="149" name="Freeform 5"/>
          <p:cNvSpPr>
            <a:spLocks noEditPoints="1"/>
          </p:cNvSpPr>
          <p:nvPr/>
        </p:nvSpPr>
        <p:spPr bwMode="auto">
          <a:xfrm>
            <a:off x="10754867" y="2698880"/>
            <a:ext cx="745748" cy="827849"/>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27" tIns="45713" rIns="91427" bIns="45713" numCol="1" anchor="t" anchorCtr="0" compatLnSpc="1">
            <a:prstTxWarp prst="textNoShape">
              <a:avLst/>
            </a:prstTxWarp>
          </a:bodyPr>
          <a:lstStyle/>
          <a:p>
            <a:endParaRPr lang="en-US"/>
          </a:p>
        </p:txBody>
      </p:sp>
      <p:sp>
        <p:nvSpPr>
          <p:cNvPr id="29" name="Rectangle 25"/>
          <p:cNvSpPr>
            <a:spLocks noChangeArrowheads="1"/>
          </p:cNvSpPr>
          <p:nvPr/>
        </p:nvSpPr>
        <p:spPr bwMode="auto">
          <a:xfrm>
            <a:off x="458017" y="4620832"/>
            <a:ext cx="491006" cy="415471"/>
          </a:xfrm>
          <a:prstGeom prst="rect">
            <a:avLst/>
          </a:prstGeom>
          <a:noFill/>
          <a:ln w="635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053">
              <a:defRPr/>
            </a:pPr>
            <a:endParaRPr lang="en-US" kern="0" dirty="0">
              <a:solidFill>
                <a:srgbClr val="2C292A"/>
              </a:solidFill>
              <a:latin typeface="Segoe UI"/>
            </a:endParaRPr>
          </a:p>
        </p:txBody>
      </p:sp>
      <p:sp>
        <p:nvSpPr>
          <p:cNvPr id="30" name="Rectangle 26"/>
          <p:cNvSpPr>
            <a:spLocks noChangeArrowheads="1"/>
          </p:cNvSpPr>
          <p:nvPr/>
        </p:nvSpPr>
        <p:spPr bwMode="auto">
          <a:xfrm>
            <a:off x="458017" y="3865436"/>
            <a:ext cx="1253958" cy="483452"/>
          </a:xfrm>
          <a:prstGeom prst="rect">
            <a:avLst/>
          </a:prstGeom>
          <a:noFill/>
          <a:ln w="635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053">
              <a:defRPr/>
            </a:pPr>
            <a:endParaRPr lang="en-US" kern="0" dirty="0">
              <a:solidFill>
                <a:srgbClr val="2C292A"/>
              </a:solidFill>
              <a:latin typeface="Segoe UI"/>
            </a:endParaRPr>
          </a:p>
        </p:txBody>
      </p:sp>
      <p:sp>
        <p:nvSpPr>
          <p:cNvPr id="31" name="Rectangle 27"/>
          <p:cNvSpPr>
            <a:spLocks noChangeArrowheads="1"/>
          </p:cNvSpPr>
          <p:nvPr/>
        </p:nvSpPr>
        <p:spPr bwMode="auto">
          <a:xfrm>
            <a:off x="458017" y="3110038"/>
            <a:ext cx="491006" cy="483452"/>
          </a:xfrm>
          <a:prstGeom prst="rect">
            <a:avLst/>
          </a:prstGeom>
          <a:noFill/>
          <a:ln w="635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053">
              <a:defRPr/>
            </a:pPr>
            <a:endParaRPr lang="en-US" kern="0" dirty="0">
              <a:solidFill>
                <a:srgbClr val="2C292A"/>
              </a:solidFill>
              <a:latin typeface="Segoe UI"/>
            </a:endParaRPr>
          </a:p>
        </p:txBody>
      </p:sp>
      <p:sp>
        <p:nvSpPr>
          <p:cNvPr id="32" name="Rectangle 28"/>
          <p:cNvSpPr>
            <a:spLocks noChangeArrowheads="1"/>
          </p:cNvSpPr>
          <p:nvPr/>
        </p:nvSpPr>
        <p:spPr bwMode="auto">
          <a:xfrm>
            <a:off x="1220969" y="3110038"/>
            <a:ext cx="491006" cy="483452"/>
          </a:xfrm>
          <a:prstGeom prst="rect">
            <a:avLst/>
          </a:prstGeom>
          <a:solidFill>
            <a:srgbClr val="FFFFFF"/>
          </a:solidFill>
          <a:ln w="63500" cap="flat">
            <a:solidFill>
              <a:srgbClr val="FFFFFF"/>
            </a:solidFill>
            <a:prstDash val="solid"/>
            <a:miter lim="800000"/>
            <a:headEnd/>
            <a:tailEnd/>
          </a:ln>
        </p:spPr>
        <p:txBody>
          <a:bodyPr vert="horz" wrap="square" lIns="89629" tIns="44815" rIns="89629" bIns="44815" numCol="1" anchor="t" anchorCtr="0" compatLnSpc="1">
            <a:prstTxWarp prst="textNoShape">
              <a:avLst/>
            </a:prstTxWarp>
          </a:bodyPr>
          <a:lstStyle/>
          <a:p>
            <a:pPr defTabSz="914053">
              <a:defRPr/>
            </a:pPr>
            <a:endParaRPr lang="en-US" kern="0" dirty="0">
              <a:solidFill>
                <a:srgbClr val="2C292A"/>
              </a:solidFill>
              <a:latin typeface="Segoe UI"/>
            </a:endParaRPr>
          </a:p>
        </p:txBody>
      </p:sp>
      <p:sp>
        <p:nvSpPr>
          <p:cNvPr id="33" name="Rectangle 32"/>
          <p:cNvSpPr/>
          <p:nvPr/>
        </p:nvSpPr>
        <p:spPr>
          <a:xfrm>
            <a:off x="8597294" y="6531278"/>
            <a:ext cx="11519716" cy="235427"/>
          </a:xfrm>
          <a:prstGeom prst="rect">
            <a:avLst/>
          </a:prstGeom>
        </p:spPr>
        <p:txBody>
          <a:bodyPr wrap="square" anchor="b" anchorCtr="0">
            <a:spAutoFit/>
          </a:bodyPr>
          <a:lstStyle/>
          <a:p>
            <a:pPr>
              <a:lnSpc>
                <a:spcPct val="90000"/>
              </a:lnSpc>
              <a:spcBef>
                <a:spcPts val="600"/>
              </a:spcBef>
              <a:defRPr/>
            </a:pPr>
            <a:r>
              <a:rPr lang="en-US" sz="1000" dirty="0">
                <a:gradFill>
                  <a:gsLst>
                    <a:gs pos="5439">
                      <a:srgbClr val="353535"/>
                    </a:gs>
                    <a:gs pos="41000">
                      <a:srgbClr val="353535"/>
                    </a:gs>
                  </a:gsLst>
                  <a:lin ang="5400000" scaled="0"/>
                </a:gradFill>
                <a:latin typeface="Segoe UI" panose="020B0502040204020203" pitchFamily="34" charset="0"/>
                <a:cs typeface="Segoe UI" panose="020B0502040204020203" pitchFamily="34" charset="0"/>
              </a:rPr>
              <a:t>http://biscorecard.typepad.com/biscorecard/bi-strategies//</a:t>
            </a:r>
          </a:p>
        </p:txBody>
      </p:sp>
      <p:grpSp>
        <p:nvGrpSpPr>
          <p:cNvPr id="34" name="Group 33"/>
          <p:cNvGrpSpPr/>
          <p:nvPr/>
        </p:nvGrpSpPr>
        <p:grpSpPr>
          <a:xfrm>
            <a:off x="275482" y="1852847"/>
            <a:ext cx="4635170" cy="3305655"/>
            <a:chOff x="679340" y="2410038"/>
            <a:chExt cx="4577488" cy="3126212"/>
          </a:xfrm>
        </p:grpSpPr>
        <p:pic>
          <p:nvPicPr>
            <p:cNvPr id="35" name="Picture 34">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340" y="2410038"/>
              <a:ext cx="4577488" cy="3126212"/>
            </a:xfrm>
            <a:prstGeom prst="rect">
              <a:avLst/>
            </a:prstGeom>
          </p:spPr>
        </p:pic>
        <p:pic>
          <p:nvPicPr>
            <p:cNvPr id="36" name="Picture 35"/>
            <p:cNvPicPr>
              <a:picLocks noChangeAspect="1"/>
            </p:cNvPicPr>
            <p:nvPr/>
          </p:nvPicPr>
          <p:blipFill rotWithShape="1">
            <a:blip r:embed="rId5"/>
            <a:srcRect l="322" t="321" r="124" b="10905"/>
            <a:stretch/>
          </p:blipFill>
          <p:spPr>
            <a:xfrm>
              <a:off x="807665" y="2529584"/>
              <a:ext cx="4307472" cy="2437858"/>
            </a:xfrm>
            <a:prstGeom prst="rect">
              <a:avLst/>
            </a:prstGeom>
          </p:spPr>
        </p:pic>
      </p:grpSp>
    </p:spTree>
    <p:extLst>
      <p:ext uri="{BB962C8B-B14F-4D97-AF65-F5344CB8AC3E}">
        <p14:creationId xmlns:p14="http://schemas.microsoft.com/office/powerpoint/2010/main" val="1473364481"/>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Many apps have reporting capabilities</a:t>
            </a:r>
          </a:p>
        </p:txBody>
      </p:sp>
      <p:sp>
        <p:nvSpPr>
          <p:cNvPr id="83" name="Pentagon 254"/>
          <p:cNvSpPr/>
          <p:nvPr/>
        </p:nvSpPr>
        <p:spPr bwMode="auto">
          <a:xfrm>
            <a:off x="1504631" y="1684352"/>
            <a:ext cx="9427212" cy="1129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18"/>
            <a:r>
              <a:rPr lang="en-US" sz="3599" dirty="0">
                <a:gradFill>
                  <a:gsLst>
                    <a:gs pos="0">
                      <a:schemeClr val="tx2"/>
                    </a:gs>
                    <a:gs pos="100000">
                      <a:schemeClr val="tx2"/>
                    </a:gs>
                  </a:gsLst>
                  <a:lin ang="5400000" scaled="1"/>
                </a:gradFill>
                <a:latin typeface="Segoe UI Light"/>
              </a:rPr>
              <a:t>Providing </a:t>
            </a:r>
            <a:r>
              <a:rPr lang="en-US" sz="3599" b="1" dirty="0">
                <a:gradFill>
                  <a:gsLst>
                    <a:gs pos="0">
                      <a:srgbClr val="0078D7"/>
                    </a:gs>
                    <a:gs pos="100000">
                      <a:srgbClr val="0078D7"/>
                    </a:gs>
                  </a:gsLst>
                  <a:lin ang="5400000" scaled="1"/>
                </a:gradFill>
                <a:latin typeface="Segoe UI" panose="020B0502040204020203" pitchFamily="34" charset="0"/>
                <a:ea typeface="Segoe UI Black" panose="020B0A02040204020203" pitchFamily="34" charset="0"/>
                <a:cs typeface="Segoe UI" panose="020B0502040204020203" pitchFamily="34" charset="0"/>
              </a:rPr>
              <a:t>contextual insights </a:t>
            </a:r>
            <a:r>
              <a:rPr lang="en-US" sz="3599" dirty="0">
                <a:gradFill>
                  <a:gsLst>
                    <a:gs pos="0">
                      <a:schemeClr val="tx2"/>
                    </a:gs>
                    <a:gs pos="100000">
                      <a:schemeClr val="tx2"/>
                    </a:gs>
                  </a:gsLst>
                  <a:lin ang="5400000" scaled="1"/>
                </a:gradFill>
                <a:latin typeface="Segoe UI Light"/>
              </a:rPr>
              <a:t>where </a:t>
            </a:r>
            <a:br>
              <a:rPr lang="en-US" sz="3599" dirty="0">
                <a:gradFill>
                  <a:gsLst>
                    <a:gs pos="0">
                      <a:schemeClr val="tx2"/>
                    </a:gs>
                    <a:gs pos="100000">
                      <a:schemeClr val="tx2"/>
                    </a:gs>
                  </a:gsLst>
                  <a:lin ang="5400000" scaled="1"/>
                </a:gradFill>
                <a:latin typeface="Segoe UI Light"/>
              </a:rPr>
            </a:br>
            <a:r>
              <a:rPr lang="en-US" sz="3599" dirty="0">
                <a:gradFill>
                  <a:gsLst>
                    <a:gs pos="0">
                      <a:schemeClr val="tx2"/>
                    </a:gs>
                    <a:gs pos="100000">
                      <a:schemeClr val="tx2"/>
                    </a:gs>
                  </a:gsLst>
                  <a:lin ang="5400000" scaled="1"/>
                </a:gradFill>
                <a:latin typeface="Segoe UI Light"/>
              </a:rPr>
              <a:t>and when users need them is </a:t>
            </a:r>
            <a:r>
              <a:rPr lang="en-US" sz="3599" b="1" dirty="0">
                <a:gradFill>
                  <a:gsLst>
                    <a:gs pos="0">
                      <a:srgbClr val="0078D7"/>
                    </a:gs>
                    <a:gs pos="100000">
                      <a:srgbClr val="0078D7"/>
                    </a:gs>
                  </a:gsLst>
                  <a:lin ang="5400000" scaled="1"/>
                </a:gradFill>
                <a:latin typeface="Segoe UI" panose="020B0502040204020203" pitchFamily="34" charset="0"/>
                <a:ea typeface="Segoe UI Black" panose="020B0A02040204020203" pitchFamily="34" charset="0"/>
                <a:cs typeface="Segoe UI" panose="020B0502040204020203" pitchFamily="34" charset="0"/>
              </a:rPr>
              <a:t>challenging</a:t>
            </a:r>
          </a:p>
        </p:txBody>
      </p:sp>
      <p:sp>
        <p:nvSpPr>
          <p:cNvPr id="40" name="Oval 02"/>
          <p:cNvSpPr/>
          <p:nvPr/>
        </p:nvSpPr>
        <p:spPr bwMode="auto">
          <a:xfrm>
            <a:off x="2451628" y="3956897"/>
            <a:ext cx="1478070" cy="1478070"/>
          </a:xfrm>
          <a:prstGeom prst="ellipse">
            <a:avLst/>
          </a:prstGeom>
          <a:solidFill>
            <a:srgbClr val="F8F8F8"/>
          </a:solidFill>
          <a:ln w="6985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kern="0" dirty="0" err="1">
              <a:gradFill>
                <a:gsLst>
                  <a:gs pos="5439">
                    <a:srgbClr val="F8F8F8"/>
                  </a:gs>
                  <a:gs pos="10000">
                    <a:srgbClr val="F8F8F8"/>
                  </a:gs>
                </a:gsLst>
                <a:lin ang="5400000" scaled="0"/>
              </a:gradFill>
              <a:latin typeface="Segoe UI"/>
            </a:endParaRPr>
          </a:p>
        </p:txBody>
      </p:sp>
      <p:sp>
        <p:nvSpPr>
          <p:cNvPr id="41" name="Oval 03"/>
          <p:cNvSpPr/>
          <p:nvPr/>
        </p:nvSpPr>
        <p:spPr bwMode="auto">
          <a:xfrm>
            <a:off x="5482065" y="3162348"/>
            <a:ext cx="1478070" cy="1478070"/>
          </a:xfrm>
          <a:prstGeom prst="ellipse">
            <a:avLst/>
          </a:prstGeom>
          <a:solidFill>
            <a:srgbClr val="F8F8F8"/>
          </a:solidFill>
          <a:ln w="6985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kern="0" dirty="0" err="1">
              <a:gradFill>
                <a:gsLst>
                  <a:gs pos="5439">
                    <a:srgbClr val="F8F8F8"/>
                  </a:gs>
                  <a:gs pos="10000">
                    <a:srgbClr val="F8F8F8"/>
                  </a:gs>
                </a:gsLst>
                <a:lin ang="5400000" scaled="0"/>
              </a:gradFill>
              <a:latin typeface="Segoe UI"/>
            </a:endParaRPr>
          </a:p>
        </p:txBody>
      </p:sp>
      <p:sp>
        <p:nvSpPr>
          <p:cNvPr id="42" name="Oval 04"/>
          <p:cNvSpPr/>
          <p:nvPr/>
        </p:nvSpPr>
        <p:spPr bwMode="auto">
          <a:xfrm>
            <a:off x="8506777" y="3956897"/>
            <a:ext cx="1478070" cy="1478070"/>
          </a:xfrm>
          <a:prstGeom prst="ellipse">
            <a:avLst/>
          </a:prstGeom>
          <a:solidFill>
            <a:srgbClr val="F8F8F8"/>
          </a:solidFill>
          <a:ln w="6985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kern="0" dirty="0" err="1">
              <a:gradFill>
                <a:gsLst>
                  <a:gs pos="5439">
                    <a:srgbClr val="F8F8F8"/>
                  </a:gs>
                  <a:gs pos="10000">
                    <a:srgbClr val="F8F8F8"/>
                  </a:gs>
                </a:gsLst>
                <a:lin ang="5400000" scaled="0"/>
              </a:gradFill>
              <a:latin typeface="Segoe UI"/>
            </a:endParaRPr>
          </a:p>
        </p:txBody>
      </p:sp>
      <p:grpSp>
        <p:nvGrpSpPr>
          <p:cNvPr id="50" name="Group 49"/>
          <p:cNvGrpSpPr/>
          <p:nvPr/>
        </p:nvGrpSpPr>
        <p:grpSpPr>
          <a:xfrm>
            <a:off x="2751589" y="4476748"/>
            <a:ext cx="878151" cy="438369"/>
            <a:chOff x="752475" y="1774825"/>
            <a:chExt cx="985838" cy="492126"/>
          </a:xfrm>
        </p:grpSpPr>
        <p:sp>
          <p:nvSpPr>
            <p:cNvPr id="45" name="Rectangle 5"/>
            <p:cNvSpPr>
              <a:spLocks noChangeArrowheads="1"/>
            </p:cNvSpPr>
            <p:nvPr/>
          </p:nvSpPr>
          <p:spPr bwMode="auto">
            <a:xfrm>
              <a:off x="752475" y="1922463"/>
              <a:ext cx="249238" cy="344488"/>
            </a:xfrm>
            <a:prstGeom prst="rect">
              <a:avLst/>
            </a:prstGeom>
            <a:noFill/>
            <a:ln w="3810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46" name="Rectangle 6"/>
            <p:cNvSpPr>
              <a:spLocks noChangeArrowheads="1"/>
            </p:cNvSpPr>
            <p:nvPr/>
          </p:nvSpPr>
          <p:spPr bwMode="auto">
            <a:xfrm>
              <a:off x="1293813" y="1958975"/>
              <a:ext cx="444500" cy="307975"/>
            </a:xfrm>
            <a:prstGeom prst="rect">
              <a:avLst/>
            </a:prstGeom>
            <a:noFill/>
            <a:ln w="3810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47" name="Line 7"/>
            <p:cNvSpPr>
              <a:spLocks noChangeShapeType="1"/>
            </p:cNvSpPr>
            <p:nvPr/>
          </p:nvSpPr>
          <p:spPr bwMode="auto">
            <a:xfrm flipV="1">
              <a:off x="1628775" y="2095500"/>
              <a:ext cx="0" cy="49213"/>
            </a:xfrm>
            <a:prstGeom prst="line">
              <a:avLst/>
            </a:prstGeom>
            <a:noFill/>
            <a:ln w="38100" cap="flat">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p>
          </p:txBody>
        </p:sp>
        <p:sp>
          <p:nvSpPr>
            <p:cNvPr id="48" name="Freeform 8"/>
            <p:cNvSpPr>
              <a:spLocks/>
            </p:cNvSpPr>
            <p:nvPr/>
          </p:nvSpPr>
          <p:spPr bwMode="auto">
            <a:xfrm>
              <a:off x="1098550" y="2168525"/>
              <a:ext cx="195263" cy="98425"/>
            </a:xfrm>
            <a:custGeom>
              <a:avLst/>
              <a:gdLst>
                <a:gd name="T0" fmla="*/ 123 w 123"/>
                <a:gd name="T1" fmla="*/ 0 h 62"/>
                <a:gd name="T2" fmla="*/ 0 w 123"/>
                <a:gd name="T3" fmla="*/ 0 h 62"/>
                <a:gd name="T4" fmla="*/ 0 w 123"/>
                <a:gd name="T5" fmla="*/ 62 h 62"/>
                <a:gd name="T6" fmla="*/ 77 w 123"/>
                <a:gd name="T7" fmla="*/ 62 h 62"/>
              </a:gdLst>
              <a:ahLst/>
              <a:cxnLst>
                <a:cxn ang="0">
                  <a:pos x="T0" y="T1"/>
                </a:cxn>
                <a:cxn ang="0">
                  <a:pos x="T2" y="T3"/>
                </a:cxn>
                <a:cxn ang="0">
                  <a:pos x="T4" y="T5"/>
                </a:cxn>
                <a:cxn ang="0">
                  <a:pos x="T6" y="T7"/>
                </a:cxn>
              </a:cxnLst>
              <a:rect l="0" t="0" r="r" b="b"/>
              <a:pathLst>
                <a:path w="123" h="62">
                  <a:moveTo>
                    <a:pt x="123" y="0"/>
                  </a:moveTo>
                  <a:lnTo>
                    <a:pt x="0" y="0"/>
                  </a:lnTo>
                  <a:lnTo>
                    <a:pt x="0" y="62"/>
                  </a:lnTo>
                  <a:lnTo>
                    <a:pt x="77" y="62"/>
                  </a:lnTo>
                </a:path>
              </a:pathLst>
            </a:custGeom>
            <a:noFill/>
            <a:ln w="3810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49" name="Freeform 9"/>
            <p:cNvSpPr>
              <a:spLocks/>
            </p:cNvSpPr>
            <p:nvPr/>
          </p:nvSpPr>
          <p:spPr bwMode="auto">
            <a:xfrm>
              <a:off x="752475" y="1774825"/>
              <a:ext cx="687388" cy="184150"/>
            </a:xfrm>
            <a:custGeom>
              <a:avLst/>
              <a:gdLst>
                <a:gd name="T0" fmla="*/ 0 w 433"/>
                <a:gd name="T1" fmla="*/ 46 h 116"/>
                <a:gd name="T2" fmla="*/ 0 w 433"/>
                <a:gd name="T3" fmla="*/ 0 h 116"/>
                <a:gd name="T4" fmla="*/ 433 w 433"/>
                <a:gd name="T5" fmla="*/ 0 h 116"/>
                <a:gd name="T6" fmla="*/ 433 w 433"/>
                <a:gd name="T7" fmla="*/ 116 h 116"/>
              </a:gdLst>
              <a:ahLst/>
              <a:cxnLst>
                <a:cxn ang="0">
                  <a:pos x="T0" y="T1"/>
                </a:cxn>
                <a:cxn ang="0">
                  <a:pos x="T2" y="T3"/>
                </a:cxn>
                <a:cxn ang="0">
                  <a:pos x="T4" y="T5"/>
                </a:cxn>
                <a:cxn ang="0">
                  <a:pos x="T6" y="T7"/>
                </a:cxn>
              </a:cxnLst>
              <a:rect l="0" t="0" r="r" b="b"/>
              <a:pathLst>
                <a:path w="433" h="116">
                  <a:moveTo>
                    <a:pt x="0" y="46"/>
                  </a:moveTo>
                  <a:lnTo>
                    <a:pt x="0" y="0"/>
                  </a:lnTo>
                  <a:lnTo>
                    <a:pt x="433" y="0"/>
                  </a:lnTo>
                  <a:lnTo>
                    <a:pt x="433" y="116"/>
                  </a:lnTo>
                </a:path>
              </a:pathLst>
            </a:custGeom>
            <a:noFill/>
            <a:ln w="3810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grpSp>
      <p:grpSp>
        <p:nvGrpSpPr>
          <p:cNvPr id="82" name="Group 81"/>
          <p:cNvGrpSpPr/>
          <p:nvPr/>
        </p:nvGrpSpPr>
        <p:grpSpPr>
          <a:xfrm>
            <a:off x="5715554" y="3404949"/>
            <a:ext cx="1011093" cy="992868"/>
            <a:chOff x="5712619" y="3189036"/>
            <a:chExt cx="1011237" cy="993008"/>
          </a:xfrm>
        </p:grpSpPr>
        <p:sp>
          <p:nvSpPr>
            <p:cNvPr id="60" name="Freeform 19"/>
            <p:cNvSpPr>
              <a:spLocks noEditPoints="1"/>
            </p:cNvSpPr>
            <p:nvPr/>
          </p:nvSpPr>
          <p:spPr bwMode="auto">
            <a:xfrm>
              <a:off x="5994691" y="3456717"/>
              <a:ext cx="476836" cy="476836"/>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solidFill>
              <a:srgbClr val="0078D7"/>
            </a:solidFill>
            <a:ln w="12700">
              <a:solidFill>
                <a:schemeClr val="bg1">
                  <a:lumMod val="50000"/>
                </a:schemeClr>
              </a:solidFill>
            </a:ln>
          </p:spPr>
          <p:txBody>
            <a:bodyPr vert="horz" wrap="square" lIns="45713" tIns="45713" rIns="45713" bIns="45713" numCol="1" anchor="ctr" anchorCtr="0" compatLnSpc="1">
              <a:prstTxWarp prst="textNoShape">
                <a:avLst/>
              </a:prstTxWarp>
            </a:bodyPr>
            <a:lstStyle/>
            <a:p>
              <a:pPr algn="ctr"/>
              <a:r>
                <a:rPr lang="en-US" sz="400" dirty="0">
                  <a:solidFill>
                    <a:schemeClr val="bg1">
                      <a:lumMod val="50000"/>
                    </a:schemeClr>
                  </a:solidFill>
                  <a:latin typeface="Segoe UI" panose="020B0502040204020203" pitchFamily="34" charset="0"/>
                  <a:cs typeface="Segoe UI" panose="020B0502040204020203" pitchFamily="34" charset="0"/>
                </a:rPr>
                <a:t>010001001010</a:t>
              </a:r>
              <a:br>
                <a:rPr lang="en-US" sz="400" dirty="0">
                  <a:solidFill>
                    <a:schemeClr val="bg1">
                      <a:lumMod val="50000"/>
                    </a:schemeClr>
                  </a:solidFill>
                  <a:latin typeface="Segoe UI" panose="020B0502040204020203" pitchFamily="34" charset="0"/>
                  <a:cs typeface="Segoe UI" panose="020B0502040204020203" pitchFamily="34" charset="0"/>
                </a:rPr>
              </a:br>
              <a:r>
                <a:rPr lang="en-US" sz="400" dirty="0">
                  <a:solidFill>
                    <a:schemeClr val="bg1">
                      <a:lumMod val="50000"/>
                    </a:schemeClr>
                  </a:solidFill>
                  <a:latin typeface="Segoe UI" panose="020B0502040204020203" pitchFamily="34" charset="0"/>
                  <a:cs typeface="Segoe UI" panose="020B0502040204020203" pitchFamily="34" charset="0"/>
                </a:rPr>
                <a:t>110101010010</a:t>
              </a:r>
              <a:br>
                <a:rPr lang="en-US" sz="400" dirty="0">
                  <a:solidFill>
                    <a:schemeClr val="bg1">
                      <a:lumMod val="50000"/>
                    </a:schemeClr>
                  </a:solidFill>
                  <a:latin typeface="Segoe UI" panose="020B0502040204020203" pitchFamily="34" charset="0"/>
                  <a:cs typeface="Segoe UI" panose="020B0502040204020203" pitchFamily="34" charset="0"/>
                </a:rPr>
              </a:br>
              <a:r>
                <a:rPr lang="en-US" sz="400" dirty="0">
                  <a:solidFill>
                    <a:schemeClr val="bg1">
                      <a:lumMod val="50000"/>
                    </a:schemeClr>
                  </a:solidFill>
                  <a:latin typeface="Segoe UI" panose="020B0502040204020203" pitchFamily="34" charset="0"/>
                  <a:cs typeface="Segoe UI" panose="020B0502040204020203" pitchFamily="34" charset="0"/>
                </a:rPr>
                <a:t>101011010101</a:t>
              </a:r>
            </a:p>
          </p:txBody>
        </p:sp>
        <p:sp>
          <p:nvSpPr>
            <p:cNvPr id="61" name="Freeform 20"/>
            <p:cNvSpPr>
              <a:spLocks noEditPoints="1"/>
            </p:cNvSpPr>
            <p:nvPr/>
          </p:nvSpPr>
          <p:spPr bwMode="auto">
            <a:xfrm>
              <a:off x="5862290" y="3760855"/>
              <a:ext cx="158306" cy="8443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solidFill>
              <a:srgbClr val="0078D7"/>
            </a:solidFill>
            <a:ln w="12700">
              <a:solidFill>
                <a:schemeClr val="bg1">
                  <a:lumMod val="50000"/>
                </a:schemeClr>
              </a:solidFill>
            </a:ln>
          </p:spPr>
          <p:txBody>
            <a:bodyPr vert="horz" wrap="square" lIns="91427" tIns="45713" rIns="91427" bIns="45713" numCol="1" anchor="t" anchorCtr="0" compatLnSpc="1">
              <a:prstTxWarp prst="textNoShape">
                <a:avLst/>
              </a:prstTxWarp>
            </a:bodyPr>
            <a:lstStyle/>
            <a:p>
              <a:endParaRPr lang="en-US"/>
            </a:p>
          </p:txBody>
        </p:sp>
        <p:sp>
          <p:nvSpPr>
            <p:cNvPr id="62" name="Freeform 21"/>
            <p:cNvSpPr>
              <a:spLocks noEditPoints="1"/>
            </p:cNvSpPr>
            <p:nvPr/>
          </p:nvSpPr>
          <p:spPr bwMode="auto">
            <a:xfrm>
              <a:off x="6428352" y="3798273"/>
              <a:ext cx="143914" cy="103618"/>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solidFill>
              <a:srgbClr val="0078D7"/>
            </a:solidFill>
            <a:ln w="12700">
              <a:solidFill>
                <a:schemeClr val="bg1">
                  <a:lumMod val="50000"/>
                </a:schemeClr>
              </a:solidFill>
            </a:ln>
          </p:spPr>
          <p:txBody>
            <a:bodyPr vert="horz" wrap="square" lIns="91427" tIns="45713" rIns="91427" bIns="45713" numCol="1" anchor="t" anchorCtr="0" compatLnSpc="1">
              <a:prstTxWarp prst="textNoShape">
                <a:avLst/>
              </a:prstTxWarp>
            </a:bodyPr>
            <a:lstStyle/>
            <a:p>
              <a:endParaRPr lang="en-US"/>
            </a:p>
          </p:txBody>
        </p:sp>
        <p:sp>
          <p:nvSpPr>
            <p:cNvPr id="63" name="Freeform 22"/>
            <p:cNvSpPr>
              <a:spLocks noEditPoints="1"/>
            </p:cNvSpPr>
            <p:nvPr/>
          </p:nvSpPr>
          <p:spPr bwMode="auto">
            <a:xfrm>
              <a:off x="6441784" y="3533471"/>
              <a:ext cx="164062" cy="87308"/>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solidFill>
              <a:srgbClr val="0078D7"/>
            </a:solidFill>
            <a:ln w="12700">
              <a:solidFill>
                <a:schemeClr val="bg1">
                  <a:lumMod val="50000"/>
                </a:schemeClr>
              </a:solidFill>
            </a:ln>
          </p:spPr>
          <p:txBody>
            <a:bodyPr vert="horz" wrap="square" lIns="91427" tIns="45713" rIns="91427" bIns="45713" numCol="1" anchor="t" anchorCtr="0" compatLnSpc="1">
              <a:prstTxWarp prst="textNoShape">
                <a:avLst/>
              </a:prstTxWarp>
            </a:bodyPr>
            <a:lstStyle/>
            <a:p>
              <a:endParaRPr lang="en-US"/>
            </a:p>
          </p:txBody>
        </p:sp>
        <p:sp>
          <p:nvSpPr>
            <p:cNvPr id="64" name="Freeform 23"/>
            <p:cNvSpPr>
              <a:spLocks noEditPoints="1"/>
            </p:cNvSpPr>
            <p:nvPr/>
          </p:nvSpPr>
          <p:spPr bwMode="auto">
            <a:xfrm>
              <a:off x="6372705" y="3862554"/>
              <a:ext cx="214912" cy="246573"/>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solidFill>
              <a:srgbClr val="0078D7"/>
            </a:solidFill>
            <a:ln w="12700">
              <a:solidFill>
                <a:schemeClr val="bg1">
                  <a:lumMod val="50000"/>
                </a:schemeClr>
              </a:solidFill>
            </a:ln>
          </p:spPr>
          <p:txBody>
            <a:bodyPr vert="horz" wrap="square" lIns="91427" tIns="45713" rIns="91427" bIns="45713" numCol="1" anchor="t" anchorCtr="0" compatLnSpc="1">
              <a:prstTxWarp prst="textNoShape">
                <a:avLst/>
              </a:prstTxWarp>
            </a:bodyPr>
            <a:lstStyle/>
            <a:p>
              <a:endParaRPr lang="en-US"/>
            </a:p>
          </p:txBody>
        </p:sp>
        <p:sp>
          <p:nvSpPr>
            <p:cNvPr id="65" name="Freeform 24"/>
            <p:cNvSpPr>
              <a:spLocks noEditPoints="1"/>
            </p:cNvSpPr>
            <p:nvPr/>
          </p:nvSpPr>
          <p:spPr bwMode="auto">
            <a:xfrm>
              <a:off x="5927531" y="3858717"/>
              <a:ext cx="161184" cy="181332"/>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solidFill>
              <a:srgbClr val="0078D7"/>
            </a:solidFill>
            <a:ln w="12700">
              <a:solidFill>
                <a:schemeClr val="bg1">
                  <a:lumMod val="50000"/>
                </a:schemeClr>
              </a:solidFill>
            </a:ln>
          </p:spPr>
          <p:txBody>
            <a:bodyPr vert="horz" wrap="square" lIns="91427" tIns="45713" rIns="91427" bIns="45713" numCol="1" anchor="t" anchorCtr="0" compatLnSpc="1">
              <a:prstTxWarp prst="textNoShape">
                <a:avLst/>
              </a:prstTxWarp>
            </a:bodyPr>
            <a:lstStyle/>
            <a:p>
              <a:endParaRPr lang="en-US"/>
            </a:p>
          </p:txBody>
        </p:sp>
        <p:sp>
          <p:nvSpPr>
            <p:cNvPr id="66" name="Freeform 25"/>
            <p:cNvSpPr>
              <a:spLocks noEditPoints="1"/>
            </p:cNvSpPr>
            <p:nvPr/>
          </p:nvSpPr>
          <p:spPr bwMode="auto">
            <a:xfrm>
              <a:off x="6456175" y="3723438"/>
              <a:ext cx="267681" cy="82511"/>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solidFill>
              <a:srgbClr val="0078D7"/>
            </a:solidFill>
            <a:ln w="12700">
              <a:solidFill>
                <a:schemeClr val="bg1">
                  <a:lumMod val="50000"/>
                </a:schemeClr>
              </a:solidFill>
            </a:ln>
          </p:spPr>
          <p:txBody>
            <a:bodyPr vert="horz" wrap="square" lIns="91427" tIns="45713" rIns="91427" bIns="45713" numCol="1" anchor="t" anchorCtr="0" compatLnSpc="1">
              <a:prstTxWarp prst="textNoShape">
                <a:avLst/>
              </a:prstTxWarp>
            </a:bodyPr>
            <a:lstStyle/>
            <a:p>
              <a:endParaRPr lang="en-US"/>
            </a:p>
          </p:txBody>
        </p:sp>
        <p:sp>
          <p:nvSpPr>
            <p:cNvPr id="67" name="Freeform 26"/>
            <p:cNvSpPr>
              <a:spLocks noEditPoints="1"/>
            </p:cNvSpPr>
            <p:nvPr/>
          </p:nvSpPr>
          <p:spPr bwMode="auto">
            <a:xfrm>
              <a:off x="6400528" y="3334869"/>
              <a:ext cx="244654" cy="220668"/>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solidFill>
              <a:srgbClr val="0078D7"/>
            </a:solidFill>
            <a:ln w="12700">
              <a:solidFill>
                <a:schemeClr val="bg1">
                  <a:lumMod val="50000"/>
                </a:schemeClr>
              </a:solidFill>
            </a:ln>
          </p:spPr>
          <p:txBody>
            <a:bodyPr vert="horz" wrap="square" lIns="91427" tIns="45713" rIns="91427" bIns="45713" numCol="1" anchor="t" anchorCtr="0" compatLnSpc="1">
              <a:prstTxWarp prst="textNoShape">
                <a:avLst/>
              </a:prstTxWarp>
            </a:bodyPr>
            <a:lstStyle/>
            <a:p>
              <a:endParaRPr lang="en-US"/>
            </a:p>
          </p:txBody>
        </p:sp>
        <p:sp>
          <p:nvSpPr>
            <p:cNvPr id="68" name="Freeform 27"/>
            <p:cNvSpPr>
              <a:spLocks noEditPoints="1"/>
            </p:cNvSpPr>
            <p:nvPr/>
          </p:nvSpPr>
          <p:spPr bwMode="auto">
            <a:xfrm>
              <a:off x="5888194" y="3474945"/>
              <a:ext cx="153508" cy="112253"/>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solidFill>
              <a:srgbClr val="0078D7"/>
            </a:solidFill>
            <a:ln w="12700">
              <a:solidFill>
                <a:schemeClr val="bg1">
                  <a:lumMod val="50000"/>
                </a:schemeClr>
              </a:solidFill>
            </a:ln>
          </p:spPr>
          <p:txBody>
            <a:bodyPr vert="horz" wrap="square" lIns="91427" tIns="45713" rIns="91427" bIns="45713" numCol="1" anchor="t" anchorCtr="0" compatLnSpc="1">
              <a:prstTxWarp prst="textNoShape">
                <a:avLst/>
              </a:prstTxWarp>
            </a:bodyPr>
            <a:lstStyle/>
            <a:p>
              <a:endParaRPr lang="en-US"/>
            </a:p>
          </p:txBody>
        </p:sp>
        <p:sp>
          <p:nvSpPr>
            <p:cNvPr id="69" name="Freeform 28"/>
            <p:cNvSpPr>
              <a:spLocks noEditPoints="1"/>
            </p:cNvSpPr>
            <p:nvPr/>
          </p:nvSpPr>
          <p:spPr bwMode="auto">
            <a:xfrm>
              <a:off x="6335287" y="3351180"/>
              <a:ext cx="102659" cy="149671"/>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solidFill>
              <a:srgbClr val="0078D7"/>
            </a:solidFill>
            <a:ln w="12700">
              <a:solidFill>
                <a:schemeClr val="bg1">
                  <a:lumMod val="50000"/>
                </a:schemeClr>
              </a:solidFill>
            </a:ln>
          </p:spPr>
          <p:txBody>
            <a:bodyPr vert="horz" wrap="square" lIns="91427" tIns="45713" rIns="91427" bIns="45713" numCol="1" anchor="t" anchorCtr="0" compatLnSpc="1">
              <a:prstTxWarp prst="textNoShape">
                <a:avLst/>
              </a:prstTxWarp>
            </a:bodyPr>
            <a:lstStyle/>
            <a:p>
              <a:endParaRPr lang="en-US"/>
            </a:p>
          </p:txBody>
        </p:sp>
        <p:sp>
          <p:nvSpPr>
            <p:cNvPr id="70" name="Freeform 29"/>
            <p:cNvSpPr>
              <a:spLocks noEditPoints="1"/>
            </p:cNvSpPr>
            <p:nvPr/>
          </p:nvSpPr>
          <p:spPr bwMode="auto">
            <a:xfrm>
              <a:off x="6116538" y="3916282"/>
              <a:ext cx="85389" cy="265762"/>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solidFill>
              <a:srgbClr val="0078D7"/>
            </a:solidFill>
            <a:ln w="12700">
              <a:solidFill>
                <a:schemeClr val="bg1">
                  <a:lumMod val="50000"/>
                </a:schemeClr>
              </a:solidFill>
            </a:ln>
          </p:spPr>
          <p:txBody>
            <a:bodyPr vert="horz" wrap="square" lIns="91427" tIns="45713" rIns="91427" bIns="45713" numCol="1" anchor="t" anchorCtr="0" compatLnSpc="1">
              <a:prstTxWarp prst="textNoShape">
                <a:avLst/>
              </a:prstTxWarp>
            </a:bodyPr>
            <a:lstStyle/>
            <a:p>
              <a:endParaRPr lang="en-US"/>
            </a:p>
          </p:txBody>
        </p:sp>
        <p:sp>
          <p:nvSpPr>
            <p:cNvPr id="72" name="Freeform 31"/>
            <p:cNvSpPr>
              <a:spLocks noEditPoints="1"/>
            </p:cNvSpPr>
            <p:nvPr/>
          </p:nvSpPr>
          <p:spPr bwMode="auto">
            <a:xfrm>
              <a:off x="5942882" y="3224535"/>
              <a:ext cx="181332" cy="280153"/>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solidFill>
              <a:srgbClr val="0078D7"/>
            </a:solidFill>
            <a:ln w="12700">
              <a:solidFill>
                <a:schemeClr val="bg1">
                  <a:lumMod val="50000"/>
                </a:schemeClr>
              </a:solidFill>
            </a:ln>
          </p:spPr>
          <p:txBody>
            <a:bodyPr vert="horz" wrap="square" lIns="91427" tIns="45713" rIns="91427" bIns="45713" numCol="1" anchor="t" anchorCtr="0" compatLnSpc="1">
              <a:prstTxWarp prst="textNoShape">
                <a:avLst/>
              </a:prstTxWarp>
            </a:bodyPr>
            <a:lstStyle/>
            <a:p>
              <a:endParaRPr lang="en-US"/>
            </a:p>
          </p:txBody>
        </p:sp>
        <p:sp>
          <p:nvSpPr>
            <p:cNvPr id="73" name="Freeform 32"/>
            <p:cNvSpPr>
              <a:spLocks noEditPoints="1"/>
            </p:cNvSpPr>
            <p:nvPr/>
          </p:nvSpPr>
          <p:spPr bwMode="auto">
            <a:xfrm>
              <a:off x="5712619" y="3662034"/>
              <a:ext cx="293585" cy="67160"/>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solidFill>
              <a:srgbClr val="0078D7"/>
            </a:solidFill>
            <a:ln w="12700">
              <a:solidFill>
                <a:schemeClr val="bg1">
                  <a:lumMod val="50000"/>
                </a:schemeClr>
              </a:solidFill>
            </a:ln>
          </p:spPr>
          <p:txBody>
            <a:bodyPr vert="horz" wrap="square" lIns="91427" tIns="45713" rIns="91427" bIns="45713" numCol="1" anchor="t" anchorCtr="0" compatLnSpc="1">
              <a:prstTxWarp prst="textNoShape">
                <a:avLst/>
              </a:prstTxWarp>
            </a:bodyPr>
            <a:lstStyle/>
            <a:p>
              <a:endParaRPr lang="en-US"/>
            </a:p>
          </p:txBody>
        </p:sp>
        <p:sp>
          <p:nvSpPr>
            <p:cNvPr id="74" name="Freeform 33"/>
            <p:cNvSpPr>
              <a:spLocks noEditPoints="1"/>
            </p:cNvSpPr>
            <p:nvPr/>
          </p:nvSpPr>
          <p:spPr bwMode="auto">
            <a:xfrm>
              <a:off x="6266209" y="3916282"/>
              <a:ext cx="74835" cy="204358"/>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solidFill>
              <a:srgbClr val="0078D7"/>
            </a:solidFill>
            <a:ln w="12700">
              <a:solidFill>
                <a:schemeClr val="bg1">
                  <a:lumMod val="50000"/>
                </a:schemeClr>
              </a:solidFill>
            </a:ln>
          </p:spPr>
          <p:txBody>
            <a:bodyPr vert="horz" wrap="square" lIns="91427" tIns="45713" rIns="91427" bIns="45713" numCol="1" anchor="t" anchorCtr="0" compatLnSpc="1">
              <a:prstTxWarp prst="textNoShape">
                <a:avLst/>
              </a:prstTxWarp>
            </a:bodyPr>
            <a:lstStyle/>
            <a:p>
              <a:endParaRPr lang="en-US"/>
            </a:p>
          </p:txBody>
        </p:sp>
        <p:sp>
          <p:nvSpPr>
            <p:cNvPr id="75" name="Freeform 34"/>
            <p:cNvSpPr>
              <a:spLocks noEditPoints="1"/>
            </p:cNvSpPr>
            <p:nvPr/>
          </p:nvSpPr>
          <p:spPr bwMode="auto">
            <a:xfrm>
              <a:off x="6262371" y="3189036"/>
              <a:ext cx="78673" cy="283991"/>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solidFill>
              <a:srgbClr val="0078D7"/>
            </a:solidFill>
            <a:ln w="12700">
              <a:solidFill>
                <a:schemeClr val="bg1">
                  <a:lumMod val="50000"/>
                </a:schemeClr>
              </a:solidFill>
            </a:ln>
          </p:spPr>
          <p:txBody>
            <a:bodyPr vert="horz" wrap="square" lIns="91427" tIns="45713" rIns="91427" bIns="45713" numCol="1" anchor="t" anchorCtr="0" compatLnSpc="1">
              <a:prstTxWarp prst="textNoShape">
                <a:avLst/>
              </a:prstTxWarp>
            </a:bodyPr>
            <a:lstStyle/>
            <a:p>
              <a:endParaRPr lang="en-US"/>
            </a:p>
          </p:txBody>
        </p:sp>
      </p:grpSp>
      <p:grpSp>
        <p:nvGrpSpPr>
          <p:cNvPr id="78" name="Group 37"/>
          <p:cNvGrpSpPr>
            <a:grpSpLocks noChangeAspect="1"/>
          </p:cNvGrpSpPr>
          <p:nvPr/>
        </p:nvGrpSpPr>
        <p:grpSpPr bwMode="auto">
          <a:xfrm>
            <a:off x="8928391" y="4334730"/>
            <a:ext cx="634842" cy="722406"/>
            <a:chOff x="5359" y="2934"/>
            <a:chExt cx="348" cy="396"/>
          </a:xfrm>
          <a:solidFill>
            <a:schemeClr val="bg1">
              <a:lumMod val="50000"/>
            </a:schemeClr>
          </a:solidFill>
        </p:grpSpPr>
        <p:sp>
          <p:nvSpPr>
            <p:cNvPr id="80" name="Freeform 38"/>
            <p:cNvSpPr>
              <a:spLocks noEditPoints="1"/>
            </p:cNvSpPr>
            <p:nvPr/>
          </p:nvSpPr>
          <p:spPr bwMode="auto">
            <a:xfrm>
              <a:off x="5359" y="2934"/>
              <a:ext cx="348" cy="396"/>
            </a:xfrm>
            <a:custGeom>
              <a:avLst/>
              <a:gdLst>
                <a:gd name="T0" fmla="*/ 56 w 112"/>
                <a:gd name="T1" fmla="*/ 128 h 128"/>
                <a:gd name="T2" fmla="*/ 112 w 112"/>
                <a:gd name="T3" fmla="*/ 72 h 128"/>
                <a:gd name="T4" fmla="*/ 98 w 112"/>
                <a:gd name="T5" fmla="*/ 35 h 128"/>
                <a:gd name="T6" fmla="*/ 109 w 112"/>
                <a:gd name="T7" fmla="*/ 25 h 128"/>
                <a:gd name="T8" fmla="*/ 103 w 112"/>
                <a:gd name="T9" fmla="*/ 19 h 128"/>
                <a:gd name="T10" fmla="*/ 93 w 112"/>
                <a:gd name="T11" fmla="*/ 30 h 128"/>
                <a:gd name="T12" fmla="*/ 60 w 112"/>
                <a:gd name="T13" fmla="*/ 16 h 128"/>
                <a:gd name="T14" fmla="*/ 60 w 112"/>
                <a:gd name="T15" fmla="*/ 8 h 128"/>
                <a:gd name="T16" fmla="*/ 68 w 112"/>
                <a:gd name="T17" fmla="*/ 8 h 128"/>
                <a:gd name="T18" fmla="*/ 68 w 112"/>
                <a:gd name="T19" fmla="*/ 0 h 128"/>
                <a:gd name="T20" fmla="*/ 44 w 112"/>
                <a:gd name="T21" fmla="*/ 0 h 128"/>
                <a:gd name="T22" fmla="*/ 44 w 112"/>
                <a:gd name="T23" fmla="*/ 8 h 128"/>
                <a:gd name="T24" fmla="*/ 52 w 112"/>
                <a:gd name="T25" fmla="*/ 8 h 128"/>
                <a:gd name="T26" fmla="*/ 52 w 112"/>
                <a:gd name="T27" fmla="*/ 16 h 128"/>
                <a:gd name="T28" fmla="*/ 19 w 112"/>
                <a:gd name="T29" fmla="*/ 30 h 128"/>
                <a:gd name="T30" fmla="*/ 9 w 112"/>
                <a:gd name="T31" fmla="*/ 19 h 128"/>
                <a:gd name="T32" fmla="*/ 3 w 112"/>
                <a:gd name="T33" fmla="*/ 25 h 128"/>
                <a:gd name="T34" fmla="*/ 14 w 112"/>
                <a:gd name="T35" fmla="*/ 35 h 128"/>
                <a:gd name="T36" fmla="*/ 0 w 112"/>
                <a:gd name="T37" fmla="*/ 72 h 128"/>
                <a:gd name="T38" fmla="*/ 56 w 112"/>
                <a:gd name="T39" fmla="*/ 128 h 128"/>
                <a:gd name="T40" fmla="*/ 56 w 112"/>
                <a:gd name="T41" fmla="*/ 24 h 128"/>
                <a:gd name="T42" fmla="*/ 104 w 112"/>
                <a:gd name="T43" fmla="*/ 72 h 128"/>
                <a:gd name="T44" fmla="*/ 56 w 112"/>
                <a:gd name="T45" fmla="*/ 120 h 128"/>
                <a:gd name="T46" fmla="*/ 8 w 112"/>
                <a:gd name="T47" fmla="*/ 72 h 128"/>
                <a:gd name="T48" fmla="*/ 56 w 112"/>
                <a:gd name="T49"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28">
                  <a:moveTo>
                    <a:pt x="56" y="128"/>
                  </a:moveTo>
                  <a:cubicBezTo>
                    <a:pt x="87" y="128"/>
                    <a:pt x="112" y="103"/>
                    <a:pt x="112" y="72"/>
                  </a:cubicBezTo>
                  <a:cubicBezTo>
                    <a:pt x="112" y="58"/>
                    <a:pt x="107" y="45"/>
                    <a:pt x="98" y="35"/>
                  </a:cubicBezTo>
                  <a:cubicBezTo>
                    <a:pt x="109" y="25"/>
                    <a:pt x="109" y="25"/>
                    <a:pt x="109" y="25"/>
                  </a:cubicBezTo>
                  <a:cubicBezTo>
                    <a:pt x="103" y="19"/>
                    <a:pt x="103" y="19"/>
                    <a:pt x="103" y="19"/>
                  </a:cubicBezTo>
                  <a:cubicBezTo>
                    <a:pt x="93" y="30"/>
                    <a:pt x="93" y="30"/>
                    <a:pt x="93" y="30"/>
                  </a:cubicBezTo>
                  <a:cubicBezTo>
                    <a:pt x="84" y="22"/>
                    <a:pt x="72" y="17"/>
                    <a:pt x="60" y="16"/>
                  </a:cubicBezTo>
                  <a:cubicBezTo>
                    <a:pt x="60" y="8"/>
                    <a:pt x="60" y="8"/>
                    <a:pt x="60" y="8"/>
                  </a:cubicBezTo>
                  <a:cubicBezTo>
                    <a:pt x="68" y="8"/>
                    <a:pt x="68" y="8"/>
                    <a:pt x="68" y="8"/>
                  </a:cubicBezTo>
                  <a:cubicBezTo>
                    <a:pt x="68" y="0"/>
                    <a:pt x="68" y="0"/>
                    <a:pt x="68" y="0"/>
                  </a:cubicBezTo>
                  <a:cubicBezTo>
                    <a:pt x="44" y="0"/>
                    <a:pt x="44" y="0"/>
                    <a:pt x="44" y="0"/>
                  </a:cubicBezTo>
                  <a:cubicBezTo>
                    <a:pt x="44" y="8"/>
                    <a:pt x="44" y="8"/>
                    <a:pt x="44" y="8"/>
                  </a:cubicBezTo>
                  <a:cubicBezTo>
                    <a:pt x="52" y="8"/>
                    <a:pt x="52" y="8"/>
                    <a:pt x="52" y="8"/>
                  </a:cubicBezTo>
                  <a:cubicBezTo>
                    <a:pt x="52" y="16"/>
                    <a:pt x="52" y="16"/>
                    <a:pt x="52" y="16"/>
                  </a:cubicBezTo>
                  <a:cubicBezTo>
                    <a:pt x="40" y="17"/>
                    <a:pt x="28" y="22"/>
                    <a:pt x="19" y="30"/>
                  </a:cubicBezTo>
                  <a:cubicBezTo>
                    <a:pt x="9" y="19"/>
                    <a:pt x="9" y="19"/>
                    <a:pt x="9" y="19"/>
                  </a:cubicBezTo>
                  <a:cubicBezTo>
                    <a:pt x="3" y="25"/>
                    <a:pt x="3" y="25"/>
                    <a:pt x="3" y="25"/>
                  </a:cubicBezTo>
                  <a:cubicBezTo>
                    <a:pt x="14" y="35"/>
                    <a:pt x="14" y="35"/>
                    <a:pt x="14" y="35"/>
                  </a:cubicBezTo>
                  <a:cubicBezTo>
                    <a:pt x="5" y="45"/>
                    <a:pt x="0" y="58"/>
                    <a:pt x="0" y="72"/>
                  </a:cubicBezTo>
                  <a:cubicBezTo>
                    <a:pt x="0" y="103"/>
                    <a:pt x="25" y="128"/>
                    <a:pt x="56" y="128"/>
                  </a:cubicBezTo>
                  <a:moveTo>
                    <a:pt x="56" y="24"/>
                  </a:moveTo>
                  <a:cubicBezTo>
                    <a:pt x="82" y="24"/>
                    <a:pt x="104" y="46"/>
                    <a:pt x="104" y="72"/>
                  </a:cubicBezTo>
                  <a:cubicBezTo>
                    <a:pt x="104" y="98"/>
                    <a:pt x="82" y="120"/>
                    <a:pt x="56" y="120"/>
                  </a:cubicBezTo>
                  <a:cubicBezTo>
                    <a:pt x="30" y="120"/>
                    <a:pt x="8" y="98"/>
                    <a:pt x="8" y="72"/>
                  </a:cubicBezTo>
                  <a:cubicBezTo>
                    <a:pt x="8" y="46"/>
                    <a:pt x="30" y="24"/>
                    <a:pt x="56" y="24"/>
                  </a:cubicBezTo>
                </a:path>
              </a:pathLst>
            </a:custGeom>
            <a:grpFill/>
            <a:ln w="9525">
              <a:solidFill>
                <a:schemeClr val="bg1"/>
              </a:solidFill>
              <a:round/>
              <a:headEnd/>
              <a:tailEnd/>
            </a:ln>
          </p:spPr>
          <p:txBody>
            <a:bodyPr vert="horz" wrap="square" lIns="91427" tIns="45713" rIns="91427" bIns="45713" numCol="1" anchor="t" anchorCtr="0" compatLnSpc="1">
              <a:prstTxWarp prst="textNoShape">
                <a:avLst/>
              </a:prstTxWarp>
            </a:bodyPr>
            <a:lstStyle/>
            <a:p>
              <a:endParaRPr lang="en-US"/>
            </a:p>
          </p:txBody>
        </p:sp>
        <p:sp>
          <p:nvSpPr>
            <p:cNvPr id="81" name="Freeform 39"/>
            <p:cNvSpPr>
              <a:spLocks/>
            </p:cNvSpPr>
            <p:nvPr/>
          </p:nvSpPr>
          <p:spPr bwMode="auto">
            <a:xfrm>
              <a:off x="5521" y="3058"/>
              <a:ext cx="83" cy="170"/>
            </a:xfrm>
            <a:custGeom>
              <a:avLst/>
              <a:gdLst>
                <a:gd name="T0" fmla="*/ 83 w 83"/>
                <a:gd name="T1" fmla="*/ 151 h 170"/>
                <a:gd name="T2" fmla="*/ 24 w 83"/>
                <a:gd name="T3" fmla="*/ 93 h 170"/>
                <a:gd name="T4" fmla="*/ 24 w 83"/>
                <a:gd name="T5" fmla="*/ 0 h 170"/>
                <a:gd name="T6" fmla="*/ 0 w 83"/>
                <a:gd name="T7" fmla="*/ 0 h 170"/>
                <a:gd name="T8" fmla="*/ 0 w 83"/>
                <a:gd name="T9" fmla="*/ 105 h 170"/>
                <a:gd name="T10" fmla="*/ 65 w 83"/>
                <a:gd name="T11" fmla="*/ 170 h 170"/>
                <a:gd name="T12" fmla="*/ 83 w 83"/>
                <a:gd name="T13" fmla="*/ 151 h 170"/>
              </a:gdLst>
              <a:ahLst/>
              <a:cxnLst>
                <a:cxn ang="0">
                  <a:pos x="T0" y="T1"/>
                </a:cxn>
                <a:cxn ang="0">
                  <a:pos x="T2" y="T3"/>
                </a:cxn>
                <a:cxn ang="0">
                  <a:pos x="T4" y="T5"/>
                </a:cxn>
                <a:cxn ang="0">
                  <a:pos x="T6" y="T7"/>
                </a:cxn>
                <a:cxn ang="0">
                  <a:pos x="T8" y="T9"/>
                </a:cxn>
                <a:cxn ang="0">
                  <a:pos x="T10" y="T11"/>
                </a:cxn>
                <a:cxn ang="0">
                  <a:pos x="T12" y="T13"/>
                </a:cxn>
              </a:cxnLst>
              <a:rect l="0" t="0" r="r" b="b"/>
              <a:pathLst>
                <a:path w="83" h="170">
                  <a:moveTo>
                    <a:pt x="83" y="151"/>
                  </a:moveTo>
                  <a:lnTo>
                    <a:pt x="24" y="93"/>
                  </a:lnTo>
                  <a:lnTo>
                    <a:pt x="24" y="0"/>
                  </a:lnTo>
                  <a:lnTo>
                    <a:pt x="0" y="0"/>
                  </a:lnTo>
                  <a:lnTo>
                    <a:pt x="0" y="105"/>
                  </a:lnTo>
                  <a:lnTo>
                    <a:pt x="65" y="170"/>
                  </a:lnTo>
                  <a:lnTo>
                    <a:pt x="83" y="151"/>
                  </a:lnTo>
                  <a:close/>
                </a:path>
              </a:pathLst>
            </a:custGeom>
            <a:grpFill/>
            <a:ln w="9525">
              <a:solidFill>
                <a:schemeClr val="bg1"/>
              </a:solidFill>
              <a:round/>
              <a:headEnd/>
              <a:tailEnd/>
            </a:ln>
          </p:spPr>
          <p:txBody>
            <a:bodyPr vert="horz" wrap="square" lIns="91427" tIns="45713" rIns="91427" bIns="45713" numCol="1" anchor="t" anchorCtr="0" compatLnSpc="1">
              <a:prstTxWarp prst="textNoShape">
                <a:avLst/>
              </a:prstTxWarp>
            </a:bodyPr>
            <a:lstStyle/>
            <a:p>
              <a:endParaRPr lang="en-US"/>
            </a:p>
          </p:txBody>
        </p:sp>
      </p:grpSp>
      <p:sp>
        <p:nvSpPr>
          <p:cNvPr id="85" name="Rectangle 84"/>
          <p:cNvSpPr/>
          <p:nvPr/>
        </p:nvSpPr>
        <p:spPr>
          <a:xfrm>
            <a:off x="2886547" y="5741634"/>
            <a:ext cx="608232" cy="1107839"/>
          </a:xfrm>
          <a:prstGeom prst="rect">
            <a:avLst/>
          </a:prstGeom>
        </p:spPr>
        <p:txBody>
          <a:bodyPr wrap="none" lIns="0" tIns="0" rIns="0" bIns="0">
            <a:noAutofit/>
          </a:bodyPr>
          <a:lstStyle/>
          <a:p>
            <a:pPr algn="ct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Device-agnostic</a:t>
            </a:r>
            <a:b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consumption</a:t>
            </a:r>
          </a:p>
        </p:txBody>
      </p:sp>
      <p:sp>
        <p:nvSpPr>
          <p:cNvPr id="86" name="Rectangle 85"/>
          <p:cNvSpPr/>
          <p:nvPr/>
        </p:nvSpPr>
        <p:spPr>
          <a:xfrm>
            <a:off x="5916984" y="4947085"/>
            <a:ext cx="608232" cy="1107839"/>
          </a:xfrm>
          <a:prstGeom prst="rect">
            <a:avLst/>
          </a:prstGeom>
        </p:spPr>
        <p:txBody>
          <a:bodyPr wrap="none" lIns="0" tIns="0" rIns="0" bIns="0">
            <a:noAutofit/>
          </a:bodyPr>
          <a:lstStyle/>
          <a:p>
            <a:pPr algn="ct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Dispersed and</a:t>
            </a:r>
            <a:b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complex data </a:t>
            </a:r>
          </a:p>
        </p:txBody>
      </p:sp>
      <p:sp>
        <p:nvSpPr>
          <p:cNvPr id="87" name="Rectangle 86"/>
          <p:cNvSpPr/>
          <p:nvPr/>
        </p:nvSpPr>
        <p:spPr>
          <a:xfrm>
            <a:off x="8941696" y="5741634"/>
            <a:ext cx="608232" cy="1107839"/>
          </a:xfrm>
          <a:prstGeom prst="rect">
            <a:avLst/>
          </a:prstGeom>
        </p:spPr>
        <p:txBody>
          <a:bodyPr wrap="none" lIns="0" tIns="0" rIns="0" bIns="0">
            <a:noAutofit/>
          </a:bodyPr>
          <a:lstStyle/>
          <a:p>
            <a:pPr algn="ct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Shrinking</a:t>
            </a:r>
            <a:b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attention spans</a:t>
            </a:r>
          </a:p>
        </p:txBody>
      </p:sp>
    </p:spTree>
    <p:extLst>
      <p:ext uri="{BB962C8B-B14F-4D97-AF65-F5344CB8AC3E}">
        <p14:creationId xmlns:p14="http://schemas.microsoft.com/office/powerpoint/2010/main" val="1834564170"/>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602" t="10720" r="1699" b="4879"/>
          <a:stretch/>
        </p:blipFill>
        <p:spPr>
          <a:xfrm>
            <a:off x="882" y="3"/>
            <a:ext cx="11150611" cy="6992541"/>
          </a:xfrm>
          <a:prstGeom prst="rect">
            <a:avLst/>
          </a:prstGeom>
        </p:spPr>
      </p:pic>
      <p:sp>
        <p:nvSpPr>
          <p:cNvPr id="10" name="Freeform: Shape 9"/>
          <p:cNvSpPr/>
          <p:nvPr/>
        </p:nvSpPr>
        <p:spPr bwMode="auto">
          <a:xfrm>
            <a:off x="4649720" y="-41617"/>
            <a:ext cx="7785871" cy="7035646"/>
          </a:xfrm>
          <a:custGeom>
            <a:avLst/>
            <a:gdLst>
              <a:gd name="connsiteX0" fmla="*/ 1562942 w 7786976"/>
              <a:gd name="connsiteY0" fmla="*/ 0 h 7036644"/>
              <a:gd name="connsiteX1" fmla="*/ 3856201 w 7786976"/>
              <a:gd name="connsiteY1" fmla="*/ 0 h 7036644"/>
              <a:gd name="connsiteX2" fmla="*/ 5493717 w 7786976"/>
              <a:gd name="connsiteY2" fmla="*/ 0 h 7036644"/>
              <a:gd name="connsiteX3" fmla="*/ 7786976 w 7786976"/>
              <a:gd name="connsiteY3" fmla="*/ 0 h 7036644"/>
              <a:gd name="connsiteX4" fmla="*/ 7786976 w 7786976"/>
              <a:gd name="connsiteY4" fmla="*/ 7036644 h 7036644"/>
              <a:gd name="connsiteX5" fmla="*/ 5493717 w 7786976"/>
              <a:gd name="connsiteY5" fmla="*/ 7036644 h 7036644"/>
              <a:gd name="connsiteX6" fmla="*/ 2293259 w 7786976"/>
              <a:gd name="connsiteY6" fmla="*/ 7036644 h 7036644"/>
              <a:gd name="connsiteX7" fmla="*/ 0 w 7786976"/>
              <a:gd name="connsiteY7" fmla="*/ 7036644 h 7036644"/>
              <a:gd name="connsiteX8" fmla="*/ 0 w 7786976"/>
              <a:gd name="connsiteY8" fmla="*/ 7035844 h 7036644"/>
              <a:gd name="connsiteX9" fmla="*/ 51386 w 7786976"/>
              <a:gd name="connsiteY9" fmla="*/ 7035844 h 70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6976" h="7036644">
                <a:moveTo>
                  <a:pt x="1562942" y="0"/>
                </a:moveTo>
                <a:lnTo>
                  <a:pt x="3856201" y="0"/>
                </a:lnTo>
                <a:lnTo>
                  <a:pt x="5493717" y="0"/>
                </a:lnTo>
                <a:lnTo>
                  <a:pt x="7786976" y="0"/>
                </a:lnTo>
                <a:lnTo>
                  <a:pt x="7786976" y="7036644"/>
                </a:lnTo>
                <a:lnTo>
                  <a:pt x="5493717" y="7036644"/>
                </a:lnTo>
                <a:lnTo>
                  <a:pt x="2293259" y="7036644"/>
                </a:lnTo>
                <a:lnTo>
                  <a:pt x="0" y="7036644"/>
                </a:lnTo>
                <a:lnTo>
                  <a:pt x="0" y="7035844"/>
                </a:lnTo>
                <a:lnTo>
                  <a:pt x="51386" y="7035844"/>
                </a:lnTo>
                <a:close/>
              </a:path>
            </a:pathLst>
          </a:custGeom>
          <a:solidFill>
            <a:schemeClr val="bg1">
              <a:lumMod val="95000"/>
            </a:schemeClr>
          </a:solidFill>
          <a:ln w="9525" cap="flat" cmpd="sng" algn="ctr">
            <a:solidFill>
              <a:srgbClr val="F8F8F8"/>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1" name="Rectangle 10"/>
          <p:cNvSpPr/>
          <p:nvPr/>
        </p:nvSpPr>
        <p:spPr>
          <a:xfrm>
            <a:off x="6247732" y="1679003"/>
            <a:ext cx="5730727" cy="2554033"/>
          </a:xfrm>
          <a:prstGeom prst="rect">
            <a:avLst/>
          </a:prstGeom>
        </p:spPr>
        <p:txBody>
          <a:bodyPr wrap="square">
            <a:spAutoFit/>
          </a:bodyPr>
          <a:lstStyle/>
          <a:p>
            <a:r>
              <a:rPr lang="en-US" sz="3999" dirty="0">
                <a:gradFill>
                  <a:gsLst>
                    <a:gs pos="0">
                      <a:srgbClr val="505050"/>
                    </a:gs>
                    <a:gs pos="53000">
                      <a:srgbClr val="505050"/>
                    </a:gs>
                  </a:gsLst>
                  <a:lin ang="0" scaled="1"/>
                </a:gradFill>
                <a:latin typeface="+mj-lt"/>
              </a:rPr>
              <a:t>What if your app could put the power of analytics everywhere decisions</a:t>
            </a:r>
            <a:br>
              <a:rPr lang="en-US" sz="3999" dirty="0">
                <a:gradFill>
                  <a:gsLst>
                    <a:gs pos="0">
                      <a:srgbClr val="505050"/>
                    </a:gs>
                    <a:gs pos="53000">
                      <a:srgbClr val="505050"/>
                    </a:gs>
                  </a:gsLst>
                  <a:lin ang="0" scaled="1"/>
                </a:gradFill>
                <a:latin typeface="+mj-lt"/>
              </a:rPr>
            </a:br>
            <a:r>
              <a:rPr lang="en-US" sz="3999" dirty="0">
                <a:gradFill>
                  <a:gsLst>
                    <a:gs pos="0">
                      <a:srgbClr val="505050"/>
                    </a:gs>
                    <a:gs pos="53000">
                      <a:srgbClr val="505050"/>
                    </a:gs>
                  </a:gsLst>
                  <a:lin ang="0" scaled="1"/>
                </a:gradFill>
                <a:latin typeface="+mj-lt"/>
              </a:rPr>
              <a:t>are made?</a:t>
            </a:r>
          </a:p>
        </p:txBody>
      </p:sp>
      <p:sp>
        <p:nvSpPr>
          <p:cNvPr id="12" name="Rectangle 11"/>
          <p:cNvSpPr/>
          <p:nvPr/>
        </p:nvSpPr>
        <p:spPr>
          <a:xfrm>
            <a:off x="6247733" y="4919983"/>
            <a:ext cx="4945913" cy="1600908"/>
          </a:xfrm>
          <a:prstGeom prst="rect">
            <a:avLst/>
          </a:prstGeom>
        </p:spPr>
        <p:txBody>
          <a:bodyPr wrap="square">
            <a:spAutoFit/>
          </a:bodyPr>
          <a:lstStyle/>
          <a:p>
            <a:pPr>
              <a:spcAft>
                <a:spcPts val="612"/>
              </a:spcAft>
            </a:pPr>
            <a:r>
              <a:rPr lang="en-US" sz="2400" dirty="0">
                <a:gradFill>
                  <a:gsLst>
                    <a:gs pos="5439">
                      <a:srgbClr val="353535"/>
                    </a:gs>
                    <a:gs pos="100000">
                      <a:srgbClr val="353535"/>
                    </a:gs>
                  </a:gsLst>
                  <a:lin ang="5400000" scaled="0"/>
                </a:gradFill>
                <a:latin typeface="Segoe UI Light" panose="020B0502040204020203" pitchFamily="34" charset="0"/>
                <a:cs typeface="Segoe UI Light" panose="020B0502040204020203" pitchFamily="34" charset="0"/>
              </a:rPr>
              <a:t>Modern apps with data visualization built-in have the power to inform decisions in context—</a:t>
            </a:r>
            <a:br>
              <a:rPr lang="en-US" sz="2400" dirty="0">
                <a:gradFill>
                  <a:gsLst>
                    <a:gs pos="5439">
                      <a:srgbClr val="353535"/>
                    </a:gs>
                    <a:gs pos="100000">
                      <a:srgbClr val="353535"/>
                    </a:gs>
                  </a:gsLst>
                  <a:lin ang="5400000" scaled="0"/>
                </a:gradFill>
                <a:latin typeface="Segoe UI Light" panose="020B0502040204020203" pitchFamily="34" charset="0"/>
                <a:cs typeface="Segoe UI Light" panose="020B0502040204020203" pitchFamily="34" charset="0"/>
              </a:rPr>
            </a:br>
            <a:r>
              <a:rPr lang="en-US" sz="2400" b="1" dirty="0">
                <a:gradFill>
                  <a:gsLst>
                    <a:gs pos="5439">
                      <a:srgbClr val="0078D7"/>
                    </a:gs>
                    <a:gs pos="100000">
                      <a:srgbClr val="0078D7"/>
                    </a:gs>
                  </a:gsLst>
                  <a:lin ang="5400000" scaled="0"/>
                </a:gradFill>
                <a:latin typeface="Segoe UI" panose="020B0502040204020203" pitchFamily="34" charset="0"/>
                <a:ea typeface="Segoe UI Black" panose="020B0A02040204020203" pitchFamily="34" charset="0"/>
                <a:cs typeface="Segoe UI" panose="020B0502040204020203" pitchFamily="34" charset="0"/>
              </a:rPr>
              <a:t>for any user, on any device </a:t>
            </a:r>
            <a:endParaRPr lang="en-US" sz="2000" b="1" dirty="0">
              <a:gradFill>
                <a:gsLst>
                  <a:gs pos="5439">
                    <a:srgbClr val="0078D7"/>
                  </a:gs>
                  <a:gs pos="100000">
                    <a:srgbClr val="0078D7"/>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2614447178"/>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Power BI for embedded analytics</a:t>
            </a:r>
            <a:br>
              <a:rPr lang="en-US" dirty="0"/>
            </a:br>
            <a:r>
              <a:rPr lang="en-US" sz="3599" i="1" dirty="0"/>
              <a:t>Apps energized with analytics</a:t>
            </a:r>
          </a:p>
        </p:txBody>
      </p:sp>
      <p:grpSp>
        <p:nvGrpSpPr>
          <p:cNvPr id="251" name="Group 250"/>
          <p:cNvGrpSpPr/>
          <p:nvPr/>
        </p:nvGrpSpPr>
        <p:grpSpPr>
          <a:xfrm>
            <a:off x="2969234" y="1849565"/>
            <a:ext cx="6215779" cy="4113675"/>
            <a:chOff x="2663051" y="416047"/>
            <a:chExt cx="7110373" cy="4967012"/>
          </a:xfrm>
        </p:grpSpPr>
        <p:sp>
          <p:nvSpPr>
            <p:cNvPr id="252" name="Freeform: Shape 251"/>
            <p:cNvSpPr/>
            <p:nvPr/>
          </p:nvSpPr>
          <p:spPr bwMode="auto">
            <a:xfrm>
              <a:off x="2663051" y="416047"/>
              <a:ext cx="7110373" cy="4967012"/>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chemeClr val="tx1"/>
              </a:solidFill>
              <a:prstDash val="dash"/>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224">
                <a:defRPr/>
              </a:pPr>
              <a:endParaRPr lang="en-US" sz="1399" b="1" kern="0" spc="50"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253" name="Freeform 21"/>
            <p:cNvSpPr>
              <a:spLocks/>
            </p:cNvSpPr>
            <p:nvPr/>
          </p:nvSpPr>
          <p:spPr bwMode="auto">
            <a:xfrm>
              <a:off x="3016877" y="715114"/>
              <a:ext cx="6402720" cy="4289586"/>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FFFFFF"/>
                </a:solidFill>
                <a:latin typeface="Segoe UI"/>
              </a:endParaRPr>
            </a:p>
          </p:txBody>
        </p:sp>
        <p:sp>
          <p:nvSpPr>
            <p:cNvPr id="254" name="Rectangle 253"/>
            <p:cNvSpPr/>
            <p:nvPr/>
          </p:nvSpPr>
          <p:spPr bwMode="auto">
            <a:xfrm>
              <a:off x="4682363" y="4444816"/>
              <a:ext cx="3071750" cy="572332"/>
            </a:xfrm>
            <a:prstGeom prst="rect">
              <a:avLst/>
            </a:prstGeom>
            <a:solidFill>
              <a:srgbClr val="FFFFFF"/>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3999" kern="0" dirty="0">
                  <a:gradFill>
                    <a:gsLst>
                      <a:gs pos="5439">
                        <a:srgbClr val="0078D7"/>
                      </a:gs>
                      <a:gs pos="100000">
                        <a:srgbClr val="0078D7"/>
                      </a:gs>
                    </a:gsLst>
                    <a:lin ang="5400000" scaled="0"/>
                  </a:gradFill>
                  <a:latin typeface="Segoe UI Semibold" panose="020B0702040204020203" pitchFamily="34" charset="0"/>
                  <a:cs typeface="Segoe UI Semibold" panose="020B0702040204020203" pitchFamily="34" charset="0"/>
                </a:rPr>
                <a:t>Power BI</a:t>
              </a:r>
            </a:p>
          </p:txBody>
        </p:sp>
      </p:grpSp>
      <p:cxnSp>
        <p:nvCxnSpPr>
          <p:cNvPr id="255" name="Straight Connector 254"/>
          <p:cNvCxnSpPr>
            <a:cxnSpLocks/>
          </p:cNvCxnSpPr>
          <p:nvPr/>
        </p:nvCxnSpPr>
        <p:spPr>
          <a:xfrm>
            <a:off x="9624641" y="4421214"/>
            <a:ext cx="223601" cy="0"/>
          </a:xfrm>
          <a:prstGeom prst="line">
            <a:avLst/>
          </a:prstGeom>
          <a:noFill/>
          <a:ln w="19050" cap="flat" cmpd="sng" algn="ctr">
            <a:solidFill>
              <a:schemeClr val="tx1"/>
            </a:solidFill>
            <a:prstDash val="solid"/>
            <a:headEnd type="none"/>
            <a:tailEnd type="arrow" w="lg" len="med"/>
          </a:ln>
          <a:effectLst/>
        </p:spPr>
      </p:cxnSp>
      <p:grpSp>
        <p:nvGrpSpPr>
          <p:cNvPr id="256" name="Group 255"/>
          <p:cNvGrpSpPr/>
          <p:nvPr/>
        </p:nvGrpSpPr>
        <p:grpSpPr>
          <a:xfrm>
            <a:off x="4763326" y="3145295"/>
            <a:ext cx="3175817" cy="1882567"/>
            <a:chOff x="5016904" y="2196603"/>
            <a:chExt cx="3153936" cy="2282030"/>
          </a:xfrm>
        </p:grpSpPr>
        <p:sp>
          <p:nvSpPr>
            <p:cNvPr id="257" name="TextBox 256"/>
            <p:cNvSpPr txBox="1"/>
            <p:nvPr/>
          </p:nvSpPr>
          <p:spPr>
            <a:xfrm>
              <a:off x="5501743" y="2196603"/>
              <a:ext cx="2669097" cy="463381"/>
            </a:xfrm>
            <a:prstGeom prst="rect">
              <a:avLst/>
            </a:prstGeom>
            <a:noFill/>
          </p:spPr>
          <p:txBody>
            <a:bodyPr wrap="square" lIns="146283" tIns="91427" rIns="146283" bIns="91427" rtlCol="0">
              <a:spAutoFit/>
            </a:bodyPr>
            <a:lstStyle/>
            <a:p>
              <a:pPr defTabSz="914224" fontAlgn="base">
                <a:lnSpc>
                  <a:spcPct val="90000"/>
                </a:lnSpc>
                <a:spcBef>
                  <a:spcPct val="0"/>
                </a:spcBef>
                <a:spcAft>
                  <a:spcPts val="600"/>
                </a:spcAft>
                <a:defRPr/>
              </a:pPr>
              <a:r>
                <a:rPr lang="en-US" sz="1399" kern="0" dirty="0">
                  <a:gradFill>
                    <a:gsLst>
                      <a:gs pos="2917">
                        <a:schemeClr val="tx1"/>
                      </a:gs>
                      <a:gs pos="100000">
                        <a:schemeClr val="tx1"/>
                      </a:gs>
                    </a:gsLst>
                    <a:lin ang="5400000" scaled="0"/>
                  </a:gradFill>
                  <a:latin typeface="Segoe UI" panose="020B0502040204020203" pitchFamily="34" charset="0"/>
                  <a:cs typeface="Segoe UI" panose="020B0502040204020203" pitchFamily="34" charset="0"/>
                </a:rPr>
                <a:t>Get started quickly</a:t>
              </a:r>
            </a:p>
          </p:txBody>
        </p:sp>
        <p:sp>
          <p:nvSpPr>
            <p:cNvPr id="260" name="TextBox 259"/>
            <p:cNvSpPr txBox="1"/>
            <p:nvPr/>
          </p:nvSpPr>
          <p:spPr>
            <a:xfrm>
              <a:off x="5501743" y="3409036"/>
              <a:ext cx="2624648" cy="463381"/>
            </a:xfrm>
            <a:prstGeom prst="rect">
              <a:avLst/>
            </a:prstGeom>
            <a:noFill/>
          </p:spPr>
          <p:txBody>
            <a:bodyPr wrap="square" lIns="146283" tIns="91427" rIns="146283" bIns="91427" rtlCol="0">
              <a:sp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defTabSz="914224">
                <a:defRPr/>
              </a:pPr>
              <a:r>
                <a:rPr lang="en-US" sz="1399" kern="0" dirty="0">
                  <a:gradFill>
                    <a:gsLst>
                      <a:gs pos="2917">
                        <a:schemeClr val="tx1"/>
                      </a:gs>
                      <a:gs pos="100000">
                        <a:schemeClr val="tx1"/>
                      </a:gs>
                    </a:gsLst>
                    <a:lin ang="5400000" scaled="0"/>
                  </a:gradFill>
                  <a:latin typeface="Segoe UI" panose="020B0502040204020203" pitchFamily="34" charset="0"/>
                  <a:cs typeface="Segoe UI" panose="020B0502040204020203" pitchFamily="34" charset="0"/>
                </a:rPr>
                <a:t>Natural Language Query</a:t>
              </a:r>
            </a:p>
          </p:txBody>
        </p:sp>
        <p:sp>
          <p:nvSpPr>
            <p:cNvPr id="261" name="Freeform 5"/>
            <p:cNvSpPr>
              <a:spLocks/>
            </p:cNvSpPr>
            <p:nvPr/>
          </p:nvSpPr>
          <p:spPr bwMode="auto">
            <a:xfrm>
              <a:off x="5071090" y="4093437"/>
              <a:ext cx="432262" cy="303373"/>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no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latin typeface="Segoe UI"/>
              </a:endParaRPr>
            </a:p>
          </p:txBody>
        </p:sp>
        <p:sp>
          <p:nvSpPr>
            <p:cNvPr id="262" name="Line 6"/>
            <p:cNvSpPr>
              <a:spLocks noChangeShapeType="1"/>
            </p:cNvSpPr>
            <p:nvPr/>
          </p:nvSpPr>
          <p:spPr bwMode="auto">
            <a:xfrm>
              <a:off x="5289209" y="3465574"/>
              <a:ext cx="0" cy="0"/>
            </a:xfrm>
            <a:prstGeom prst="line">
              <a:avLst/>
            </a:prstGeom>
            <a:solidFill>
              <a:srgbClr val="FFFFFF"/>
            </a:solidFill>
            <a:ln w="15875" cap="flat">
              <a:solidFill>
                <a:srgbClr val="8C8C8C"/>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263" name="Line 7"/>
            <p:cNvSpPr>
              <a:spLocks noChangeShapeType="1"/>
            </p:cNvSpPr>
            <p:nvPr/>
          </p:nvSpPr>
          <p:spPr bwMode="auto">
            <a:xfrm>
              <a:off x="5158341" y="3465574"/>
              <a:ext cx="0" cy="0"/>
            </a:xfrm>
            <a:prstGeom prst="line">
              <a:avLst/>
            </a:prstGeom>
            <a:solidFill>
              <a:srgbClr val="FFFFFF"/>
            </a:solidFill>
            <a:ln w="15875" cap="flat">
              <a:solidFill>
                <a:srgbClr val="8C8C8C"/>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264" name="Freeform 8"/>
            <p:cNvSpPr>
              <a:spLocks/>
            </p:cNvSpPr>
            <p:nvPr/>
          </p:nvSpPr>
          <p:spPr bwMode="auto">
            <a:xfrm>
              <a:off x="5152387" y="4043865"/>
              <a:ext cx="311308" cy="118969"/>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no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latin typeface="Segoe UI"/>
              </a:endParaRPr>
            </a:p>
          </p:txBody>
        </p:sp>
        <p:sp>
          <p:nvSpPr>
            <p:cNvPr id="265" name="Freeform 9"/>
            <p:cNvSpPr>
              <a:spLocks/>
            </p:cNvSpPr>
            <p:nvPr/>
          </p:nvSpPr>
          <p:spPr bwMode="auto">
            <a:xfrm>
              <a:off x="5104799" y="4129127"/>
              <a:ext cx="394588" cy="261734"/>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no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latin typeface="Segoe UI"/>
              </a:endParaRPr>
            </a:p>
          </p:txBody>
        </p:sp>
        <p:sp>
          <p:nvSpPr>
            <p:cNvPr id="266" name="TextBox 265"/>
            <p:cNvSpPr txBox="1"/>
            <p:nvPr/>
          </p:nvSpPr>
          <p:spPr>
            <a:xfrm>
              <a:off x="5501743" y="2802820"/>
              <a:ext cx="2624648" cy="463381"/>
            </a:xfrm>
            <a:prstGeom prst="rect">
              <a:avLst/>
            </a:prstGeom>
            <a:noFill/>
          </p:spPr>
          <p:txBody>
            <a:bodyPr wrap="square" lIns="146283" tIns="91427" rIns="146283" bIns="91427" rtlCol="0">
              <a:spAutoFit/>
            </a:bodyPr>
            <a:lstStyle/>
            <a:p>
              <a:pPr defTabSz="914224" fontAlgn="base">
                <a:lnSpc>
                  <a:spcPct val="90000"/>
                </a:lnSpc>
                <a:spcBef>
                  <a:spcPct val="0"/>
                </a:spcBef>
                <a:spcAft>
                  <a:spcPts val="600"/>
                </a:spcAft>
                <a:defRPr/>
              </a:pPr>
              <a:r>
                <a:rPr lang="en-US" sz="1399" kern="0" dirty="0">
                  <a:gradFill>
                    <a:gsLst>
                      <a:gs pos="2917">
                        <a:schemeClr val="tx1"/>
                      </a:gs>
                      <a:gs pos="100000">
                        <a:schemeClr val="tx1"/>
                      </a:gs>
                    </a:gsLst>
                    <a:lin ang="5400000" scaled="0"/>
                  </a:gradFill>
                  <a:latin typeface="Segoe UI" panose="020B0502040204020203" pitchFamily="34" charset="0"/>
                  <a:cs typeface="Segoe UI" panose="020B0502040204020203" pitchFamily="34" charset="0"/>
                </a:rPr>
                <a:t>Live Reports &amp; Dashboards</a:t>
              </a:r>
            </a:p>
          </p:txBody>
        </p:sp>
        <p:sp>
          <p:nvSpPr>
            <p:cNvPr id="267" name="TextBox 266"/>
            <p:cNvSpPr txBox="1"/>
            <p:nvPr/>
          </p:nvSpPr>
          <p:spPr>
            <a:xfrm>
              <a:off x="5501743" y="4015252"/>
              <a:ext cx="2624648" cy="463381"/>
            </a:xfrm>
            <a:prstGeom prst="rect">
              <a:avLst/>
            </a:prstGeom>
            <a:noFill/>
          </p:spPr>
          <p:txBody>
            <a:bodyPr wrap="square" lIns="146283" tIns="91427" rIns="146283" bIns="91427" rtlCol="0">
              <a:spAutoFit/>
            </a:bodyPr>
            <a:lstStyle/>
            <a:p>
              <a:pPr defTabSz="914224" fontAlgn="base">
                <a:lnSpc>
                  <a:spcPct val="90000"/>
                </a:lnSpc>
                <a:spcBef>
                  <a:spcPct val="0"/>
                </a:spcBef>
                <a:spcAft>
                  <a:spcPts val="600"/>
                </a:spcAft>
                <a:defRPr/>
              </a:pPr>
              <a:r>
                <a:rPr lang="en-US" sz="1399" kern="0" dirty="0">
                  <a:gradFill>
                    <a:gsLst>
                      <a:gs pos="2917">
                        <a:schemeClr val="tx1"/>
                      </a:gs>
                      <a:gs pos="100000">
                        <a:schemeClr val="tx1"/>
                      </a:gs>
                    </a:gsLst>
                    <a:lin ang="5400000" scaled="0"/>
                  </a:gradFill>
                  <a:latin typeface="Segoe UI" panose="020B0502040204020203" pitchFamily="34" charset="0"/>
                  <a:cs typeface="Segoe UI" panose="020B0502040204020203" pitchFamily="34" charset="0"/>
                </a:rPr>
                <a:t>Custom Visualizations</a:t>
              </a:r>
            </a:p>
          </p:txBody>
        </p:sp>
        <p:sp>
          <p:nvSpPr>
            <p:cNvPr id="269" name="Oval 5"/>
            <p:cNvSpPr>
              <a:spLocks noChangeArrowheads="1"/>
            </p:cNvSpPr>
            <p:nvPr/>
          </p:nvSpPr>
          <p:spPr bwMode="auto">
            <a:xfrm>
              <a:off x="5017689" y="2806247"/>
              <a:ext cx="193752" cy="232737"/>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270" name="Freeform 6"/>
            <p:cNvSpPr>
              <a:spLocks/>
            </p:cNvSpPr>
            <p:nvPr/>
          </p:nvSpPr>
          <p:spPr bwMode="auto">
            <a:xfrm>
              <a:off x="5115089" y="2860966"/>
              <a:ext cx="36656" cy="103683"/>
            </a:xfrm>
            <a:custGeom>
              <a:avLst/>
              <a:gdLst>
                <a:gd name="T0" fmla="*/ 0 w 35"/>
                <a:gd name="T1" fmla="*/ 0 h 99"/>
                <a:gd name="T2" fmla="*/ 0 w 35"/>
                <a:gd name="T3" fmla="*/ 63 h 99"/>
                <a:gd name="T4" fmla="*/ 35 w 35"/>
                <a:gd name="T5" fmla="*/ 99 h 99"/>
              </a:gdLst>
              <a:ahLst/>
              <a:cxnLst>
                <a:cxn ang="0">
                  <a:pos x="T0" y="T1"/>
                </a:cxn>
                <a:cxn ang="0">
                  <a:pos x="T2" y="T3"/>
                </a:cxn>
                <a:cxn ang="0">
                  <a:pos x="T4" y="T5"/>
                </a:cxn>
              </a:cxnLst>
              <a:rect l="0" t="0" r="r" b="b"/>
              <a:pathLst>
                <a:path w="35" h="99">
                  <a:moveTo>
                    <a:pt x="0" y="0"/>
                  </a:moveTo>
                  <a:lnTo>
                    <a:pt x="0" y="63"/>
                  </a:lnTo>
                  <a:lnTo>
                    <a:pt x="35" y="99"/>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271" name="Line 7"/>
            <p:cNvSpPr>
              <a:spLocks noChangeShapeType="1"/>
            </p:cNvSpPr>
            <p:nvPr/>
          </p:nvSpPr>
          <p:spPr bwMode="auto">
            <a:xfrm>
              <a:off x="5151745" y="3217051"/>
              <a:ext cx="333044"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FFFFFF"/>
                </a:solidFill>
                <a:latin typeface="Segoe UI"/>
              </a:endParaRPr>
            </a:p>
          </p:txBody>
        </p:sp>
        <p:sp>
          <p:nvSpPr>
            <p:cNvPr id="272" name="Rectangle 8"/>
            <p:cNvSpPr>
              <a:spLocks noChangeArrowheads="1"/>
            </p:cNvSpPr>
            <p:nvPr/>
          </p:nvSpPr>
          <p:spPr bwMode="auto">
            <a:xfrm>
              <a:off x="5159076" y="3068333"/>
              <a:ext cx="48176" cy="99493"/>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273" name="Rectangle 9"/>
            <p:cNvSpPr>
              <a:spLocks noChangeArrowheads="1"/>
            </p:cNvSpPr>
            <p:nvPr/>
          </p:nvSpPr>
          <p:spPr bwMode="auto">
            <a:xfrm>
              <a:off x="5247050" y="2998164"/>
              <a:ext cx="48176" cy="169664"/>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274" name="Rectangle 10"/>
            <p:cNvSpPr>
              <a:spLocks noChangeArrowheads="1"/>
            </p:cNvSpPr>
            <p:nvPr/>
          </p:nvSpPr>
          <p:spPr bwMode="auto">
            <a:xfrm>
              <a:off x="5335024" y="3035867"/>
              <a:ext cx="48176" cy="131961"/>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275" name="Rectangle 11"/>
            <p:cNvSpPr>
              <a:spLocks noChangeArrowheads="1"/>
            </p:cNvSpPr>
            <p:nvPr/>
          </p:nvSpPr>
          <p:spPr bwMode="auto">
            <a:xfrm>
              <a:off x="5422998" y="2948940"/>
              <a:ext cx="48176" cy="218887"/>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FFFFFF"/>
                </a:solidFill>
                <a:latin typeface="Segoe UI"/>
              </a:endParaRPr>
            </a:p>
          </p:txBody>
        </p:sp>
        <p:sp>
          <p:nvSpPr>
            <p:cNvPr id="276" name="Freeform 19"/>
            <p:cNvSpPr>
              <a:spLocks/>
            </p:cNvSpPr>
            <p:nvPr/>
          </p:nvSpPr>
          <p:spPr bwMode="auto">
            <a:xfrm>
              <a:off x="5016904" y="3474958"/>
              <a:ext cx="301580" cy="278567"/>
            </a:xfrm>
            <a:custGeom>
              <a:avLst/>
              <a:gdLst>
                <a:gd name="T0" fmla="*/ 118 w 143"/>
                <a:gd name="T1" fmla="*/ 97 h 123"/>
                <a:gd name="T2" fmla="*/ 143 w 143"/>
                <a:gd name="T3" fmla="*/ 71 h 123"/>
                <a:gd name="T4" fmla="*/ 143 w 143"/>
                <a:gd name="T5" fmla="*/ 27 h 123"/>
                <a:gd name="T6" fmla="*/ 118 w 143"/>
                <a:gd name="T7" fmla="*/ 0 h 123"/>
                <a:gd name="T8" fmla="*/ 26 w 143"/>
                <a:gd name="T9" fmla="*/ 0 h 123"/>
                <a:gd name="T10" fmla="*/ 0 w 143"/>
                <a:gd name="T11" fmla="*/ 27 h 123"/>
                <a:gd name="T12" fmla="*/ 0 w 143"/>
                <a:gd name="T13" fmla="*/ 71 h 123"/>
                <a:gd name="T14" fmla="*/ 26 w 143"/>
                <a:gd name="T15" fmla="*/ 97 h 123"/>
                <a:gd name="T16" fmla="*/ 36 w 143"/>
                <a:gd name="T17" fmla="*/ 97 h 123"/>
                <a:gd name="T18" fmla="*/ 36 w 143"/>
                <a:gd name="T19" fmla="*/ 116 h 123"/>
                <a:gd name="T20" fmla="*/ 41 w 143"/>
                <a:gd name="T21" fmla="*/ 122 h 123"/>
                <a:gd name="T22" fmla="*/ 43 w 143"/>
                <a:gd name="T23" fmla="*/ 123 h 123"/>
                <a:gd name="T24" fmla="*/ 48 w 143"/>
                <a:gd name="T25" fmla="*/ 121 h 123"/>
                <a:gd name="T26" fmla="*/ 68 w 143"/>
                <a:gd name="T27" fmla="*/ 97 h 123"/>
                <a:gd name="T28" fmla="*/ 88 w 143"/>
                <a:gd name="T29" fmla="*/ 9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123">
                  <a:moveTo>
                    <a:pt x="118" y="97"/>
                  </a:moveTo>
                  <a:cubicBezTo>
                    <a:pt x="132" y="97"/>
                    <a:pt x="143" y="85"/>
                    <a:pt x="143" y="71"/>
                  </a:cubicBezTo>
                  <a:cubicBezTo>
                    <a:pt x="143" y="27"/>
                    <a:pt x="143" y="27"/>
                    <a:pt x="143" y="27"/>
                  </a:cubicBezTo>
                  <a:cubicBezTo>
                    <a:pt x="143" y="12"/>
                    <a:pt x="132" y="0"/>
                    <a:pt x="118" y="0"/>
                  </a:cubicBezTo>
                  <a:cubicBezTo>
                    <a:pt x="26" y="0"/>
                    <a:pt x="26" y="0"/>
                    <a:pt x="26" y="0"/>
                  </a:cubicBezTo>
                  <a:cubicBezTo>
                    <a:pt x="12" y="0"/>
                    <a:pt x="0" y="12"/>
                    <a:pt x="0" y="27"/>
                  </a:cubicBezTo>
                  <a:cubicBezTo>
                    <a:pt x="0" y="71"/>
                    <a:pt x="0" y="71"/>
                    <a:pt x="0" y="71"/>
                  </a:cubicBezTo>
                  <a:cubicBezTo>
                    <a:pt x="0" y="85"/>
                    <a:pt x="12" y="97"/>
                    <a:pt x="26" y="97"/>
                  </a:cubicBezTo>
                  <a:cubicBezTo>
                    <a:pt x="36" y="97"/>
                    <a:pt x="36" y="97"/>
                    <a:pt x="36" y="97"/>
                  </a:cubicBezTo>
                  <a:cubicBezTo>
                    <a:pt x="36" y="116"/>
                    <a:pt x="36" y="116"/>
                    <a:pt x="36" y="116"/>
                  </a:cubicBezTo>
                  <a:cubicBezTo>
                    <a:pt x="36" y="119"/>
                    <a:pt x="38" y="121"/>
                    <a:pt x="41" y="122"/>
                  </a:cubicBezTo>
                  <a:cubicBezTo>
                    <a:pt x="41" y="123"/>
                    <a:pt x="42" y="123"/>
                    <a:pt x="43" y="123"/>
                  </a:cubicBezTo>
                  <a:cubicBezTo>
                    <a:pt x="45" y="123"/>
                    <a:pt x="47" y="122"/>
                    <a:pt x="48" y="121"/>
                  </a:cubicBezTo>
                  <a:cubicBezTo>
                    <a:pt x="68" y="97"/>
                    <a:pt x="68" y="97"/>
                    <a:pt x="68" y="97"/>
                  </a:cubicBezTo>
                  <a:cubicBezTo>
                    <a:pt x="88" y="97"/>
                    <a:pt x="88" y="97"/>
                    <a:pt x="88" y="97"/>
                  </a:cubicBezTo>
                </a:path>
              </a:pathLst>
            </a:custGeom>
            <a:solidFill>
              <a:srgbClr val="FFFFFF"/>
            </a:solid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dirty="0">
                <a:latin typeface="Segoe UI"/>
              </a:endParaRPr>
            </a:p>
          </p:txBody>
        </p:sp>
        <p:sp>
          <p:nvSpPr>
            <p:cNvPr id="277" name="Line 20"/>
            <p:cNvSpPr>
              <a:spLocks noChangeShapeType="1"/>
            </p:cNvSpPr>
            <p:nvPr/>
          </p:nvSpPr>
          <p:spPr bwMode="auto">
            <a:xfrm>
              <a:off x="5083849" y="3013445"/>
              <a:ext cx="0" cy="0"/>
            </a:xfrm>
            <a:prstGeom prst="line">
              <a:avLst/>
            </a:prstGeom>
            <a:noFill/>
            <a:ln w="15875" cap="flat">
              <a:solidFill>
                <a:srgbClr val="8C8C8C"/>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278" name="Freeform 21"/>
            <p:cNvSpPr>
              <a:spLocks/>
            </p:cNvSpPr>
            <p:nvPr/>
          </p:nvSpPr>
          <p:spPr bwMode="auto">
            <a:xfrm>
              <a:off x="5223990" y="3588424"/>
              <a:ext cx="299569" cy="287745"/>
            </a:xfrm>
            <a:custGeom>
              <a:avLst/>
              <a:gdLst>
                <a:gd name="T0" fmla="*/ 25 w 142"/>
                <a:gd name="T1" fmla="*/ 0 h 123"/>
                <a:gd name="T2" fmla="*/ 0 w 142"/>
                <a:gd name="T3" fmla="*/ 27 h 123"/>
                <a:gd name="T4" fmla="*/ 0 w 142"/>
                <a:gd name="T5" fmla="*/ 71 h 123"/>
                <a:gd name="T6" fmla="*/ 25 w 142"/>
                <a:gd name="T7" fmla="*/ 97 h 123"/>
                <a:gd name="T8" fmla="*/ 75 w 142"/>
                <a:gd name="T9" fmla="*/ 97 h 123"/>
                <a:gd name="T10" fmla="*/ 95 w 142"/>
                <a:gd name="T11" fmla="*/ 121 h 123"/>
                <a:gd name="T12" fmla="*/ 100 w 142"/>
                <a:gd name="T13" fmla="*/ 123 h 123"/>
                <a:gd name="T14" fmla="*/ 102 w 142"/>
                <a:gd name="T15" fmla="*/ 123 h 123"/>
                <a:gd name="T16" fmla="*/ 107 w 142"/>
                <a:gd name="T17" fmla="*/ 116 h 123"/>
                <a:gd name="T18" fmla="*/ 107 w 142"/>
                <a:gd name="T19" fmla="*/ 97 h 123"/>
                <a:gd name="T20" fmla="*/ 117 w 142"/>
                <a:gd name="T21" fmla="*/ 97 h 123"/>
                <a:gd name="T22" fmla="*/ 142 w 142"/>
                <a:gd name="T23" fmla="*/ 71 h 123"/>
                <a:gd name="T24" fmla="*/ 142 w 142"/>
                <a:gd name="T25" fmla="*/ 27 h 123"/>
                <a:gd name="T26" fmla="*/ 117 w 142"/>
                <a:gd name="T27" fmla="*/ 0 h 123"/>
                <a:gd name="T28" fmla="*/ 117 w 142"/>
                <a:gd name="T29" fmla="*/ 0 h 123"/>
                <a:gd name="T30" fmla="*/ 55 w 142"/>
                <a:gd name="T3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2" h="123">
                  <a:moveTo>
                    <a:pt x="25" y="0"/>
                  </a:moveTo>
                  <a:cubicBezTo>
                    <a:pt x="11" y="0"/>
                    <a:pt x="0" y="12"/>
                    <a:pt x="0" y="27"/>
                  </a:cubicBezTo>
                  <a:cubicBezTo>
                    <a:pt x="0" y="71"/>
                    <a:pt x="0" y="71"/>
                    <a:pt x="0" y="71"/>
                  </a:cubicBezTo>
                  <a:cubicBezTo>
                    <a:pt x="0" y="85"/>
                    <a:pt x="11" y="97"/>
                    <a:pt x="25" y="97"/>
                  </a:cubicBezTo>
                  <a:cubicBezTo>
                    <a:pt x="75" y="97"/>
                    <a:pt x="75" y="97"/>
                    <a:pt x="75" y="97"/>
                  </a:cubicBezTo>
                  <a:cubicBezTo>
                    <a:pt x="95" y="121"/>
                    <a:pt x="95" y="121"/>
                    <a:pt x="95" y="121"/>
                  </a:cubicBezTo>
                  <a:cubicBezTo>
                    <a:pt x="96" y="122"/>
                    <a:pt x="98" y="123"/>
                    <a:pt x="100" y="123"/>
                  </a:cubicBezTo>
                  <a:cubicBezTo>
                    <a:pt x="101" y="123"/>
                    <a:pt x="102" y="123"/>
                    <a:pt x="102" y="123"/>
                  </a:cubicBezTo>
                  <a:cubicBezTo>
                    <a:pt x="105" y="121"/>
                    <a:pt x="107" y="119"/>
                    <a:pt x="107" y="116"/>
                  </a:cubicBezTo>
                  <a:cubicBezTo>
                    <a:pt x="107" y="97"/>
                    <a:pt x="107" y="97"/>
                    <a:pt x="107" y="97"/>
                  </a:cubicBezTo>
                  <a:cubicBezTo>
                    <a:pt x="117" y="97"/>
                    <a:pt x="117" y="97"/>
                    <a:pt x="117" y="97"/>
                  </a:cubicBezTo>
                  <a:cubicBezTo>
                    <a:pt x="131" y="97"/>
                    <a:pt x="142" y="85"/>
                    <a:pt x="142" y="71"/>
                  </a:cubicBezTo>
                  <a:cubicBezTo>
                    <a:pt x="142" y="27"/>
                    <a:pt x="142" y="27"/>
                    <a:pt x="142" y="27"/>
                  </a:cubicBezTo>
                  <a:cubicBezTo>
                    <a:pt x="142" y="12"/>
                    <a:pt x="131" y="0"/>
                    <a:pt x="117" y="0"/>
                  </a:cubicBezTo>
                  <a:cubicBezTo>
                    <a:pt x="117" y="0"/>
                    <a:pt x="117" y="0"/>
                    <a:pt x="117" y="0"/>
                  </a:cubicBezTo>
                  <a:cubicBezTo>
                    <a:pt x="55" y="0"/>
                    <a:pt x="55" y="0"/>
                    <a:pt x="55" y="0"/>
                  </a:cubicBezTo>
                </a:path>
              </a:pathLst>
            </a:custGeom>
            <a:solidFill>
              <a:srgbClr val="FFFFFF"/>
            </a:solid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dirty="0">
                <a:latin typeface="Segoe UI"/>
              </a:endParaRPr>
            </a:p>
          </p:txBody>
        </p:sp>
        <p:sp>
          <p:nvSpPr>
            <p:cNvPr id="279" name="Freeform 22"/>
            <p:cNvSpPr>
              <a:spLocks/>
            </p:cNvSpPr>
            <p:nvPr/>
          </p:nvSpPr>
          <p:spPr bwMode="auto">
            <a:xfrm>
              <a:off x="5112403" y="3534975"/>
              <a:ext cx="102537" cy="108568"/>
            </a:xfrm>
            <a:custGeom>
              <a:avLst/>
              <a:gdLst>
                <a:gd name="T0" fmla="*/ 19 w 49"/>
                <a:gd name="T1" fmla="*/ 0 h 51"/>
                <a:gd name="T2" fmla="*/ 0 w 49"/>
                <a:gd name="T3" fmla="*/ 51 h 51"/>
                <a:gd name="T4" fmla="*/ 11 w 49"/>
                <a:gd name="T5" fmla="*/ 51 h 51"/>
                <a:gd name="T6" fmla="*/ 15 w 49"/>
                <a:gd name="T7" fmla="*/ 39 h 51"/>
                <a:gd name="T8" fmla="*/ 34 w 49"/>
                <a:gd name="T9" fmla="*/ 39 h 51"/>
                <a:gd name="T10" fmla="*/ 38 w 49"/>
                <a:gd name="T11" fmla="*/ 51 h 51"/>
                <a:gd name="T12" fmla="*/ 49 w 49"/>
                <a:gd name="T13" fmla="*/ 51 h 51"/>
                <a:gd name="T14" fmla="*/ 30 w 49"/>
                <a:gd name="T15" fmla="*/ 0 h 51"/>
                <a:gd name="T16" fmla="*/ 19 w 49"/>
                <a:gd name="T17" fmla="*/ 0 h 51"/>
                <a:gd name="T18" fmla="*/ 19 w 49"/>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51">
                  <a:moveTo>
                    <a:pt x="19" y="0"/>
                  </a:moveTo>
                  <a:cubicBezTo>
                    <a:pt x="0" y="51"/>
                    <a:pt x="0" y="51"/>
                    <a:pt x="0" y="51"/>
                  </a:cubicBezTo>
                  <a:cubicBezTo>
                    <a:pt x="11" y="51"/>
                    <a:pt x="11" y="51"/>
                    <a:pt x="11" y="51"/>
                  </a:cubicBezTo>
                  <a:cubicBezTo>
                    <a:pt x="15" y="39"/>
                    <a:pt x="15" y="39"/>
                    <a:pt x="15" y="39"/>
                  </a:cubicBezTo>
                  <a:cubicBezTo>
                    <a:pt x="34" y="39"/>
                    <a:pt x="34" y="39"/>
                    <a:pt x="34" y="39"/>
                  </a:cubicBezTo>
                  <a:cubicBezTo>
                    <a:pt x="38" y="51"/>
                    <a:pt x="38" y="51"/>
                    <a:pt x="38" y="51"/>
                  </a:cubicBezTo>
                  <a:cubicBezTo>
                    <a:pt x="49" y="51"/>
                    <a:pt x="49" y="51"/>
                    <a:pt x="49" y="51"/>
                  </a:cubicBezTo>
                  <a:cubicBezTo>
                    <a:pt x="30" y="0"/>
                    <a:pt x="30" y="0"/>
                    <a:pt x="30" y="0"/>
                  </a:cubicBezTo>
                  <a:cubicBezTo>
                    <a:pt x="19" y="0"/>
                    <a:pt x="19" y="0"/>
                    <a:pt x="19" y="0"/>
                  </a:cubicBezTo>
                  <a:cubicBezTo>
                    <a:pt x="19" y="0"/>
                    <a:pt x="19" y="0"/>
                    <a:pt x="19" y="0"/>
                  </a:cubicBezTo>
                  <a:close/>
                </a:path>
              </a:pathLst>
            </a:custGeom>
            <a:solidFill>
              <a:schemeClr val="tx1"/>
            </a:solidFill>
            <a:ln w="15875"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dirty="0">
                <a:latin typeface="Segoe UI"/>
              </a:endParaRPr>
            </a:p>
          </p:txBody>
        </p:sp>
        <p:sp>
          <p:nvSpPr>
            <p:cNvPr id="280" name="Freeform 23"/>
            <p:cNvSpPr>
              <a:spLocks/>
            </p:cNvSpPr>
            <p:nvPr/>
          </p:nvSpPr>
          <p:spPr bwMode="auto">
            <a:xfrm>
              <a:off x="5149601" y="3558504"/>
              <a:ext cx="28147" cy="38200"/>
            </a:xfrm>
            <a:custGeom>
              <a:avLst/>
              <a:gdLst>
                <a:gd name="T0" fmla="*/ 0 w 13"/>
                <a:gd name="T1" fmla="*/ 18 h 18"/>
                <a:gd name="T2" fmla="*/ 6 w 13"/>
                <a:gd name="T3" fmla="*/ 0 h 18"/>
                <a:gd name="T4" fmla="*/ 7 w 13"/>
                <a:gd name="T5" fmla="*/ 0 h 18"/>
                <a:gd name="T6" fmla="*/ 13 w 13"/>
                <a:gd name="T7" fmla="*/ 18 h 18"/>
                <a:gd name="T8" fmla="*/ 0 w 13"/>
                <a:gd name="T9" fmla="*/ 18 h 18"/>
                <a:gd name="T10" fmla="*/ 0 w 13"/>
                <a:gd name="T11" fmla="*/ 18 h 18"/>
              </a:gdLst>
              <a:ahLst/>
              <a:cxnLst>
                <a:cxn ang="0">
                  <a:pos x="T0" y="T1"/>
                </a:cxn>
                <a:cxn ang="0">
                  <a:pos x="T2" y="T3"/>
                </a:cxn>
                <a:cxn ang="0">
                  <a:pos x="T4" y="T5"/>
                </a:cxn>
                <a:cxn ang="0">
                  <a:pos x="T6" y="T7"/>
                </a:cxn>
                <a:cxn ang="0">
                  <a:pos x="T8" y="T9"/>
                </a:cxn>
                <a:cxn ang="0">
                  <a:pos x="T10" y="T11"/>
                </a:cxn>
              </a:cxnLst>
              <a:rect l="0" t="0" r="r" b="b"/>
              <a:pathLst>
                <a:path w="13" h="18">
                  <a:moveTo>
                    <a:pt x="0" y="18"/>
                  </a:moveTo>
                  <a:cubicBezTo>
                    <a:pt x="6" y="0"/>
                    <a:pt x="6" y="0"/>
                    <a:pt x="6" y="0"/>
                  </a:cubicBezTo>
                  <a:cubicBezTo>
                    <a:pt x="7" y="0"/>
                    <a:pt x="7" y="0"/>
                    <a:pt x="7" y="0"/>
                  </a:cubicBezTo>
                  <a:cubicBezTo>
                    <a:pt x="13" y="18"/>
                    <a:pt x="13" y="18"/>
                    <a:pt x="13" y="18"/>
                  </a:cubicBezTo>
                  <a:cubicBezTo>
                    <a:pt x="0" y="18"/>
                    <a:pt x="0" y="18"/>
                    <a:pt x="0" y="18"/>
                  </a:cubicBezTo>
                  <a:cubicBezTo>
                    <a:pt x="0" y="18"/>
                    <a:pt x="0" y="18"/>
                    <a:pt x="0" y="18"/>
                  </a:cubicBezTo>
                  <a:close/>
                </a:path>
              </a:pathLst>
            </a:custGeom>
            <a:solidFill>
              <a:srgbClr val="FFFFFF"/>
            </a:solidFill>
            <a:ln w="15875"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281" name="Freeform 24"/>
            <p:cNvSpPr>
              <a:spLocks/>
            </p:cNvSpPr>
            <p:nvPr/>
          </p:nvSpPr>
          <p:spPr bwMode="auto">
            <a:xfrm>
              <a:off x="5320495" y="3650988"/>
              <a:ext cx="107563" cy="118622"/>
            </a:xfrm>
            <a:custGeom>
              <a:avLst/>
              <a:gdLst>
                <a:gd name="T0" fmla="*/ 0 w 51"/>
                <a:gd name="T1" fmla="*/ 43 h 56"/>
                <a:gd name="T2" fmla="*/ 10 w 51"/>
                <a:gd name="T3" fmla="*/ 52 h 56"/>
                <a:gd name="T4" fmla="*/ 26 w 51"/>
                <a:gd name="T5" fmla="*/ 46 h 56"/>
                <a:gd name="T6" fmla="*/ 37 w 51"/>
                <a:gd name="T7" fmla="*/ 31 h 56"/>
                <a:gd name="T8" fmla="*/ 42 w 51"/>
                <a:gd name="T9" fmla="*/ 38 h 56"/>
                <a:gd name="T10" fmla="*/ 26 w 51"/>
                <a:gd name="T11" fmla="*/ 49 h 56"/>
                <a:gd name="T12" fmla="*/ 30 w 51"/>
                <a:gd name="T13" fmla="*/ 56 h 56"/>
                <a:gd name="T14" fmla="*/ 51 w 51"/>
                <a:gd name="T15" fmla="*/ 38 h 56"/>
                <a:gd name="T16" fmla="*/ 39 w 51"/>
                <a:gd name="T17" fmla="*/ 24 h 56"/>
                <a:gd name="T18" fmla="*/ 40 w 51"/>
                <a:gd name="T19" fmla="*/ 22 h 56"/>
                <a:gd name="T20" fmla="*/ 32 w 51"/>
                <a:gd name="T21" fmla="*/ 20 h 56"/>
                <a:gd name="T22" fmla="*/ 31 w 51"/>
                <a:gd name="T23" fmla="*/ 22 h 56"/>
                <a:gd name="T24" fmla="*/ 23 w 51"/>
                <a:gd name="T25" fmla="*/ 23 h 56"/>
                <a:gd name="T26" fmla="*/ 23 w 51"/>
                <a:gd name="T27" fmla="*/ 15 h 56"/>
                <a:gd name="T28" fmla="*/ 44 w 51"/>
                <a:gd name="T29" fmla="*/ 13 h 56"/>
                <a:gd name="T30" fmla="*/ 44 w 51"/>
                <a:gd name="T31" fmla="*/ 5 h 56"/>
                <a:gd name="T32" fmla="*/ 24 w 51"/>
                <a:gd name="T33" fmla="*/ 7 h 56"/>
                <a:gd name="T34" fmla="*/ 24 w 51"/>
                <a:gd name="T35" fmla="*/ 1 h 56"/>
                <a:gd name="T36" fmla="*/ 15 w 51"/>
                <a:gd name="T37" fmla="*/ 0 h 56"/>
                <a:gd name="T38" fmla="*/ 15 w 51"/>
                <a:gd name="T39" fmla="*/ 7 h 56"/>
                <a:gd name="T40" fmla="*/ 3 w 51"/>
                <a:gd name="T41" fmla="*/ 7 h 56"/>
                <a:gd name="T42" fmla="*/ 4 w 51"/>
                <a:gd name="T43" fmla="*/ 16 h 56"/>
                <a:gd name="T44" fmla="*/ 5 w 51"/>
                <a:gd name="T45" fmla="*/ 16 h 56"/>
                <a:gd name="T46" fmla="*/ 15 w 51"/>
                <a:gd name="T47" fmla="*/ 16 h 56"/>
                <a:gd name="T48" fmla="*/ 15 w 51"/>
                <a:gd name="T49" fmla="*/ 25 h 56"/>
                <a:gd name="T50" fmla="*/ 0 w 51"/>
                <a:gd name="T51" fmla="*/ 4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56">
                  <a:moveTo>
                    <a:pt x="0" y="43"/>
                  </a:moveTo>
                  <a:cubicBezTo>
                    <a:pt x="0" y="49"/>
                    <a:pt x="4" y="52"/>
                    <a:pt x="10" y="52"/>
                  </a:cubicBezTo>
                  <a:cubicBezTo>
                    <a:pt x="17" y="52"/>
                    <a:pt x="24" y="47"/>
                    <a:pt x="26" y="46"/>
                  </a:cubicBezTo>
                  <a:cubicBezTo>
                    <a:pt x="28" y="44"/>
                    <a:pt x="34" y="37"/>
                    <a:pt x="37" y="31"/>
                  </a:cubicBezTo>
                  <a:cubicBezTo>
                    <a:pt x="40" y="33"/>
                    <a:pt x="42" y="35"/>
                    <a:pt x="42" y="38"/>
                  </a:cubicBezTo>
                  <a:cubicBezTo>
                    <a:pt x="42" y="44"/>
                    <a:pt x="36" y="49"/>
                    <a:pt x="26" y="49"/>
                  </a:cubicBezTo>
                  <a:cubicBezTo>
                    <a:pt x="30" y="56"/>
                    <a:pt x="30" y="56"/>
                    <a:pt x="30" y="56"/>
                  </a:cubicBezTo>
                  <a:cubicBezTo>
                    <a:pt x="46" y="54"/>
                    <a:pt x="51" y="47"/>
                    <a:pt x="51" y="38"/>
                  </a:cubicBezTo>
                  <a:cubicBezTo>
                    <a:pt x="51" y="31"/>
                    <a:pt x="46" y="26"/>
                    <a:pt x="39" y="24"/>
                  </a:cubicBezTo>
                  <a:cubicBezTo>
                    <a:pt x="40" y="23"/>
                    <a:pt x="40" y="22"/>
                    <a:pt x="40" y="22"/>
                  </a:cubicBezTo>
                  <a:cubicBezTo>
                    <a:pt x="32" y="20"/>
                    <a:pt x="32" y="20"/>
                    <a:pt x="32" y="20"/>
                  </a:cubicBezTo>
                  <a:cubicBezTo>
                    <a:pt x="32" y="21"/>
                    <a:pt x="31" y="21"/>
                    <a:pt x="31" y="22"/>
                  </a:cubicBezTo>
                  <a:cubicBezTo>
                    <a:pt x="28" y="22"/>
                    <a:pt x="24" y="22"/>
                    <a:pt x="23" y="23"/>
                  </a:cubicBezTo>
                  <a:cubicBezTo>
                    <a:pt x="23" y="21"/>
                    <a:pt x="23" y="17"/>
                    <a:pt x="23" y="15"/>
                  </a:cubicBezTo>
                  <a:cubicBezTo>
                    <a:pt x="30" y="15"/>
                    <a:pt x="38" y="15"/>
                    <a:pt x="44" y="13"/>
                  </a:cubicBezTo>
                  <a:cubicBezTo>
                    <a:pt x="44" y="5"/>
                    <a:pt x="44" y="5"/>
                    <a:pt x="44" y="5"/>
                  </a:cubicBezTo>
                  <a:cubicBezTo>
                    <a:pt x="37" y="6"/>
                    <a:pt x="30" y="7"/>
                    <a:pt x="24" y="7"/>
                  </a:cubicBezTo>
                  <a:cubicBezTo>
                    <a:pt x="24" y="6"/>
                    <a:pt x="24" y="1"/>
                    <a:pt x="24" y="1"/>
                  </a:cubicBezTo>
                  <a:cubicBezTo>
                    <a:pt x="15" y="0"/>
                    <a:pt x="15" y="0"/>
                    <a:pt x="15" y="0"/>
                  </a:cubicBezTo>
                  <a:cubicBezTo>
                    <a:pt x="15" y="3"/>
                    <a:pt x="15" y="5"/>
                    <a:pt x="15" y="7"/>
                  </a:cubicBezTo>
                  <a:cubicBezTo>
                    <a:pt x="11" y="8"/>
                    <a:pt x="6" y="8"/>
                    <a:pt x="3" y="7"/>
                  </a:cubicBezTo>
                  <a:cubicBezTo>
                    <a:pt x="4" y="16"/>
                    <a:pt x="4" y="16"/>
                    <a:pt x="4" y="16"/>
                  </a:cubicBezTo>
                  <a:cubicBezTo>
                    <a:pt x="5" y="16"/>
                    <a:pt x="5" y="16"/>
                    <a:pt x="5" y="16"/>
                  </a:cubicBezTo>
                  <a:cubicBezTo>
                    <a:pt x="8" y="16"/>
                    <a:pt x="11" y="16"/>
                    <a:pt x="15" y="16"/>
                  </a:cubicBezTo>
                  <a:cubicBezTo>
                    <a:pt x="15" y="18"/>
                    <a:pt x="15" y="23"/>
                    <a:pt x="15" y="25"/>
                  </a:cubicBezTo>
                  <a:cubicBezTo>
                    <a:pt x="6" y="28"/>
                    <a:pt x="0" y="35"/>
                    <a:pt x="0" y="43"/>
                  </a:cubicBezTo>
                  <a:close/>
                </a:path>
              </a:pathLst>
            </a:custGeom>
            <a:solidFill>
              <a:schemeClr val="tx1"/>
            </a:solidFill>
            <a:ln w="15875"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dirty="0">
                <a:latin typeface="Segoe UI"/>
              </a:endParaRPr>
            </a:p>
          </p:txBody>
        </p:sp>
        <p:sp>
          <p:nvSpPr>
            <p:cNvPr id="282" name="Freeform 25"/>
            <p:cNvSpPr>
              <a:spLocks/>
            </p:cNvSpPr>
            <p:nvPr/>
          </p:nvSpPr>
          <p:spPr bwMode="auto">
            <a:xfrm>
              <a:off x="5370277" y="3709875"/>
              <a:ext cx="10053" cy="12063"/>
            </a:xfrm>
            <a:custGeom>
              <a:avLst/>
              <a:gdLst>
                <a:gd name="T0" fmla="*/ 5 w 5"/>
                <a:gd name="T1" fmla="*/ 0 h 6"/>
                <a:gd name="T2" fmla="*/ 1 w 5"/>
                <a:gd name="T3" fmla="*/ 6 h 6"/>
                <a:gd name="T4" fmla="*/ 0 w 5"/>
                <a:gd name="T5" fmla="*/ 0 h 6"/>
                <a:gd name="T6" fmla="*/ 5 w 5"/>
                <a:gd name="T7" fmla="*/ 0 h 6"/>
              </a:gdLst>
              <a:ahLst/>
              <a:cxnLst>
                <a:cxn ang="0">
                  <a:pos x="T0" y="T1"/>
                </a:cxn>
                <a:cxn ang="0">
                  <a:pos x="T2" y="T3"/>
                </a:cxn>
                <a:cxn ang="0">
                  <a:pos x="T4" y="T5"/>
                </a:cxn>
                <a:cxn ang="0">
                  <a:pos x="T6" y="T7"/>
                </a:cxn>
              </a:cxnLst>
              <a:rect l="0" t="0" r="r" b="b"/>
              <a:pathLst>
                <a:path w="5" h="6">
                  <a:moveTo>
                    <a:pt x="5" y="0"/>
                  </a:moveTo>
                  <a:cubicBezTo>
                    <a:pt x="4" y="3"/>
                    <a:pt x="3" y="4"/>
                    <a:pt x="1" y="6"/>
                  </a:cubicBezTo>
                  <a:cubicBezTo>
                    <a:pt x="1" y="4"/>
                    <a:pt x="1" y="3"/>
                    <a:pt x="0" y="0"/>
                  </a:cubicBezTo>
                  <a:cubicBezTo>
                    <a:pt x="1" y="0"/>
                    <a:pt x="4" y="0"/>
                    <a:pt x="5" y="0"/>
                  </a:cubicBezTo>
                  <a:close/>
                </a:path>
              </a:pathLst>
            </a:custGeom>
            <a:solidFill>
              <a:srgbClr val="FFFFFF"/>
            </a:solidFill>
            <a:ln w="15875"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FFFFFF"/>
                </a:solidFill>
                <a:latin typeface="Segoe UI"/>
              </a:endParaRPr>
            </a:p>
          </p:txBody>
        </p:sp>
        <p:sp>
          <p:nvSpPr>
            <p:cNvPr id="283" name="Freeform 26"/>
            <p:cNvSpPr>
              <a:spLocks/>
            </p:cNvSpPr>
            <p:nvPr/>
          </p:nvSpPr>
          <p:spPr bwMode="auto">
            <a:xfrm>
              <a:off x="5339595" y="3718796"/>
              <a:ext cx="17090" cy="23120"/>
            </a:xfrm>
            <a:custGeom>
              <a:avLst/>
              <a:gdLst>
                <a:gd name="T0" fmla="*/ 6 w 8"/>
                <a:gd name="T1" fmla="*/ 0 h 11"/>
                <a:gd name="T2" fmla="*/ 8 w 8"/>
                <a:gd name="T3" fmla="*/ 10 h 11"/>
                <a:gd name="T4" fmla="*/ 3 w 8"/>
                <a:gd name="T5" fmla="*/ 11 h 11"/>
                <a:gd name="T6" fmla="*/ 0 w 8"/>
                <a:gd name="T7" fmla="*/ 8 h 11"/>
                <a:gd name="T8" fmla="*/ 6 w 8"/>
                <a:gd name="T9" fmla="*/ 0 h 11"/>
              </a:gdLst>
              <a:ahLst/>
              <a:cxnLst>
                <a:cxn ang="0">
                  <a:pos x="T0" y="T1"/>
                </a:cxn>
                <a:cxn ang="0">
                  <a:pos x="T2" y="T3"/>
                </a:cxn>
                <a:cxn ang="0">
                  <a:pos x="T4" y="T5"/>
                </a:cxn>
                <a:cxn ang="0">
                  <a:pos x="T6" y="T7"/>
                </a:cxn>
                <a:cxn ang="0">
                  <a:pos x="T8" y="T9"/>
                </a:cxn>
              </a:cxnLst>
              <a:rect l="0" t="0" r="r" b="b"/>
              <a:pathLst>
                <a:path w="8" h="11">
                  <a:moveTo>
                    <a:pt x="6" y="0"/>
                  </a:moveTo>
                  <a:cubicBezTo>
                    <a:pt x="6" y="4"/>
                    <a:pt x="7" y="7"/>
                    <a:pt x="8" y="10"/>
                  </a:cubicBezTo>
                  <a:cubicBezTo>
                    <a:pt x="6" y="10"/>
                    <a:pt x="5" y="11"/>
                    <a:pt x="3" y="11"/>
                  </a:cubicBezTo>
                  <a:cubicBezTo>
                    <a:pt x="0" y="11"/>
                    <a:pt x="0" y="9"/>
                    <a:pt x="0" y="8"/>
                  </a:cubicBezTo>
                  <a:cubicBezTo>
                    <a:pt x="0" y="5"/>
                    <a:pt x="3" y="2"/>
                    <a:pt x="6" y="0"/>
                  </a:cubicBezTo>
                  <a:close/>
                </a:path>
              </a:pathLst>
            </a:custGeom>
            <a:solidFill>
              <a:srgbClr val="FFFFFF"/>
            </a:solidFill>
            <a:ln w="15875"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grpSp>
      <p:grpSp>
        <p:nvGrpSpPr>
          <p:cNvPr id="284" name="Group 283"/>
          <p:cNvGrpSpPr/>
          <p:nvPr/>
        </p:nvGrpSpPr>
        <p:grpSpPr>
          <a:xfrm>
            <a:off x="1099479" y="2986895"/>
            <a:ext cx="977061" cy="2501133"/>
            <a:chOff x="494202" y="3544085"/>
            <a:chExt cx="685800" cy="1755548"/>
          </a:xfrm>
        </p:grpSpPr>
        <p:grpSp>
          <p:nvGrpSpPr>
            <p:cNvPr id="285" name="Group 284"/>
            <p:cNvGrpSpPr/>
            <p:nvPr/>
          </p:nvGrpSpPr>
          <p:grpSpPr>
            <a:xfrm>
              <a:off x="494202" y="3544085"/>
              <a:ext cx="685800" cy="685800"/>
              <a:chOff x="494202" y="2768884"/>
              <a:chExt cx="452488" cy="452488"/>
            </a:xfrm>
          </p:grpSpPr>
          <p:sp>
            <p:nvSpPr>
              <p:cNvPr id="318" name="Oval 317"/>
              <p:cNvSpPr/>
              <p:nvPr/>
            </p:nvSpPr>
            <p:spPr bwMode="auto">
              <a:xfrm>
                <a:off x="494202" y="2768884"/>
                <a:ext cx="452488" cy="45248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319" name="Freeform 5"/>
              <p:cNvSpPr>
                <a:spLocks/>
              </p:cNvSpPr>
              <p:nvPr/>
            </p:nvSpPr>
            <p:spPr bwMode="auto">
              <a:xfrm>
                <a:off x="589436" y="2906815"/>
                <a:ext cx="262021" cy="176627"/>
              </a:xfrm>
              <a:custGeom>
                <a:avLst/>
                <a:gdLst>
                  <a:gd name="T0" fmla="*/ 39 w 170"/>
                  <a:gd name="T1" fmla="*/ 46 h 114"/>
                  <a:gd name="T2" fmla="*/ 85 w 170"/>
                  <a:gd name="T3" fmla="*/ 0 h 114"/>
                  <a:gd name="T4" fmla="*/ 127 w 170"/>
                  <a:gd name="T5" fmla="*/ 29 h 114"/>
                  <a:gd name="T6" fmla="*/ 128 w 170"/>
                  <a:gd name="T7" fmla="*/ 29 h 114"/>
                  <a:gd name="T8" fmla="*/ 170 w 170"/>
                  <a:gd name="T9" fmla="*/ 71 h 114"/>
                  <a:gd name="T10" fmla="*/ 128 w 170"/>
                  <a:gd name="T11" fmla="*/ 114 h 114"/>
                  <a:gd name="T12" fmla="*/ 34 w 170"/>
                  <a:gd name="T13" fmla="*/ 114 h 114"/>
                  <a:gd name="T14" fmla="*/ 0 w 170"/>
                  <a:gd name="T15" fmla="*/ 80 h 114"/>
                  <a:gd name="T16" fmla="*/ 34 w 170"/>
                  <a:gd name="T17" fmla="*/ 46 h 114"/>
                  <a:gd name="T18" fmla="*/ 39 w 170"/>
                  <a:gd name="T19"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14">
                    <a:moveTo>
                      <a:pt x="39" y="46"/>
                    </a:moveTo>
                    <a:cubicBezTo>
                      <a:pt x="39" y="20"/>
                      <a:pt x="60" y="0"/>
                      <a:pt x="85" y="0"/>
                    </a:cubicBezTo>
                    <a:cubicBezTo>
                      <a:pt x="104" y="0"/>
                      <a:pt x="120" y="12"/>
                      <a:pt x="127" y="29"/>
                    </a:cubicBezTo>
                    <a:cubicBezTo>
                      <a:pt x="128" y="29"/>
                      <a:pt x="128" y="29"/>
                      <a:pt x="128" y="29"/>
                    </a:cubicBezTo>
                    <a:cubicBezTo>
                      <a:pt x="151" y="29"/>
                      <a:pt x="170" y="48"/>
                      <a:pt x="170" y="71"/>
                    </a:cubicBezTo>
                    <a:cubicBezTo>
                      <a:pt x="170" y="95"/>
                      <a:pt x="151" y="114"/>
                      <a:pt x="128" y="114"/>
                    </a:cubicBezTo>
                    <a:cubicBezTo>
                      <a:pt x="34" y="114"/>
                      <a:pt x="34" y="114"/>
                      <a:pt x="34" y="114"/>
                    </a:cubicBezTo>
                    <a:cubicBezTo>
                      <a:pt x="15" y="114"/>
                      <a:pt x="0" y="99"/>
                      <a:pt x="0" y="80"/>
                    </a:cubicBezTo>
                    <a:cubicBezTo>
                      <a:pt x="0" y="61"/>
                      <a:pt x="15" y="46"/>
                      <a:pt x="34" y="46"/>
                    </a:cubicBezTo>
                    <a:cubicBezTo>
                      <a:pt x="36" y="46"/>
                      <a:pt x="38" y="46"/>
                      <a:pt x="39" y="4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grpSp>
        <p:grpSp>
          <p:nvGrpSpPr>
            <p:cNvPr id="286" name="Group 285"/>
            <p:cNvGrpSpPr/>
            <p:nvPr/>
          </p:nvGrpSpPr>
          <p:grpSpPr>
            <a:xfrm>
              <a:off x="494202" y="4613833"/>
              <a:ext cx="685800" cy="685800"/>
              <a:chOff x="494202" y="3794843"/>
              <a:chExt cx="452488" cy="452488"/>
            </a:xfrm>
          </p:grpSpPr>
          <p:sp>
            <p:nvSpPr>
              <p:cNvPr id="287" name="Oval 286"/>
              <p:cNvSpPr/>
              <p:nvPr/>
            </p:nvSpPr>
            <p:spPr bwMode="auto">
              <a:xfrm>
                <a:off x="494202" y="3794843"/>
                <a:ext cx="452488" cy="45248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88" name="Group 287"/>
              <p:cNvGrpSpPr/>
              <p:nvPr/>
            </p:nvGrpSpPr>
            <p:grpSpPr>
              <a:xfrm>
                <a:off x="603393" y="3907903"/>
                <a:ext cx="234107" cy="226369"/>
                <a:chOff x="1071984" y="3981142"/>
                <a:chExt cx="234107" cy="226369"/>
              </a:xfrm>
            </p:grpSpPr>
            <p:sp>
              <p:nvSpPr>
                <p:cNvPr id="289" name="Rectangle 56"/>
                <p:cNvSpPr>
                  <a:spLocks noChangeArrowheads="1"/>
                </p:cNvSpPr>
                <p:nvPr/>
              </p:nvSpPr>
              <p:spPr bwMode="auto">
                <a:xfrm>
                  <a:off x="1149375" y="4002425"/>
                  <a:ext cx="104478" cy="205086"/>
                </a:xfrm>
                <a:prstGeom prst="rect">
                  <a:avLst/>
                </a:pr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29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29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29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293" name="Rectangle 60"/>
                <p:cNvSpPr>
                  <a:spLocks noChangeArrowheads="1"/>
                </p:cNvSpPr>
                <p:nvPr/>
              </p:nvSpPr>
              <p:spPr bwMode="auto">
                <a:xfrm>
                  <a:off x="1168722" y="3981142"/>
                  <a:ext cx="29989" cy="21282"/>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295" name="Rectangle 61"/>
                <p:cNvSpPr>
                  <a:spLocks noChangeArrowheads="1"/>
                </p:cNvSpPr>
                <p:nvPr/>
              </p:nvSpPr>
              <p:spPr bwMode="auto">
                <a:xfrm>
                  <a:off x="1226765" y="4020806"/>
                  <a:ext cx="10642" cy="10642"/>
                </a:xfrm>
                <a:prstGeom prst="rect">
                  <a:avLst/>
                </a:prstGeom>
                <a:solidFill>
                  <a:schemeClr val="tx1"/>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296" name="Rectangle 62"/>
                <p:cNvSpPr>
                  <a:spLocks noChangeArrowheads="1"/>
                </p:cNvSpPr>
                <p:nvPr/>
              </p:nvSpPr>
              <p:spPr bwMode="auto">
                <a:xfrm>
                  <a:off x="1226765" y="4048861"/>
                  <a:ext cx="10642" cy="10642"/>
                </a:xfrm>
                <a:prstGeom prst="rect">
                  <a:avLst/>
                </a:prstGeom>
                <a:solidFill>
                  <a:schemeClr val="tx1"/>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297" name="Rectangle 63"/>
                <p:cNvSpPr>
                  <a:spLocks noChangeArrowheads="1"/>
                </p:cNvSpPr>
                <p:nvPr/>
              </p:nvSpPr>
              <p:spPr bwMode="auto">
                <a:xfrm>
                  <a:off x="1226765" y="4075945"/>
                  <a:ext cx="10642" cy="10642"/>
                </a:xfrm>
                <a:prstGeom prst="rect">
                  <a:avLst/>
                </a:prstGeom>
                <a:solidFill>
                  <a:schemeClr val="tx1"/>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298" name="Rectangle 64"/>
                <p:cNvSpPr>
                  <a:spLocks noChangeArrowheads="1"/>
                </p:cNvSpPr>
                <p:nvPr/>
              </p:nvSpPr>
              <p:spPr bwMode="auto">
                <a:xfrm>
                  <a:off x="1226765" y="4104000"/>
                  <a:ext cx="10642" cy="10642"/>
                </a:xfrm>
                <a:prstGeom prst="rect">
                  <a:avLst/>
                </a:prstGeom>
                <a:solidFill>
                  <a:schemeClr val="tx1"/>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299" name="Rectangle 65"/>
                <p:cNvSpPr>
                  <a:spLocks noChangeArrowheads="1"/>
                </p:cNvSpPr>
                <p:nvPr/>
              </p:nvSpPr>
              <p:spPr bwMode="auto">
                <a:xfrm>
                  <a:off x="1226765" y="4130119"/>
                  <a:ext cx="10642" cy="10642"/>
                </a:xfrm>
                <a:prstGeom prst="rect">
                  <a:avLst/>
                </a:prstGeom>
                <a:solidFill>
                  <a:schemeClr val="tx1"/>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00" name="Rectangle 66"/>
                <p:cNvSpPr>
                  <a:spLocks noChangeArrowheads="1"/>
                </p:cNvSpPr>
                <p:nvPr/>
              </p:nvSpPr>
              <p:spPr bwMode="auto">
                <a:xfrm>
                  <a:off x="1166788" y="4020806"/>
                  <a:ext cx="10642" cy="10642"/>
                </a:xfrm>
                <a:prstGeom prst="rect">
                  <a:avLst/>
                </a:prstGeom>
                <a:solidFill>
                  <a:schemeClr val="tx1"/>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01" name="Rectangle 67"/>
                <p:cNvSpPr>
                  <a:spLocks noChangeArrowheads="1"/>
                </p:cNvSpPr>
                <p:nvPr/>
              </p:nvSpPr>
              <p:spPr bwMode="auto">
                <a:xfrm>
                  <a:off x="1166788" y="4048861"/>
                  <a:ext cx="10642" cy="10642"/>
                </a:xfrm>
                <a:prstGeom prst="rect">
                  <a:avLst/>
                </a:prstGeom>
                <a:solidFill>
                  <a:schemeClr val="tx1"/>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02" name="Rectangle 68"/>
                <p:cNvSpPr>
                  <a:spLocks noChangeArrowheads="1"/>
                </p:cNvSpPr>
                <p:nvPr/>
              </p:nvSpPr>
              <p:spPr bwMode="auto">
                <a:xfrm>
                  <a:off x="1166788" y="4075945"/>
                  <a:ext cx="10642" cy="10642"/>
                </a:xfrm>
                <a:prstGeom prst="rect">
                  <a:avLst/>
                </a:prstGeom>
                <a:solidFill>
                  <a:schemeClr val="tx1"/>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03" name="Rectangle 69"/>
                <p:cNvSpPr>
                  <a:spLocks noChangeArrowheads="1"/>
                </p:cNvSpPr>
                <p:nvPr/>
              </p:nvSpPr>
              <p:spPr bwMode="auto">
                <a:xfrm>
                  <a:off x="1166788" y="4104000"/>
                  <a:ext cx="10642" cy="10642"/>
                </a:xfrm>
                <a:prstGeom prst="rect">
                  <a:avLst/>
                </a:prstGeom>
                <a:solidFill>
                  <a:schemeClr val="tx1"/>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04" name="Rectangle 70"/>
                <p:cNvSpPr>
                  <a:spLocks noChangeArrowheads="1"/>
                </p:cNvSpPr>
                <p:nvPr/>
              </p:nvSpPr>
              <p:spPr bwMode="auto">
                <a:xfrm>
                  <a:off x="1166788" y="4130119"/>
                  <a:ext cx="10642" cy="10642"/>
                </a:xfrm>
                <a:prstGeom prst="rect">
                  <a:avLst/>
                </a:prstGeom>
                <a:solidFill>
                  <a:schemeClr val="tx1"/>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05" name="Rectangle 71"/>
                <p:cNvSpPr>
                  <a:spLocks noChangeArrowheads="1"/>
                </p:cNvSpPr>
                <p:nvPr/>
              </p:nvSpPr>
              <p:spPr bwMode="auto">
                <a:xfrm>
                  <a:off x="1195809" y="4020806"/>
                  <a:ext cx="10642" cy="10642"/>
                </a:xfrm>
                <a:prstGeom prst="rect">
                  <a:avLst/>
                </a:prstGeom>
                <a:solidFill>
                  <a:schemeClr val="tx1"/>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06" name="Rectangle 72"/>
                <p:cNvSpPr>
                  <a:spLocks noChangeArrowheads="1"/>
                </p:cNvSpPr>
                <p:nvPr/>
              </p:nvSpPr>
              <p:spPr bwMode="auto">
                <a:xfrm>
                  <a:off x="1195809" y="4048861"/>
                  <a:ext cx="10642" cy="10642"/>
                </a:xfrm>
                <a:prstGeom prst="rect">
                  <a:avLst/>
                </a:prstGeom>
                <a:solidFill>
                  <a:schemeClr val="tx1"/>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07" name="Rectangle 73"/>
                <p:cNvSpPr>
                  <a:spLocks noChangeArrowheads="1"/>
                </p:cNvSpPr>
                <p:nvPr/>
              </p:nvSpPr>
              <p:spPr bwMode="auto">
                <a:xfrm>
                  <a:off x="1195809" y="4075945"/>
                  <a:ext cx="10642" cy="10642"/>
                </a:xfrm>
                <a:prstGeom prst="rect">
                  <a:avLst/>
                </a:prstGeom>
                <a:solidFill>
                  <a:schemeClr val="tx1"/>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08" name="Rectangle 74"/>
                <p:cNvSpPr>
                  <a:spLocks noChangeArrowheads="1"/>
                </p:cNvSpPr>
                <p:nvPr/>
              </p:nvSpPr>
              <p:spPr bwMode="auto">
                <a:xfrm>
                  <a:off x="1195809" y="4104000"/>
                  <a:ext cx="10642" cy="10642"/>
                </a:xfrm>
                <a:prstGeom prst="rect">
                  <a:avLst/>
                </a:prstGeom>
                <a:solidFill>
                  <a:schemeClr val="tx1"/>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09" name="Rectangle 75"/>
                <p:cNvSpPr>
                  <a:spLocks noChangeArrowheads="1"/>
                </p:cNvSpPr>
                <p:nvPr/>
              </p:nvSpPr>
              <p:spPr bwMode="auto">
                <a:xfrm>
                  <a:off x="1195809" y="4130119"/>
                  <a:ext cx="10642" cy="10642"/>
                </a:xfrm>
                <a:prstGeom prst="rect">
                  <a:avLst/>
                </a:prstGeom>
                <a:solidFill>
                  <a:schemeClr val="tx1"/>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10" name="Rectangle 76"/>
                <p:cNvSpPr>
                  <a:spLocks noChangeArrowheads="1"/>
                </p:cNvSpPr>
                <p:nvPr/>
              </p:nvSpPr>
              <p:spPr bwMode="auto">
                <a:xfrm>
                  <a:off x="1090365" y="4075946"/>
                  <a:ext cx="10642" cy="10642"/>
                </a:xfrm>
                <a:prstGeom prst="rect">
                  <a:avLst/>
                </a:prstGeom>
                <a:solidFill>
                  <a:schemeClr val="tx1"/>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11" name="Rectangle 77"/>
                <p:cNvSpPr>
                  <a:spLocks noChangeArrowheads="1"/>
                </p:cNvSpPr>
                <p:nvPr/>
              </p:nvSpPr>
              <p:spPr bwMode="auto">
                <a:xfrm>
                  <a:off x="1090365" y="4104000"/>
                  <a:ext cx="10642" cy="10642"/>
                </a:xfrm>
                <a:prstGeom prst="rect">
                  <a:avLst/>
                </a:prstGeom>
                <a:solidFill>
                  <a:schemeClr val="tx1"/>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12" name="Rectangle 78"/>
                <p:cNvSpPr>
                  <a:spLocks noChangeArrowheads="1"/>
                </p:cNvSpPr>
                <p:nvPr/>
              </p:nvSpPr>
              <p:spPr bwMode="auto">
                <a:xfrm>
                  <a:off x="1090365" y="4130119"/>
                  <a:ext cx="10642" cy="10642"/>
                </a:xfrm>
                <a:prstGeom prst="rect">
                  <a:avLst/>
                </a:prstGeom>
                <a:solidFill>
                  <a:schemeClr val="tx1"/>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13" name="Rectangle 79"/>
                <p:cNvSpPr>
                  <a:spLocks noChangeArrowheads="1"/>
                </p:cNvSpPr>
                <p:nvPr/>
              </p:nvSpPr>
              <p:spPr bwMode="auto">
                <a:xfrm>
                  <a:off x="1119386" y="4075946"/>
                  <a:ext cx="10642" cy="10642"/>
                </a:xfrm>
                <a:prstGeom prst="rect">
                  <a:avLst/>
                </a:prstGeom>
                <a:solidFill>
                  <a:schemeClr val="tx1"/>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14" name="Rectangle 80"/>
                <p:cNvSpPr>
                  <a:spLocks noChangeArrowheads="1"/>
                </p:cNvSpPr>
                <p:nvPr/>
              </p:nvSpPr>
              <p:spPr bwMode="auto">
                <a:xfrm>
                  <a:off x="1119386" y="4104000"/>
                  <a:ext cx="10642" cy="10642"/>
                </a:xfrm>
                <a:prstGeom prst="rect">
                  <a:avLst/>
                </a:prstGeom>
                <a:solidFill>
                  <a:schemeClr val="tx1"/>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15" name="Rectangle 81"/>
                <p:cNvSpPr>
                  <a:spLocks noChangeArrowheads="1"/>
                </p:cNvSpPr>
                <p:nvPr/>
              </p:nvSpPr>
              <p:spPr bwMode="auto">
                <a:xfrm>
                  <a:off x="1119386" y="4130119"/>
                  <a:ext cx="10642" cy="10642"/>
                </a:xfrm>
                <a:prstGeom prst="rect">
                  <a:avLst/>
                </a:prstGeom>
                <a:solidFill>
                  <a:schemeClr val="tx1"/>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16" name="Rectangle 82"/>
                <p:cNvSpPr>
                  <a:spLocks noChangeArrowheads="1"/>
                </p:cNvSpPr>
                <p:nvPr/>
              </p:nvSpPr>
              <p:spPr bwMode="auto">
                <a:xfrm>
                  <a:off x="1090365" y="4158174"/>
                  <a:ext cx="10642" cy="10642"/>
                </a:xfrm>
                <a:prstGeom prst="rect">
                  <a:avLst/>
                </a:prstGeom>
                <a:solidFill>
                  <a:schemeClr val="tx1"/>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17" name="Rectangle 83"/>
                <p:cNvSpPr>
                  <a:spLocks noChangeArrowheads="1"/>
                </p:cNvSpPr>
                <p:nvPr/>
              </p:nvSpPr>
              <p:spPr bwMode="auto">
                <a:xfrm>
                  <a:off x="1119386" y="4158174"/>
                  <a:ext cx="10642" cy="10642"/>
                </a:xfrm>
                <a:prstGeom prst="rect">
                  <a:avLst/>
                </a:prstGeom>
                <a:solidFill>
                  <a:schemeClr val="tx1"/>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grpSp>
        </p:grpSp>
      </p:grpSp>
      <p:cxnSp>
        <p:nvCxnSpPr>
          <p:cNvPr id="320" name="Straight Connector 319"/>
          <p:cNvCxnSpPr>
            <a:cxnSpLocks/>
          </p:cNvCxnSpPr>
          <p:nvPr/>
        </p:nvCxnSpPr>
        <p:spPr>
          <a:xfrm>
            <a:off x="2481523" y="4384412"/>
            <a:ext cx="223601" cy="0"/>
          </a:xfrm>
          <a:prstGeom prst="line">
            <a:avLst/>
          </a:prstGeom>
          <a:noFill/>
          <a:ln w="19050" cap="flat" cmpd="sng" algn="ctr">
            <a:solidFill>
              <a:schemeClr val="tx1"/>
            </a:solidFill>
            <a:prstDash val="solid"/>
            <a:headEnd type="none"/>
            <a:tailEnd type="arrow" w="lg" len="med"/>
          </a:ln>
          <a:effectLst/>
        </p:spPr>
      </p:cxnSp>
      <p:sp>
        <p:nvSpPr>
          <p:cNvPr id="321" name="TextBox 320"/>
          <p:cNvSpPr txBox="1"/>
          <p:nvPr/>
        </p:nvSpPr>
        <p:spPr>
          <a:xfrm>
            <a:off x="1038552" y="2382162"/>
            <a:ext cx="1087859" cy="577937"/>
          </a:xfrm>
          <a:prstGeom prst="rect">
            <a:avLst/>
          </a:prstGeom>
          <a:noFill/>
        </p:spPr>
        <p:txBody>
          <a:bodyPr wrap="none" lIns="182854" tIns="146283" rIns="182854" bIns="146283" rtlCol="0">
            <a:spAutoFit/>
          </a:bodyPr>
          <a:lstStyle/>
          <a:p>
            <a:pPr algn="ctr">
              <a:lnSpc>
                <a:spcPct val="90000"/>
              </a:lnSpc>
              <a:spcAft>
                <a:spcPts val="600"/>
              </a:spcAft>
              <a:defRPr/>
            </a:pPr>
            <a:r>
              <a:rPr lang="en-US" sz="2000" spc="150" dirty="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DATA</a:t>
            </a:r>
          </a:p>
        </p:txBody>
      </p:sp>
      <p:sp>
        <p:nvSpPr>
          <p:cNvPr id="322" name="TextBox 321"/>
          <p:cNvSpPr txBox="1"/>
          <p:nvPr/>
        </p:nvSpPr>
        <p:spPr>
          <a:xfrm>
            <a:off x="10070372" y="2382162"/>
            <a:ext cx="1439692" cy="577937"/>
          </a:xfrm>
          <a:prstGeom prst="rect">
            <a:avLst/>
          </a:prstGeom>
          <a:noFill/>
        </p:spPr>
        <p:txBody>
          <a:bodyPr wrap="none" lIns="182854" tIns="146283" rIns="182854" bIns="146283" rtlCol="0">
            <a:spAutoFit/>
          </a:bodyPr>
          <a:lstStyle/>
          <a:p>
            <a:pPr algn="ctr">
              <a:lnSpc>
                <a:spcPct val="90000"/>
              </a:lnSpc>
              <a:spcAft>
                <a:spcPts val="600"/>
              </a:spcAft>
              <a:defRPr/>
            </a:pPr>
            <a:r>
              <a:rPr lang="en-US" sz="2000" spc="150" dirty="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ACTION</a:t>
            </a:r>
          </a:p>
        </p:txBody>
      </p:sp>
      <p:grpSp>
        <p:nvGrpSpPr>
          <p:cNvPr id="324" name="Group 323"/>
          <p:cNvGrpSpPr/>
          <p:nvPr/>
        </p:nvGrpSpPr>
        <p:grpSpPr>
          <a:xfrm>
            <a:off x="10294409" y="3255905"/>
            <a:ext cx="977061" cy="977063"/>
            <a:chOff x="10390369" y="3238438"/>
            <a:chExt cx="452488" cy="452488"/>
          </a:xfrm>
        </p:grpSpPr>
        <p:sp>
          <p:nvSpPr>
            <p:cNvPr id="339" name="Oval 338"/>
            <p:cNvSpPr/>
            <p:nvPr/>
          </p:nvSpPr>
          <p:spPr bwMode="auto">
            <a:xfrm>
              <a:off x="10390369" y="3238438"/>
              <a:ext cx="452488" cy="45248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340" name="Group 24"/>
            <p:cNvGrpSpPr>
              <a:grpSpLocks noChangeAspect="1"/>
            </p:cNvGrpSpPr>
            <p:nvPr/>
          </p:nvGrpSpPr>
          <p:grpSpPr bwMode="auto">
            <a:xfrm>
              <a:off x="10571498" y="3367232"/>
              <a:ext cx="115218" cy="176992"/>
              <a:chOff x="4966" y="1902"/>
              <a:chExt cx="166" cy="255"/>
            </a:xfrm>
          </p:grpSpPr>
          <p:sp>
            <p:nvSpPr>
              <p:cNvPr id="341" name="Rectangle 25"/>
              <p:cNvSpPr>
                <a:spLocks noChangeArrowheads="1"/>
              </p:cNvSpPr>
              <p:nvPr/>
            </p:nvSpPr>
            <p:spPr bwMode="auto">
              <a:xfrm>
                <a:off x="4966" y="2102"/>
                <a:ext cx="65" cy="55"/>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053">
                  <a:defRPr/>
                </a:pPr>
                <a:endParaRPr lang="en-US" kern="0" dirty="0">
                  <a:solidFill>
                    <a:srgbClr val="2C292A"/>
                  </a:solidFill>
                  <a:latin typeface="Segoe UI"/>
                </a:endParaRPr>
              </a:p>
            </p:txBody>
          </p:sp>
          <p:sp>
            <p:nvSpPr>
              <p:cNvPr id="342" name="Rectangle 26"/>
              <p:cNvSpPr>
                <a:spLocks noChangeArrowheads="1"/>
              </p:cNvSpPr>
              <p:nvPr/>
            </p:nvSpPr>
            <p:spPr bwMode="auto">
              <a:xfrm>
                <a:off x="4966" y="2002"/>
                <a:ext cx="166" cy="64"/>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053">
                  <a:defRPr/>
                </a:pPr>
                <a:endParaRPr lang="en-US" kern="0" dirty="0">
                  <a:solidFill>
                    <a:srgbClr val="2C292A"/>
                  </a:solidFill>
                  <a:latin typeface="Segoe UI"/>
                </a:endParaRPr>
              </a:p>
            </p:txBody>
          </p:sp>
          <p:sp>
            <p:nvSpPr>
              <p:cNvPr id="343" name="Rectangle 27"/>
              <p:cNvSpPr>
                <a:spLocks noChangeArrowheads="1"/>
              </p:cNvSpPr>
              <p:nvPr/>
            </p:nvSpPr>
            <p:spPr bwMode="auto">
              <a:xfrm>
                <a:off x="4966" y="1902"/>
                <a:ext cx="65" cy="64"/>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053">
                  <a:defRPr/>
                </a:pPr>
                <a:endParaRPr lang="en-US" kern="0" dirty="0">
                  <a:solidFill>
                    <a:srgbClr val="2C292A"/>
                  </a:solidFill>
                  <a:latin typeface="Segoe UI"/>
                </a:endParaRPr>
              </a:p>
            </p:txBody>
          </p:sp>
          <p:sp>
            <p:nvSpPr>
              <p:cNvPr id="344" name="Rectangle 28"/>
              <p:cNvSpPr>
                <a:spLocks noChangeArrowheads="1"/>
              </p:cNvSpPr>
              <p:nvPr/>
            </p:nvSpPr>
            <p:spPr bwMode="auto">
              <a:xfrm>
                <a:off x="5067" y="1902"/>
                <a:ext cx="65" cy="64"/>
              </a:xfrm>
              <a:prstGeom prst="rect">
                <a:avLst/>
              </a:prstGeom>
              <a:solidFill>
                <a:schemeClr val="tx1"/>
              </a:solidFill>
              <a:ln w="15875" cap="flat">
                <a:solidFill>
                  <a:schemeClr val="tx1"/>
                </a:solidFill>
                <a:prstDash val="solid"/>
                <a:miter lim="800000"/>
                <a:headEnd/>
                <a:tailEnd/>
              </a:ln>
            </p:spPr>
            <p:txBody>
              <a:bodyPr vert="horz" wrap="square" lIns="89629" tIns="44815" rIns="89629" bIns="44815" numCol="1" anchor="t" anchorCtr="0" compatLnSpc="1">
                <a:prstTxWarp prst="textNoShape">
                  <a:avLst/>
                </a:prstTxWarp>
              </a:bodyPr>
              <a:lstStyle/>
              <a:p>
                <a:pPr defTabSz="914053">
                  <a:defRPr/>
                </a:pPr>
                <a:endParaRPr lang="en-US" kern="0" dirty="0">
                  <a:solidFill>
                    <a:srgbClr val="2C292A"/>
                  </a:solidFill>
                  <a:latin typeface="Segoe UI"/>
                </a:endParaRPr>
              </a:p>
            </p:txBody>
          </p:sp>
        </p:grpSp>
      </p:grpSp>
      <p:grpSp>
        <p:nvGrpSpPr>
          <p:cNvPr id="325" name="Group 9"/>
          <p:cNvGrpSpPr>
            <a:grpSpLocks noChangeAspect="1"/>
          </p:cNvGrpSpPr>
          <p:nvPr/>
        </p:nvGrpSpPr>
        <p:grpSpPr bwMode="auto">
          <a:xfrm>
            <a:off x="10597400" y="5030068"/>
            <a:ext cx="425060" cy="459341"/>
            <a:chOff x="7297" y="3267"/>
            <a:chExt cx="124" cy="134"/>
          </a:xfrm>
        </p:grpSpPr>
        <p:sp>
          <p:nvSpPr>
            <p:cNvPr id="326" name="Line 10"/>
            <p:cNvSpPr>
              <a:spLocks noChangeShapeType="1"/>
            </p:cNvSpPr>
            <p:nvPr/>
          </p:nvSpPr>
          <p:spPr bwMode="auto">
            <a:xfrm>
              <a:off x="7370" y="3360"/>
              <a:ext cx="3" cy="7"/>
            </a:xfrm>
            <a:prstGeom prst="line">
              <a:avLst/>
            </a:prstGeom>
            <a:noFill/>
            <a:ln w="158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27" name="Line 11"/>
            <p:cNvSpPr>
              <a:spLocks noChangeShapeType="1"/>
            </p:cNvSpPr>
            <p:nvPr/>
          </p:nvSpPr>
          <p:spPr bwMode="auto">
            <a:xfrm>
              <a:off x="7345" y="3301"/>
              <a:ext cx="3" cy="8"/>
            </a:xfrm>
            <a:prstGeom prst="line">
              <a:avLst/>
            </a:prstGeom>
            <a:noFill/>
            <a:ln w="158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28" name="Line 12"/>
            <p:cNvSpPr>
              <a:spLocks noChangeShapeType="1"/>
            </p:cNvSpPr>
            <p:nvPr/>
          </p:nvSpPr>
          <p:spPr bwMode="auto">
            <a:xfrm flipH="1">
              <a:off x="7345" y="3360"/>
              <a:ext cx="3" cy="7"/>
            </a:xfrm>
            <a:prstGeom prst="line">
              <a:avLst/>
            </a:prstGeom>
            <a:noFill/>
            <a:ln w="158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29" name="Line 13"/>
            <p:cNvSpPr>
              <a:spLocks noChangeShapeType="1"/>
            </p:cNvSpPr>
            <p:nvPr/>
          </p:nvSpPr>
          <p:spPr bwMode="auto">
            <a:xfrm flipH="1">
              <a:off x="7370" y="3301"/>
              <a:ext cx="3" cy="8"/>
            </a:xfrm>
            <a:prstGeom prst="line">
              <a:avLst/>
            </a:prstGeom>
            <a:noFill/>
            <a:ln w="158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30" name="Line 14"/>
            <p:cNvSpPr>
              <a:spLocks noChangeShapeType="1"/>
            </p:cNvSpPr>
            <p:nvPr/>
          </p:nvSpPr>
          <p:spPr bwMode="auto">
            <a:xfrm>
              <a:off x="7386" y="3345"/>
              <a:ext cx="7" cy="3"/>
            </a:xfrm>
            <a:prstGeom prst="line">
              <a:avLst/>
            </a:prstGeom>
            <a:noFill/>
            <a:ln w="158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31" name="Line 15"/>
            <p:cNvSpPr>
              <a:spLocks noChangeShapeType="1"/>
            </p:cNvSpPr>
            <p:nvPr/>
          </p:nvSpPr>
          <p:spPr bwMode="auto">
            <a:xfrm>
              <a:off x="7325" y="3320"/>
              <a:ext cx="7" cy="4"/>
            </a:xfrm>
            <a:prstGeom prst="line">
              <a:avLst/>
            </a:prstGeom>
            <a:noFill/>
            <a:ln w="158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32" name="Line 16"/>
            <p:cNvSpPr>
              <a:spLocks noChangeShapeType="1"/>
            </p:cNvSpPr>
            <p:nvPr/>
          </p:nvSpPr>
          <p:spPr bwMode="auto">
            <a:xfrm flipV="1">
              <a:off x="7386" y="3320"/>
              <a:ext cx="7" cy="4"/>
            </a:xfrm>
            <a:prstGeom prst="line">
              <a:avLst/>
            </a:prstGeom>
            <a:noFill/>
            <a:ln w="158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33" name="Line 17"/>
            <p:cNvSpPr>
              <a:spLocks noChangeShapeType="1"/>
            </p:cNvSpPr>
            <p:nvPr/>
          </p:nvSpPr>
          <p:spPr bwMode="auto">
            <a:xfrm flipV="1">
              <a:off x="7325" y="3345"/>
              <a:ext cx="7" cy="3"/>
            </a:xfrm>
            <a:prstGeom prst="line">
              <a:avLst/>
            </a:prstGeom>
            <a:noFill/>
            <a:ln w="158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34" name="Oval 18"/>
            <p:cNvSpPr>
              <a:spLocks noChangeArrowheads="1"/>
            </p:cNvSpPr>
            <p:nvPr/>
          </p:nvSpPr>
          <p:spPr bwMode="auto">
            <a:xfrm>
              <a:off x="7334" y="3309"/>
              <a:ext cx="50" cy="51"/>
            </a:xfrm>
            <a:prstGeom prst="ellipse">
              <a:avLst/>
            </a:pr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35" name="Freeform 19"/>
            <p:cNvSpPr>
              <a:spLocks/>
            </p:cNvSpPr>
            <p:nvPr/>
          </p:nvSpPr>
          <p:spPr bwMode="auto">
            <a:xfrm>
              <a:off x="7297" y="3276"/>
              <a:ext cx="45" cy="118"/>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36" name="Freeform 20"/>
            <p:cNvSpPr>
              <a:spLocks/>
            </p:cNvSpPr>
            <p:nvPr/>
          </p:nvSpPr>
          <p:spPr bwMode="auto">
            <a:xfrm>
              <a:off x="7376" y="3276"/>
              <a:ext cx="45" cy="118"/>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37" name="Freeform 21"/>
            <p:cNvSpPr>
              <a:spLocks/>
            </p:cNvSpPr>
            <p:nvPr/>
          </p:nvSpPr>
          <p:spPr bwMode="auto">
            <a:xfrm>
              <a:off x="7376" y="3267"/>
              <a:ext cx="21" cy="28"/>
            </a:xfrm>
            <a:custGeom>
              <a:avLst/>
              <a:gdLst>
                <a:gd name="T0" fmla="*/ 5 w 21"/>
                <a:gd name="T1" fmla="*/ 28 h 28"/>
                <a:gd name="T2" fmla="*/ 0 w 21"/>
                <a:gd name="T3" fmla="*/ 6 h 28"/>
                <a:gd name="T4" fmla="*/ 21 w 21"/>
                <a:gd name="T5" fmla="*/ 0 h 28"/>
              </a:gdLst>
              <a:ahLst/>
              <a:cxnLst>
                <a:cxn ang="0">
                  <a:pos x="T0" y="T1"/>
                </a:cxn>
                <a:cxn ang="0">
                  <a:pos x="T2" y="T3"/>
                </a:cxn>
                <a:cxn ang="0">
                  <a:pos x="T4" y="T5"/>
                </a:cxn>
              </a:cxnLst>
              <a:rect l="0" t="0" r="r" b="b"/>
              <a:pathLst>
                <a:path w="21" h="28">
                  <a:moveTo>
                    <a:pt x="5" y="28"/>
                  </a:moveTo>
                  <a:lnTo>
                    <a:pt x="0" y="6"/>
                  </a:lnTo>
                  <a:lnTo>
                    <a:pt x="21" y="0"/>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38" name="Freeform 22"/>
            <p:cNvSpPr>
              <a:spLocks/>
            </p:cNvSpPr>
            <p:nvPr/>
          </p:nvSpPr>
          <p:spPr bwMode="auto">
            <a:xfrm>
              <a:off x="7321" y="3373"/>
              <a:ext cx="21" cy="28"/>
            </a:xfrm>
            <a:custGeom>
              <a:avLst/>
              <a:gdLst>
                <a:gd name="T0" fmla="*/ 15 w 21"/>
                <a:gd name="T1" fmla="*/ 0 h 28"/>
                <a:gd name="T2" fmla="*/ 21 w 21"/>
                <a:gd name="T3" fmla="*/ 22 h 28"/>
                <a:gd name="T4" fmla="*/ 0 w 21"/>
                <a:gd name="T5" fmla="*/ 28 h 28"/>
              </a:gdLst>
              <a:ahLst/>
              <a:cxnLst>
                <a:cxn ang="0">
                  <a:pos x="T0" y="T1"/>
                </a:cxn>
                <a:cxn ang="0">
                  <a:pos x="T2" y="T3"/>
                </a:cxn>
                <a:cxn ang="0">
                  <a:pos x="T4" y="T5"/>
                </a:cxn>
              </a:cxnLst>
              <a:rect l="0" t="0" r="r" b="b"/>
              <a:pathLst>
                <a:path w="21" h="28">
                  <a:moveTo>
                    <a:pt x="15" y="0"/>
                  </a:moveTo>
                  <a:lnTo>
                    <a:pt x="21" y="22"/>
                  </a:lnTo>
                  <a:lnTo>
                    <a:pt x="0" y="28"/>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grpSp>
      <p:sp>
        <p:nvSpPr>
          <p:cNvPr id="345" name="Rectangle 344"/>
          <p:cNvSpPr/>
          <p:nvPr/>
        </p:nvSpPr>
        <p:spPr>
          <a:xfrm>
            <a:off x="1183007" y="4027663"/>
            <a:ext cx="810007" cy="382267"/>
          </a:xfrm>
          <a:prstGeom prst="rect">
            <a:avLst/>
          </a:prstGeom>
          <a:noFill/>
          <a:ln w="31750" cap="flat" cmpd="sng" algn="ctr">
            <a:noFill/>
            <a:prstDash val="solid"/>
          </a:ln>
          <a:effectLst/>
        </p:spPr>
        <p:txBody>
          <a:bodyPr wrap="square" lIns="146283" tIns="91427" rIns="146283" bIns="91427" rtlCol="0" anchor="t" anchorCtr="0">
            <a:spAutoFit/>
          </a:bodyPr>
          <a:lstStyle/>
          <a:p>
            <a:pPr algn="ctr" defTabSz="878558">
              <a:lnSpc>
                <a:spcPct val="90000"/>
              </a:lnSpc>
              <a:spcAft>
                <a:spcPts val="576"/>
              </a:spcAft>
              <a:defRPr/>
            </a:pPr>
            <a:r>
              <a:rPr lang="en-US" sz="1399" kern="0" dirty="0">
                <a:gradFill>
                  <a:gsLst>
                    <a:gs pos="2917">
                      <a:schemeClr val="tx1"/>
                    </a:gs>
                    <a:gs pos="100000">
                      <a:schemeClr val="tx1"/>
                    </a:gs>
                  </a:gsLst>
                  <a:lin ang="5400000" scaled="0"/>
                </a:gradFill>
                <a:latin typeface="Segoe UI"/>
                <a:cs typeface="Segoe UI Semilight" panose="020B0402040204020203" pitchFamily="34" charset="0"/>
              </a:rPr>
              <a:t>Cloud</a:t>
            </a:r>
          </a:p>
        </p:txBody>
      </p:sp>
      <p:sp>
        <p:nvSpPr>
          <p:cNvPr id="346" name="Rectangle 345"/>
          <p:cNvSpPr/>
          <p:nvPr/>
        </p:nvSpPr>
        <p:spPr>
          <a:xfrm>
            <a:off x="832334" y="5547977"/>
            <a:ext cx="1484200" cy="382267"/>
          </a:xfrm>
          <a:prstGeom prst="rect">
            <a:avLst/>
          </a:prstGeom>
          <a:noFill/>
          <a:ln w="31750" cap="flat" cmpd="sng" algn="ctr">
            <a:noFill/>
            <a:prstDash val="solid"/>
          </a:ln>
          <a:effectLst/>
        </p:spPr>
        <p:txBody>
          <a:bodyPr wrap="square" lIns="146283" tIns="91427" rIns="146283" bIns="91427" rtlCol="0" anchor="t" anchorCtr="0">
            <a:spAutoFit/>
          </a:bodyPr>
          <a:lstStyle/>
          <a:p>
            <a:pPr algn="ctr" defTabSz="878558">
              <a:lnSpc>
                <a:spcPct val="90000"/>
              </a:lnSpc>
              <a:spcAft>
                <a:spcPts val="576"/>
              </a:spcAft>
              <a:defRPr/>
            </a:pPr>
            <a:r>
              <a:rPr lang="en-US" sz="1399" kern="0" dirty="0">
                <a:gradFill>
                  <a:gsLst>
                    <a:gs pos="2917">
                      <a:schemeClr val="tx1"/>
                    </a:gs>
                    <a:gs pos="100000">
                      <a:schemeClr val="tx1"/>
                    </a:gs>
                  </a:gsLst>
                  <a:lin ang="5400000" scaled="0"/>
                </a:gradFill>
                <a:latin typeface="Segoe UI"/>
                <a:cs typeface="Segoe UI Semilight" panose="020B0402040204020203" pitchFamily="34" charset="0"/>
              </a:rPr>
              <a:t>On-premises</a:t>
            </a:r>
          </a:p>
        </p:txBody>
      </p:sp>
      <p:sp>
        <p:nvSpPr>
          <p:cNvPr id="347" name="Rectangle 346"/>
          <p:cNvSpPr/>
          <p:nvPr/>
        </p:nvSpPr>
        <p:spPr>
          <a:xfrm>
            <a:off x="10224182" y="4277532"/>
            <a:ext cx="1164755" cy="382267"/>
          </a:xfrm>
          <a:prstGeom prst="rect">
            <a:avLst/>
          </a:prstGeom>
          <a:noFill/>
          <a:ln w="31750" cap="flat" cmpd="sng" algn="ctr">
            <a:noFill/>
            <a:prstDash val="solid"/>
          </a:ln>
          <a:effectLst/>
        </p:spPr>
        <p:txBody>
          <a:bodyPr wrap="square" lIns="146283" tIns="91427" rIns="146283" bIns="91427" rtlCol="0" anchor="t" anchorCtr="0">
            <a:spAutoFit/>
          </a:bodyPr>
          <a:lstStyle/>
          <a:p>
            <a:pPr algn="ctr" defTabSz="878558">
              <a:lnSpc>
                <a:spcPct val="90000"/>
              </a:lnSpc>
              <a:spcAft>
                <a:spcPts val="576"/>
              </a:spcAft>
              <a:defRPr/>
            </a:pPr>
            <a:r>
              <a:rPr lang="en-US" sz="1399" kern="0" dirty="0">
                <a:gradFill>
                  <a:gsLst>
                    <a:gs pos="2917">
                      <a:schemeClr val="tx1"/>
                    </a:gs>
                    <a:gs pos="100000">
                      <a:schemeClr val="tx1"/>
                    </a:gs>
                  </a:gsLst>
                  <a:lin ang="5400000" scaled="0"/>
                </a:gradFill>
                <a:latin typeface="Segoe UI"/>
                <a:cs typeface="Segoe UI Semilight" panose="020B0402040204020203" pitchFamily="34" charset="0"/>
              </a:rPr>
              <a:t>Apps</a:t>
            </a:r>
          </a:p>
        </p:txBody>
      </p:sp>
      <p:grpSp>
        <p:nvGrpSpPr>
          <p:cNvPr id="348" name="Group 347"/>
          <p:cNvGrpSpPr>
            <a:grpSpLocks noChangeAspect="1"/>
          </p:cNvGrpSpPr>
          <p:nvPr/>
        </p:nvGrpSpPr>
        <p:grpSpPr bwMode="auto">
          <a:xfrm>
            <a:off x="4876470" y="3151145"/>
            <a:ext cx="306344" cy="339677"/>
            <a:chOff x="3072" y="1861"/>
            <a:chExt cx="193" cy="214"/>
          </a:xfrm>
        </p:grpSpPr>
        <p:sp>
          <p:nvSpPr>
            <p:cNvPr id="349" name="AutoShape 3"/>
            <p:cNvSpPr>
              <a:spLocks noChangeAspect="1" noChangeArrowheads="1" noTextEdit="1"/>
            </p:cNvSpPr>
            <p:nvPr/>
          </p:nvSpPr>
          <p:spPr bwMode="auto">
            <a:xfrm>
              <a:off x="3072" y="1861"/>
              <a:ext cx="193" cy="2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50" name="Freeform 5"/>
            <p:cNvSpPr>
              <a:spLocks noEditPoints="1"/>
            </p:cNvSpPr>
            <p:nvPr/>
          </p:nvSpPr>
          <p:spPr bwMode="auto">
            <a:xfrm>
              <a:off x="3074" y="1859"/>
              <a:ext cx="189" cy="218"/>
            </a:xfrm>
            <a:custGeom>
              <a:avLst/>
              <a:gdLst>
                <a:gd name="T0" fmla="*/ 56 w 112"/>
                <a:gd name="T1" fmla="*/ 128 h 128"/>
                <a:gd name="T2" fmla="*/ 112 w 112"/>
                <a:gd name="T3" fmla="*/ 72 h 128"/>
                <a:gd name="T4" fmla="*/ 98 w 112"/>
                <a:gd name="T5" fmla="*/ 35 h 128"/>
                <a:gd name="T6" fmla="*/ 109 w 112"/>
                <a:gd name="T7" fmla="*/ 25 h 128"/>
                <a:gd name="T8" fmla="*/ 103 w 112"/>
                <a:gd name="T9" fmla="*/ 19 h 128"/>
                <a:gd name="T10" fmla="*/ 93 w 112"/>
                <a:gd name="T11" fmla="*/ 30 h 128"/>
                <a:gd name="T12" fmla="*/ 60 w 112"/>
                <a:gd name="T13" fmla="*/ 16 h 128"/>
                <a:gd name="T14" fmla="*/ 60 w 112"/>
                <a:gd name="T15" fmla="*/ 8 h 128"/>
                <a:gd name="T16" fmla="*/ 68 w 112"/>
                <a:gd name="T17" fmla="*/ 8 h 128"/>
                <a:gd name="T18" fmla="*/ 68 w 112"/>
                <a:gd name="T19" fmla="*/ 0 h 128"/>
                <a:gd name="T20" fmla="*/ 44 w 112"/>
                <a:gd name="T21" fmla="*/ 0 h 128"/>
                <a:gd name="T22" fmla="*/ 44 w 112"/>
                <a:gd name="T23" fmla="*/ 8 h 128"/>
                <a:gd name="T24" fmla="*/ 52 w 112"/>
                <a:gd name="T25" fmla="*/ 8 h 128"/>
                <a:gd name="T26" fmla="*/ 52 w 112"/>
                <a:gd name="T27" fmla="*/ 16 h 128"/>
                <a:gd name="T28" fmla="*/ 19 w 112"/>
                <a:gd name="T29" fmla="*/ 30 h 128"/>
                <a:gd name="T30" fmla="*/ 9 w 112"/>
                <a:gd name="T31" fmla="*/ 19 h 128"/>
                <a:gd name="T32" fmla="*/ 3 w 112"/>
                <a:gd name="T33" fmla="*/ 25 h 128"/>
                <a:gd name="T34" fmla="*/ 14 w 112"/>
                <a:gd name="T35" fmla="*/ 35 h 128"/>
                <a:gd name="T36" fmla="*/ 0 w 112"/>
                <a:gd name="T37" fmla="*/ 72 h 128"/>
                <a:gd name="T38" fmla="*/ 56 w 112"/>
                <a:gd name="T39" fmla="*/ 128 h 128"/>
                <a:gd name="T40" fmla="*/ 56 w 112"/>
                <a:gd name="T41" fmla="*/ 24 h 128"/>
                <a:gd name="T42" fmla="*/ 104 w 112"/>
                <a:gd name="T43" fmla="*/ 72 h 128"/>
                <a:gd name="T44" fmla="*/ 56 w 112"/>
                <a:gd name="T45" fmla="*/ 120 h 128"/>
                <a:gd name="T46" fmla="*/ 8 w 112"/>
                <a:gd name="T47" fmla="*/ 72 h 128"/>
                <a:gd name="T48" fmla="*/ 56 w 112"/>
                <a:gd name="T49"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28">
                  <a:moveTo>
                    <a:pt x="56" y="128"/>
                  </a:moveTo>
                  <a:cubicBezTo>
                    <a:pt x="87" y="128"/>
                    <a:pt x="112" y="103"/>
                    <a:pt x="112" y="72"/>
                  </a:cubicBezTo>
                  <a:cubicBezTo>
                    <a:pt x="112" y="58"/>
                    <a:pt x="107" y="45"/>
                    <a:pt x="98" y="35"/>
                  </a:cubicBezTo>
                  <a:cubicBezTo>
                    <a:pt x="109" y="25"/>
                    <a:pt x="109" y="25"/>
                    <a:pt x="109" y="25"/>
                  </a:cubicBezTo>
                  <a:cubicBezTo>
                    <a:pt x="103" y="19"/>
                    <a:pt x="103" y="19"/>
                    <a:pt x="103" y="19"/>
                  </a:cubicBezTo>
                  <a:cubicBezTo>
                    <a:pt x="93" y="30"/>
                    <a:pt x="93" y="30"/>
                    <a:pt x="93" y="30"/>
                  </a:cubicBezTo>
                  <a:cubicBezTo>
                    <a:pt x="84" y="22"/>
                    <a:pt x="72" y="17"/>
                    <a:pt x="60" y="16"/>
                  </a:cubicBezTo>
                  <a:cubicBezTo>
                    <a:pt x="60" y="8"/>
                    <a:pt x="60" y="8"/>
                    <a:pt x="60" y="8"/>
                  </a:cubicBezTo>
                  <a:cubicBezTo>
                    <a:pt x="68" y="8"/>
                    <a:pt x="68" y="8"/>
                    <a:pt x="68" y="8"/>
                  </a:cubicBezTo>
                  <a:cubicBezTo>
                    <a:pt x="68" y="0"/>
                    <a:pt x="68" y="0"/>
                    <a:pt x="68" y="0"/>
                  </a:cubicBezTo>
                  <a:cubicBezTo>
                    <a:pt x="44" y="0"/>
                    <a:pt x="44" y="0"/>
                    <a:pt x="44" y="0"/>
                  </a:cubicBezTo>
                  <a:cubicBezTo>
                    <a:pt x="44" y="8"/>
                    <a:pt x="44" y="8"/>
                    <a:pt x="44" y="8"/>
                  </a:cubicBezTo>
                  <a:cubicBezTo>
                    <a:pt x="52" y="8"/>
                    <a:pt x="52" y="8"/>
                    <a:pt x="52" y="8"/>
                  </a:cubicBezTo>
                  <a:cubicBezTo>
                    <a:pt x="52" y="16"/>
                    <a:pt x="52" y="16"/>
                    <a:pt x="52" y="16"/>
                  </a:cubicBezTo>
                  <a:cubicBezTo>
                    <a:pt x="40" y="17"/>
                    <a:pt x="28" y="22"/>
                    <a:pt x="19" y="30"/>
                  </a:cubicBezTo>
                  <a:cubicBezTo>
                    <a:pt x="9" y="19"/>
                    <a:pt x="9" y="19"/>
                    <a:pt x="9" y="19"/>
                  </a:cubicBezTo>
                  <a:cubicBezTo>
                    <a:pt x="3" y="25"/>
                    <a:pt x="3" y="25"/>
                    <a:pt x="3" y="25"/>
                  </a:cubicBezTo>
                  <a:cubicBezTo>
                    <a:pt x="14" y="35"/>
                    <a:pt x="14" y="35"/>
                    <a:pt x="14" y="35"/>
                  </a:cubicBezTo>
                  <a:cubicBezTo>
                    <a:pt x="5" y="45"/>
                    <a:pt x="0" y="58"/>
                    <a:pt x="0" y="72"/>
                  </a:cubicBezTo>
                  <a:cubicBezTo>
                    <a:pt x="0" y="103"/>
                    <a:pt x="25" y="128"/>
                    <a:pt x="56" y="128"/>
                  </a:cubicBezTo>
                  <a:moveTo>
                    <a:pt x="56" y="24"/>
                  </a:moveTo>
                  <a:cubicBezTo>
                    <a:pt x="82" y="24"/>
                    <a:pt x="104" y="46"/>
                    <a:pt x="104" y="72"/>
                  </a:cubicBezTo>
                  <a:cubicBezTo>
                    <a:pt x="104" y="98"/>
                    <a:pt x="82" y="120"/>
                    <a:pt x="56" y="120"/>
                  </a:cubicBezTo>
                  <a:cubicBezTo>
                    <a:pt x="30" y="120"/>
                    <a:pt x="8" y="98"/>
                    <a:pt x="8" y="72"/>
                  </a:cubicBezTo>
                  <a:cubicBezTo>
                    <a:pt x="8" y="46"/>
                    <a:pt x="30" y="24"/>
                    <a:pt x="56" y="24"/>
                  </a:cubicBezTo>
                </a:path>
              </a:pathLst>
            </a:custGeom>
            <a:solidFill>
              <a:schemeClr val="tx1"/>
            </a:solidFill>
            <a:ln w="9525">
              <a:noFill/>
              <a:round/>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FFFFFF"/>
                </a:solidFill>
                <a:latin typeface="Segoe UI"/>
              </a:endParaRPr>
            </a:p>
          </p:txBody>
        </p:sp>
        <p:sp>
          <p:nvSpPr>
            <p:cNvPr id="351" name="Freeform 6"/>
            <p:cNvSpPr>
              <a:spLocks/>
            </p:cNvSpPr>
            <p:nvPr/>
          </p:nvSpPr>
          <p:spPr bwMode="auto">
            <a:xfrm>
              <a:off x="3162" y="1927"/>
              <a:ext cx="45" cy="94"/>
            </a:xfrm>
            <a:custGeom>
              <a:avLst/>
              <a:gdLst>
                <a:gd name="T0" fmla="*/ 45 w 45"/>
                <a:gd name="T1" fmla="*/ 83 h 94"/>
                <a:gd name="T2" fmla="*/ 13 w 45"/>
                <a:gd name="T3" fmla="*/ 51 h 94"/>
                <a:gd name="T4" fmla="*/ 13 w 45"/>
                <a:gd name="T5" fmla="*/ 0 h 94"/>
                <a:gd name="T6" fmla="*/ 0 w 45"/>
                <a:gd name="T7" fmla="*/ 0 h 94"/>
                <a:gd name="T8" fmla="*/ 0 w 45"/>
                <a:gd name="T9" fmla="*/ 58 h 94"/>
                <a:gd name="T10" fmla="*/ 35 w 45"/>
                <a:gd name="T11" fmla="*/ 94 h 94"/>
                <a:gd name="T12" fmla="*/ 45 w 45"/>
                <a:gd name="T13" fmla="*/ 83 h 94"/>
              </a:gdLst>
              <a:ahLst/>
              <a:cxnLst>
                <a:cxn ang="0">
                  <a:pos x="T0" y="T1"/>
                </a:cxn>
                <a:cxn ang="0">
                  <a:pos x="T2" y="T3"/>
                </a:cxn>
                <a:cxn ang="0">
                  <a:pos x="T4" y="T5"/>
                </a:cxn>
                <a:cxn ang="0">
                  <a:pos x="T6" y="T7"/>
                </a:cxn>
                <a:cxn ang="0">
                  <a:pos x="T8" y="T9"/>
                </a:cxn>
                <a:cxn ang="0">
                  <a:pos x="T10" y="T11"/>
                </a:cxn>
                <a:cxn ang="0">
                  <a:pos x="T12" y="T13"/>
                </a:cxn>
              </a:cxnLst>
              <a:rect l="0" t="0" r="r" b="b"/>
              <a:pathLst>
                <a:path w="45" h="94">
                  <a:moveTo>
                    <a:pt x="45" y="83"/>
                  </a:moveTo>
                  <a:lnTo>
                    <a:pt x="13" y="51"/>
                  </a:lnTo>
                  <a:lnTo>
                    <a:pt x="13" y="0"/>
                  </a:lnTo>
                  <a:lnTo>
                    <a:pt x="0" y="0"/>
                  </a:lnTo>
                  <a:lnTo>
                    <a:pt x="0" y="58"/>
                  </a:lnTo>
                  <a:lnTo>
                    <a:pt x="35" y="94"/>
                  </a:lnTo>
                  <a:lnTo>
                    <a:pt x="45" y="83"/>
                  </a:lnTo>
                  <a:close/>
                </a:path>
              </a:pathLst>
            </a:custGeom>
            <a:solidFill>
              <a:schemeClr val="tx1"/>
            </a:solidFill>
            <a:ln w="9525">
              <a:noFill/>
              <a:round/>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grpSp>
      <p:sp>
        <p:nvSpPr>
          <p:cNvPr id="352" name="TextBox 351"/>
          <p:cNvSpPr txBox="1"/>
          <p:nvPr/>
        </p:nvSpPr>
        <p:spPr>
          <a:xfrm>
            <a:off x="4734483" y="5578515"/>
            <a:ext cx="2685280" cy="467152"/>
          </a:xfrm>
          <a:prstGeom prst="rect">
            <a:avLst/>
          </a:prstGeom>
          <a:noFill/>
        </p:spPr>
        <p:txBody>
          <a:bodyPr wrap="square" lIns="146283" tIns="91427" rIns="146283" bIns="91427" rtlCol="0">
            <a:sp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algn="ctr" defTabSz="914224">
              <a:defRPr/>
            </a:pPr>
            <a:r>
              <a:rPr lang="en-US" sz="2000" b="1" kern="0" dirty="0">
                <a:solidFill>
                  <a:srgbClr val="0078D7"/>
                </a:solidFill>
              </a:rPr>
              <a:t>Open &amp; extensible</a:t>
            </a:r>
          </a:p>
        </p:txBody>
      </p:sp>
      <p:sp>
        <p:nvSpPr>
          <p:cNvPr id="101" name="TextBox 100"/>
          <p:cNvSpPr txBox="1"/>
          <p:nvPr/>
        </p:nvSpPr>
        <p:spPr>
          <a:xfrm>
            <a:off x="5242958" y="2382162"/>
            <a:ext cx="1685387" cy="577937"/>
          </a:xfrm>
          <a:prstGeom prst="rect">
            <a:avLst/>
          </a:prstGeom>
          <a:noFill/>
        </p:spPr>
        <p:txBody>
          <a:bodyPr wrap="none" lIns="182854" tIns="146283" rIns="182854" bIns="146283" rtlCol="0">
            <a:spAutoFit/>
          </a:bodyPr>
          <a:lstStyle/>
          <a:p>
            <a:pPr algn="ctr">
              <a:lnSpc>
                <a:spcPct val="90000"/>
              </a:lnSpc>
              <a:spcAft>
                <a:spcPts val="600"/>
              </a:spcAft>
              <a:defRPr/>
            </a:pPr>
            <a:r>
              <a:rPr lang="en-US" sz="2000" spc="150" dirty="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INSIGHTS</a:t>
            </a:r>
          </a:p>
        </p:txBody>
      </p:sp>
    </p:spTree>
    <p:extLst>
      <p:ext uri="{BB962C8B-B14F-4D97-AF65-F5344CB8AC3E}">
        <p14:creationId xmlns:p14="http://schemas.microsoft.com/office/powerpoint/2010/main" val="32701496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par>
                                <p:cTn id="8" presetID="42" presetClass="path" presetSubtype="0" decel="100000" fill="hold" nodeType="withEffect">
                                  <p:stCondLst>
                                    <p:cond delay="0"/>
                                  </p:stCondLst>
                                  <p:childTnLst>
                                    <p:animMotion origin="layout" path="M -1.06204E-6 -9.03314E-7 L -1.06204E-6 0.0463 " pathEditMode="relative" rAng="0" ptsTypes="AA">
                                      <p:cBhvr>
                                        <p:cTn id="9" dur="750" spd="-100000" fill="hold"/>
                                        <p:tgtEl>
                                          <p:spTgt spid="284"/>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345"/>
                                        </p:tgtEl>
                                        <p:attrNameLst>
                                          <p:attrName>style.visibility</p:attrName>
                                        </p:attrNameLst>
                                      </p:cBhvr>
                                      <p:to>
                                        <p:strVal val="visible"/>
                                      </p:to>
                                    </p:set>
                                    <p:animEffect transition="in" filter="fade">
                                      <p:cBhvr>
                                        <p:cTn id="12" dur="500"/>
                                        <p:tgtEl>
                                          <p:spTgt spid="345"/>
                                        </p:tgtEl>
                                      </p:cBhvr>
                                    </p:animEffect>
                                  </p:childTnLst>
                                </p:cTn>
                              </p:par>
                              <p:par>
                                <p:cTn id="13" presetID="42" presetClass="path" presetSubtype="0" decel="100000" fill="hold" grpId="1" nodeType="withEffect">
                                  <p:stCondLst>
                                    <p:cond delay="0"/>
                                  </p:stCondLst>
                                  <p:childTnLst>
                                    <p:animMotion origin="layout" path="M -4.18177E-6 2.26509E-6 L -4.18177E-6 0.0463 " pathEditMode="relative" rAng="0" ptsTypes="AA">
                                      <p:cBhvr>
                                        <p:cTn id="14" dur="750" spd="-100000" fill="hold"/>
                                        <p:tgtEl>
                                          <p:spTgt spid="345"/>
                                        </p:tgtEl>
                                        <p:attrNameLst>
                                          <p:attrName>ppt_x</p:attrName>
                                          <p:attrName>ppt_y</p:attrName>
                                        </p:attrNameLst>
                                      </p:cBhvr>
                                      <p:rCtr x="0" y="2315"/>
                                    </p:animMotion>
                                  </p:childTnLst>
                                </p:cTn>
                              </p:par>
                              <p:par>
                                <p:cTn id="15" presetID="10" presetClass="entr" presetSubtype="0" fill="hold" grpId="0" nodeType="withEffect">
                                  <p:stCondLst>
                                    <p:cond delay="0"/>
                                  </p:stCondLst>
                                  <p:childTnLst>
                                    <p:set>
                                      <p:cBhvr>
                                        <p:cTn id="16" dur="1" fill="hold">
                                          <p:stCondLst>
                                            <p:cond delay="0"/>
                                          </p:stCondLst>
                                        </p:cTn>
                                        <p:tgtEl>
                                          <p:spTgt spid="346"/>
                                        </p:tgtEl>
                                        <p:attrNameLst>
                                          <p:attrName>style.visibility</p:attrName>
                                        </p:attrNameLst>
                                      </p:cBhvr>
                                      <p:to>
                                        <p:strVal val="visible"/>
                                      </p:to>
                                    </p:set>
                                    <p:animEffect transition="in" filter="fade">
                                      <p:cBhvr>
                                        <p:cTn id="17" dur="500"/>
                                        <p:tgtEl>
                                          <p:spTgt spid="346"/>
                                        </p:tgtEl>
                                      </p:cBhvr>
                                    </p:animEffect>
                                  </p:childTnLst>
                                </p:cTn>
                              </p:par>
                              <p:par>
                                <p:cTn id="18" presetID="42" presetClass="path" presetSubtype="0" decel="100000" fill="hold" grpId="1" nodeType="withEffect">
                                  <p:stCondLst>
                                    <p:cond delay="0"/>
                                  </p:stCondLst>
                                  <p:childTnLst>
                                    <p:animMotion origin="layout" path="M -2.22364E-6 3.50431E-6 L -2.22364E-6 0.0463 " pathEditMode="relative" rAng="0" ptsTypes="AA">
                                      <p:cBhvr>
                                        <p:cTn id="19" dur="750" spd="-100000" fill="hold"/>
                                        <p:tgtEl>
                                          <p:spTgt spid="346"/>
                                        </p:tgtEl>
                                        <p:attrNameLst>
                                          <p:attrName>ppt_x</p:attrName>
                                          <p:attrName>ppt_y</p:attrName>
                                        </p:attrNameLst>
                                      </p:cBhvr>
                                      <p:rCtr x="0" y="2315"/>
                                    </p:animMotion>
                                  </p:childTnLst>
                                </p:cTn>
                              </p:par>
                              <p:par>
                                <p:cTn id="20" presetID="10" presetClass="entr" presetSubtype="0" fill="hold" nodeType="withEffect">
                                  <p:stCondLst>
                                    <p:cond delay="500"/>
                                  </p:stCondLst>
                                  <p:childTnLst>
                                    <p:set>
                                      <p:cBhvr>
                                        <p:cTn id="21" dur="1" fill="hold">
                                          <p:stCondLst>
                                            <p:cond delay="0"/>
                                          </p:stCondLst>
                                        </p:cTn>
                                        <p:tgtEl>
                                          <p:spTgt spid="251"/>
                                        </p:tgtEl>
                                        <p:attrNameLst>
                                          <p:attrName>style.visibility</p:attrName>
                                        </p:attrNameLst>
                                      </p:cBhvr>
                                      <p:to>
                                        <p:strVal val="visible"/>
                                      </p:to>
                                    </p:set>
                                    <p:animEffect transition="in" filter="fade">
                                      <p:cBhvr>
                                        <p:cTn id="22" dur="500"/>
                                        <p:tgtEl>
                                          <p:spTgt spid="251"/>
                                        </p:tgtEl>
                                      </p:cBhvr>
                                    </p:animEffect>
                                  </p:childTnLst>
                                </p:cTn>
                              </p:par>
                              <p:par>
                                <p:cTn id="23" presetID="42" presetClass="path" presetSubtype="0" decel="100000" fill="hold" nodeType="withEffect">
                                  <p:stCondLst>
                                    <p:cond delay="500"/>
                                  </p:stCondLst>
                                  <p:childTnLst>
                                    <p:animMotion origin="layout" path="M -2.18279E-6 -2.88243E-6 L -2.18279E-6 0.0463 " pathEditMode="relative" rAng="0" ptsTypes="AA">
                                      <p:cBhvr>
                                        <p:cTn id="24" dur="750" spd="-100000" fill="hold"/>
                                        <p:tgtEl>
                                          <p:spTgt spid="251"/>
                                        </p:tgtEl>
                                        <p:attrNameLst>
                                          <p:attrName>ppt_x</p:attrName>
                                          <p:attrName>ppt_y</p:attrName>
                                        </p:attrNameLst>
                                      </p:cBhvr>
                                      <p:rCtr x="0" y="2315"/>
                                    </p:animMotion>
                                  </p:childTnLst>
                                </p:cTn>
                              </p:par>
                              <p:par>
                                <p:cTn id="25" presetID="10" presetClass="entr" presetSubtype="0" fill="hold" grpId="0" nodeType="withEffect">
                                  <p:stCondLst>
                                    <p:cond delay="500"/>
                                  </p:stCondLst>
                                  <p:childTnLst>
                                    <p:set>
                                      <p:cBhvr>
                                        <p:cTn id="26" dur="1" fill="hold">
                                          <p:stCondLst>
                                            <p:cond delay="0"/>
                                          </p:stCondLst>
                                        </p:cTn>
                                        <p:tgtEl>
                                          <p:spTgt spid="352"/>
                                        </p:tgtEl>
                                        <p:attrNameLst>
                                          <p:attrName>style.visibility</p:attrName>
                                        </p:attrNameLst>
                                      </p:cBhvr>
                                      <p:to>
                                        <p:strVal val="visible"/>
                                      </p:to>
                                    </p:set>
                                    <p:animEffect transition="in" filter="fade">
                                      <p:cBhvr>
                                        <p:cTn id="27" dur="500"/>
                                        <p:tgtEl>
                                          <p:spTgt spid="352"/>
                                        </p:tgtEl>
                                      </p:cBhvr>
                                    </p:animEffect>
                                  </p:childTnLst>
                                </p:cTn>
                              </p:par>
                              <p:par>
                                <p:cTn id="28" presetID="42" presetClass="path" presetSubtype="0" decel="100000" fill="hold" grpId="1" nodeType="withEffect">
                                  <p:stCondLst>
                                    <p:cond delay="500"/>
                                  </p:stCondLst>
                                  <p:childTnLst>
                                    <p:animMotion origin="layout" path="M -2.18279E-6 -2.88243E-6 L -2.18279E-6 0.0463 " pathEditMode="relative" rAng="0" ptsTypes="AA">
                                      <p:cBhvr>
                                        <p:cTn id="29" dur="750" spd="-100000" fill="hold"/>
                                        <p:tgtEl>
                                          <p:spTgt spid="352"/>
                                        </p:tgtEl>
                                        <p:attrNameLst>
                                          <p:attrName>ppt_x</p:attrName>
                                          <p:attrName>ppt_y</p:attrName>
                                        </p:attrNameLst>
                                      </p:cBhvr>
                                      <p:rCtr x="0" y="2315"/>
                                    </p:animMotion>
                                  </p:childTnLst>
                                </p:cTn>
                              </p:par>
                              <p:par>
                                <p:cTn id="30" presetID="10" presetClass="entr" presetSubtype="0" fill="hold" nodeType="withEffect">
                                  <p:stCondLst>
                                    <p:cond delay="500"/>
                                  </p:stCondLst>
                                  <p:childTnLst>
                                    <p:set>
                                      <p:cBhvr>
                                        <p:cTn id="31" dur="1" fill="hold">
                                          <p:stCondLst>
                                            <p:cond delay="0"/>
                                          </p:stCondLst>
                                        </p:cTn>
                                        <p:tgtEl>
                                          <p:spTgt spid="320"/>
                                        </p:tgtEl>
                                        <p:attrNameLst>
                                          <p:attrName>style.visibility</p:attrName>
                                        </p:attrNameLst>
                                      </p:cBhvr>
                                      <p:to>
                                        <p:strVal val="visible"/>
                                      </p:to>
                                    </p:set>
                                    <p:animEffect transition="in" filter="fade">
                                      <p:cBhvr>
                                        <p:cTn id="32" dur="500"/>
                                        <p:tgtEl>
                                          <p:spTgt spid="320"/>
                                        </p:tgtEl>
                                      </p:cBhvr>
                                    </p:animEffect>
                                  </p:childTnLst>
                                </p:cTn>
                              </p:par>
                              <p:par>
                                <p:cTn id="33" presetID="35" presetClass="path" presetSubtype="0" decel="100000" fill="hold" nodeType="withEffect">
                                  <p:stCondLst>
                                    <p:cond delay="500"/>
                                  </p:stCondLst>
                                  <p:childTnLst>
                                    <p:animMotion origin="layout" path="M -3.36482E-6 -4.48025E-6 L -0.01544 -4.48025E-6 " pathEditMode="relative" rAng="0" ptsTypes="AA">
                                      <p:cBhvr>
                                        <p:cTn id="34" dur="750" spd="-100000" fill="hold"/>
                                        <p:tgtEl>
                                          <p:spTgt spid="320"/>
                                        </p:tgtEl>
                                        <p:attrNameLst>
                                          <p:attrName>ppt_x</p:attrName>
                                          <p:attrName>ppt_y</p:attrName>
                                        </p:attrNameLst>
                                      </p:cBhvr>
                                      <p:rCtr x="-779" y="0"/>
                                    </p:animMotion>
                                  </p:childTnLst>
                                </p:cTn>
                              </p:par>
                              <p:par>
                                <p:cTn id="35" presetID="10" presetClass="entr" presetSubtype="0" fill="hold" nodeType="withEffect">
                                  <p:stCondLst>
                                    <p:cond delay="500"/>
                                  </p:stCondLst>
                                  <p:childTnLst>
                                    <p:set>
                                      <p:cBhvr>
                                        <p:cTn id="36" dur="1" fill="hold">
                                          <p:stCondLst>
                                            <p:cond delay="0"/>
                                          </p:stCondLst>
                                        </p:cTn>
                                        <p:tgtEl>
                                          <p:spTgt spid="256"/>
                                        </p:tgtEl>
                                        <p:attrNameLst>
                                          <p:attrName>style.visibility</p:attrName>
                                        </p:attrNameLst>
                                      </p:cBhvr>
                                      <p:to>
                                        <p:strVal val="visible"/>
                                      </p:to>
                                    </p:set>
                                    <p:animEffect transition="in" filter="fade">
                                      <p:cBhvr>
                                        <p:cTn id="37" dur="500"/>
                                        <p:tgtEl>
                                          <p:spTgt spid="256"/>
                                        </p:tgtEl>
                                      </p:cBhvr>
                                    </p:animEffect>
                                  </p:childTnLst>
                                </p:cTn>
                              </p:par>
                              <p:par>
                                <p:cTn id="38" presetID="42" presetClass="path" presetSubtype="0" decel="100000" fill="hold" nodeType="withEffect">
                                  <p:stCondLst>
                                    <p:cond delay="500"/>
                                  </p:stCondLst>
                                  <p:childTnLst>
                                    <p:animMotion origin="layout" path="M -1.27393E-6 2.38311E-6 L -1.27393E-6 0.0463 " pathEditMode="relative" rAng="0" ptsTypes="AA">
                                      <p:cBhvr>
                                        <p:cTn id="39" dur="750" spd="-100000" fill="hold"/>
                                        <p:tgtEl>
                                          <p:spTgt spid="256"/>
                                        </p:tgtEl>
                                        <p:attrNameLst>
                                          <p:attrName>ppt_x</p:attrName>
                                          <p:attrName>ppt_y</p:attrName>
                                        </p:attrNameLst>
                                      </p:cBhvr>
                                      <p:rCtr x="0" y="2315"/>
                                    </p:animMotion>
                                  </p:childTnLst>
                                </p:cTn>
                              </p:par>
                              <p:par>
                                <p:cTn id="40" presetID="10" presetClass="entr" presetSubtype="0" fill="hold" nodeType="withEffect">
                                  <p:stCondLst>
                                    <p:cond delay="1000"/>
                                  </p:stCondLst>
                                  <p:childTnLst>
                                    <p:set>
                                      <p:cBhvr>
                                        <p:cTn id="41" dur="1" fill="hold">
                                          <p:stCondLst>
                                            <p:cond delay="0"/>
                                          </p:stCondLst>
                                        </p:cTn>
                                        <p:tgtEl>
                                          <p:spTgt spid="255"/>
                                        </p:tgtEl>
                                        <p:attrNameLst>
                                          <p:attrName>style.visibility</p:attrName>
                                        </p:attrNameLst>
                                      </p:cBhvr>
                                      <p:to>
                                        <p:strVal val="visible"/>
                                      </p:to>
                                    </p:set>
                                    <p:animEffect transition="in" filter="fade">
                                      <p:cBhvr>
                                        <p:cTn id="42" dur="500"/>
                                        <p:tgtEl>
                                          <p:spTgt spid="255"/>
                                        </p:tgtEl>
                                      </p:cBhvr>
                                    </p:animEffect>
                                  </p:childTnLst>
                                </p:cTn>
                              </p:par>
                              <p:par>
                                <p:cTn id="43" presetID="35" presetClass="path" presetSubtype="0" decel="100000" fill="hold" nodeType="withEffect">
                                  <p:stCondLst>
                                    <p:cond delay="1000"/>
                                  </p:stCondLst>
                                  <p:childTnLst>
                                    <p:animMotion origin="layout" path="M -5.87184E-7 3.83114E-6 L -0.01544 3.83114E-6 " pathEditMode="relative" rAng="0" ptsTypes="AA">
                                      <p:cBhvr>
                                        <p:cTn id="44" dur="750" spd="-100000" fill="hold"/>
                                        <p:tgtEl>
                                          <p:spTgt spid="255"/>
                                        </p:tgtEl>
                                        <p:attrNameLst>
                                          <p:attrName>ppt_x</p:attrName>
                                          <p:attrName>ppt_y</p:attrName>
                                        </p:attrNameLst>
                                      </p:cBhvr>
                                      <p:rCtr x="-779" y="0"/>
                                    </p:animMotion>
                                  </p:childTnLst>
                                </p:cTn>
                              </p:par>
                              <p:par>
                                <p:cTn id="45" presetID="10" presetClass="entr" presetSubtype="0" fill="hold" grpId="0" nodeType="withEffect">
                                  <p:stCondLst>
                                    <p:cond delay="250"/>
                                  </p:stCondLst>
                                  <p:childTnLst>
                                    <p:set>
                                      <p:cBhvr>
                                        <p:cTn id="46" dur="1" fill="hold">
                                          <p:stCondLst>
                                            <p:cond delay="0"/>
                                          </p:stCondLst>
                                        </p:cTn>
                                        <p:tgtEl>
                                          <p:spTgt spid="321"/>
                                        </p:tgtEl>
                                        <p:attrNameLst>
                                          <p:attrName>style.visibility</p:attrName>
                                        </p:attrNameLst>
                                      </p:cBhvr>
                                      <p:to>
                                        <p:strVal val="visible"/>
                                      </p:to>
                                    </p:set>
                                    <p:animEffect transition="in" filter="fade">
                                      <p:cBhvr>
                                        <p:cTn id="47" dur="500"/>
                                        <p:tgtEl>
                                          <p:spTgt spid="321"/>
                                        </p:tgtEl>
                                      </p:cBhvr>
                                    </p:animEffect>
                                  </p:childTnLst>
                                </p:cTn>
                              </p:par>
                              <p:par>
                                <p:cTn id="48" presetID="35" presetClass="path" presetSubtype="0" decel="100000" fill="hold" grpId="1" nodeType="withEffect">
                                  <p:stCondLst>
                                    <p:cond delay="250"/>
                                  </p:stCondLst>
                                  <p:childTnLst>
                                    <p:animMotion origin="layout" path="M 2.10365E-6 -1.9655E-6 L -0.01545 -1.9655E-6 " pathEditMode="relative" rAng="0" ptsTypes="AA">
                                      <p:cBhvr>
                                        <p:cTn id="49" dur="750" spd="-100000" fill="hold"/>
                                        <p:tgtEl>
                                          <p:spTgt spid="321"/>
                                        </p:tgtEl>
                                        <p:attrNameLst>
                                          <p:attrName>ppt_x</p:attrName>
                                          <p:attrName>ppt_y</p:attrName>
                                        </p:attrNameLst>
                                      </p:cBhvr>
                                      <p:rCtr x="-779" y="0"/>
                                    </p:animMotion>
                                  </p:childTnLst>
                                </p:cTn>
                              </p:par>
                              <p:par>
                                <p:cTn id="50" presetID="10" presetClass="entr" presetSubtype="0" fill="hold" grpId="0" nodeType="withEffect">
                                  <p:stCondLst>
                                    <p:cond delay="1250"/>
                                  </p:stCondLst>
                                  <p:childTnLst>
                                    <p:set>
                                      <p:cBhvr>
                                        <p:cTn id="51" dur="1" fill="hold">
                                          <p:stCondLst>
                                            <p:cond delay="0"/>
                                          </p:stCondLst>
                                        </p:cTn>
                                        <p:tgtEl>
                                          <p:spTgt spid="322"/>
                                        </p:tgtEl>
                                        <p:attrNameLst>
                                          <p:attrName>style.visibility</p:attrName>
                                        </p:attrNameLst>
                                      </p:cBhvr>
                                      <p:to>
                                        <p:strVal val="visible"/>
                                      </p:to>
                                    </p:set>
                                    <p:animEffect transition="in" filter="fade">
                                      <p:cBhvr>
                                        <p:cTn id="52" dur="500"/>
                                        <p:tgtEl>
                                          <p:spTgt spid="322"/>
                                        </p:tgtEl>
                                      </p:cBhvr>
                                    </p:animEffect>
                                  </p:childTnLst>
                                </p:cTn>
                              </p:par>
                              <p:par>
                                <p:cTn id="53" presetID="35" presetClass="path" presetSubtype="0" decel="100000" fill="hold" grpId="1" nodeType="withEffect">
                                  <p:stCondLst>
                                    <p:cond delay="1250"/>
                                  </p:stCondLst>
                                  <p:childTnLst>
                                    <p:animMotion origin="layout" path="M 2.05514E-6 -1.9655E-6 L -0.01545 -1.9655E-6 " pathEditMode="relative" rAng="0" ptsTypes="AA">
                                      <p:cBhvr>
                                        <p:cTn id="54" dur="750" spd="-100000" fill="hold"/>
                                        <p:tgtEl>
                                          <p:spTgt spid="322"/>
                                        </p:tgtEl>
                                        <p:attrNameLst>
                                          <p:attrName>ppt_x</p:attrName>
                                          <p:attrName>ppt_y</p:attrName>
                                        </p:attrNameLst>
                                      </p:cBhvr>
                                      <p:rCtr x="-779" y="0"/>
                                    </p:animMotion>
                                  </p:childTnLst>
                                </p:cTn>
                              </p:par>
                              <p:par>
                                <p:cTn id="55" presetID="10" presetClass="entr" presetSubtype="0" fill="hold" grpId="0" nodeType="withEffect">
                                  <p:stCondLst>
                                    <p:cond delay="1000"/>
                                  </p:stCondLst>
                                  <p:childTnLst>
                                    <p:set>
                                      <p:cBhvr>
                                        <p:cTn id="56" dur="1" fill="hold">
                                          <p:stCondLst>
                                            <p:cond delay="0"/>
                                          </p:stCondLst>
                                        </p:cTn>
                                        <p:tgtEl>
                                          <p:spTgt spid="347"/>
                                        </p:tgtEl>
                                        <p:attrNameLst>
                                          <p:attrName>style.visibility</p:attrName>
                                        </p:attrNameLst>
                                      </p:cBhvr>
                                      <p:to>
                                        <p:strVal val="visible"/>
                                      </p:to>
                                    </p:set>
                                    <p:animEffect transition="in" filter="fade">
                                      <p:cBhvr>
                                        <p:cTn id="57" dur="500"/>
                                        <p:tgtEl>
                                          <p:spTgt spid="347"/>
                                        </p:tgtEl>
                                      </p:cBhvr>
                                    </p:animEffect>
                                  </p:childTnLst>
                                </p:cTn>
                              </p:par>
                              <p:par>
                                <p:cTn id="58" presetID="42" presetClass="path" presetSubtype="0" decel="100000" fill="hold" grpId="1" nodeType="withEffect">
                                  <p:stCondLst>
                                    <p:cond delay="1000"/>
                                  </p:stCondLst>
                                  <p:childTnLst>
                                    <p:animMotion origin="layout" path="M -3.21419E-6 4.51657E-6 L -3.21419E-6 0.0463 " pathEditMode="relative" rAng="0" ptsTypes="AA">
                                      <p:cBhvr>
                                        <p:cTn id="59" dur="750" spd="-100000" fill="hold"/>
                                        <p:tgtEl>
                                          <p:spTgt spid="347"/>
                                        </p:tgtEl>
                                        <p:attrNameLst>
                                          <p:attrName>ppt_x</p:attrName>
                                          <p:attrName>ppt_y</p:attrName>
                                        </p:attrNameLst>
                                      </p:cBhvr>
                                      <p:rCtr x="0" y="2315"/>
                                    </p:animMotion>
                                  </p:childTnLst>
                                </p:cTn>
                              </p:par>
                              <p:par>
                                <p:cTn id="60" presetID="10" presetClass="entr" presetSubtype="0" fill="hold" nodeType="withEffect">
                                  <p:stCondLst>
                                    <p:cond delay="500"/>
                                  </p:stCondLst>
                                  <p:childTnLst>
                                    <p:set>
                                      <p:cBhvr>
                                        <p:cTn id="61" dur="1" fill="hold">
                                          <p:stCondLst>
                                            <p:cond delay="0"/>
                                          </p:stCondLst>
                                        </p:cTn>
                                        <p:tgtEl>
                                          <p:spTgt spid="348"/>
                                        </p:tgtEl>
                                        <p:attrNameLst>
                                          <p:attrName>style.visibility</p:attrName>
                                        </p:attrNameLst>
                                      </p:cBhvr>
                                      <p:to>
                                        <p:strVal val="visible"/>
                                      </p:to>
                                    </p:set>
                                    <p:animEffect transition="in" filter="fade">
                                      <p:cBhvr>
                                        <p:cTn id="62" dur="500"/>
                                        <p:tgtEl>
                                          <p:spTgt spid="348"/>
                                        </p:tgtEl>
                                      </p:cBhvr>
                                    </p:animEffect>
                                  </p:childTnLst>
                                </p:cTn>
                              </p:par>
                              <p:par>
                                <p:cTn id="63" presetID="42" presetClass="path" presetSubtype="0" decel="100000" fill="hold" nodeType="withEffect">
                                  <p:stCondLst>
                                    <p:cond delay="500"/>
                                  </p:stCondLst>
                                  <p:childTnLst>
                                    <p:animMotion origin="layout" path="M -1.27393E-6 2.38311E-6 L -1.27393E-6 0.0463 " pathEditMode="relative" rAng="0" ptsTypes="AA">
                                      <p:cBhvr>
                                        <p:cTn id="64" dur="750" spd="-100000" fill="hold"/>
                                        <p:tgtEl>
                                          <p:spTgt spid="348"/>
                                        </p:tgtEl>
                                        <p:attrNameLst>
                                          <p:attrName>ppt_x</p:attrName>
                                          <p:attrName>ppt_y</p:attrName>
                                        </p:attrNameLst>
                                      </p:cBhvr>
                                      <p:rCtr x="0" y="2315"/>
                                    </p:animMotion>
                                  </p:childTnLst>
                                </p:cTn>
                              </p:par>
                              <p:par>
                                <p:cTn id="65" presetID="10" presetClass="entr" presetSubtype="0" fill="hold" grpId="0" nodeType="withEffect">
                                  <p:stCondLst>
                                    <p:cond delay="1250"/>
                                  </p:stCondLst>
                                  <p:childTnLst>
                                    <p:set>
                                      <p:cBhvr>
                                        <p:cTn id="66" dur="1" fill="hold">
                                          <p:stCondLst>
                                            <p:cond delay="0"/>
                                          </p:stCondLst>
                                        </p:cTn>
                                        <p:tgtEl>
                                          <p:spTgt spid="101"/>
                                        </p:tgtEl>
                                        <p:attrNameLst>
                                          <p:attrName>style.visibility</p:attrName>
                                        </p:attrNameLst>
                                      </p:cBhvr>
                                      <p:to>
                                        <p:strVal val="visible"/>
                                      </p:to>
                                    </p:set>
                                    <p:animEffect transition="in" filter="fade">
                                      <p:cBhvr>
                                        <p:cTn id="67" dur="500"/>
                                        <p:tgtEl>
                                          <p:spTgt spid="101"/>
                                        </p:tgtEl>
                                      </p:cBhvr>
                                    </p:animEffect>
                                  </p:childTnLst>
                                </p:cTn>
                              </p:par>
                              <p:par>
                                <p:cTn id="68" presetID="35" presetClass="path" presetSubtype="0" decel="100000" fill="hold" grpId="1" nodeType="withEffect">
                                  <p:stCondLst>
                                    <p:cond delay="1250"/>
                                  </p:stCondLst>
                                  <p:childTnLst>
                                    <p:animMotion origin="layout" path="M 2.05514E-6 -1.9655E-6 L -0.01545 -1.9655E-6 " pathEditMode="relative" rAng="0" ptsTypes="AA">
                                      <p:cBhvr>
                                        <p:cTn id="69" dur="750" spd="-100000" fill="hold"/>
                                        <p:tgtEl>
                                          <p:spTgt spid="101"/>
                                        </p:tgtEl>
                                        <p:attrNameLst>
                                          <p:attrName>ppt_x</p:attrName>
                                          <p:attrName>ppt_y</p:attrName>
                                        </p:attrNameLst>
                                      </p:cBhvr>
                                      <p:rCtr x="-7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 grpId="0"/>
      <p:bldP spid="321" grpId="1"/>
      <p:bldP spid="322" grpId="0"/>
      <p:bldP spid="322" grpId="1"/>
      <p:bldP spid="345" grpId="0"/>
      <p:bldP spid="345" grpId="1"/>
      <p:bldP spid="346" grpId="0"/>
      <p:bldP spid="346" grpId="1"/>
      <p:bldP spid="347" grpId="0"/>
      <p:bldP spid="347" grpId="1"/>
      <p:bldP spid="352" grpId="0"/>
      <p:bldP spid="352" grpId="1"/>
      <p:bldP spid="101" grpId="0"/>
      <p:bldP spid="101"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Bring data to life inside your app</a:t>
            </a:r>
            <a:br>
              <a:rPr lang="en-US" dirty="0"/>
            </a:br>
            <a:r>
              <a:rPr lang="en-US" sz="3600" dirty="0"/>
              <a:t>The ISV organization </a:t>
            </a:r>
            <a:endParaRPr lang="en-US" sz="4400" dirty="0"/>
          </a:p>
        </p:txBody>
      </p:sp>
      <p:sp>
        <p:nvSpPr>
          <p:cNvPr id="128" name="Arrow: Chevron 127"/>
          <p:cNvSpPr/>
          <p:nvPr/>
        </p:nvSpPr>
        <p:spPr>
          <a:xfrm>
            <a:off x="6239214" y="3603815"/>
            <a:ext cx="2817544" cy="905463"/>
          </a:xfrm>
          <a:prstGeom prst="chevron">
            <a:avLst>
              <a:gd name="adj" fmla="val 22517"/>
            </a:avLst>
          </a:prstGeom>
          <a:noFill/>
          <a:ln>
            <a:noFill/>
          </a:ln>
        </p:spPr>
        <p:txBody>
          <a:bodyPr vert="horz" wrap="square" lIns="91427" tIns="45713" rIns="91427" bIns="45713" rtlCol="0" anchor="ctr">
            <a:noAutofit/>
          </a:bodyPr>
          <a:lstStyle/>
          <a:p>
            <a:pPr defTabSz="914050">
              <a:spcBef>
                <a:spcPct val="0"/>
              </a:spcBef>
              <a:defRPr/>
            </a:pPr>
            <a:r>
              <a:rPr lang="en-US" sz="2300" dirty="0">
                <a:ln w="3175">
                  <a:noFill/>
                </a:ln>
                <a:gradFill>
                  <a:gsLst>
                    <a:gs pos="38000">
                      <a:schemeClr val="tx1"/>
                    </a:gs>
                    <a:gs pos="71000">
                      <a:schemeClr val="tx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Manage </a:t>
            </a:r>
            <a:r>
              <a:rPr lang="en-US" sz="2300" dirty="0">
                <a:ln w="3175">
                  <a:noFill/>
                </a:ln>
                <a:gradFill>
                  <a:gsLst>
                    <a:gs pos="38000">
                      <a:schemeClr val="tx1"/>
                    </a:gs>
                    <a:gs pos="71000">
                      <a:schemeClr val="tx1"/>
                    </a:gs>
                  </a:gsLst>
                  <a:lin ang="5400000" scaled="0"/>
                </a:gradFill>
                <a:latin typeface="Segoe UI Semilight"/>
                <a:ea typeface="Segoe UI Black" panose="020B0A02040204020203" pitchFamily="34" charset="0"/>
                <a:cs typeface="Segoe UI Black" panose="020B0A02040204020203" pitchFamily="34" charset="0"/>
              </a:rPr>
              <a:t>your application tenants with ease</a:t>
            </a:r>
          </a:p>
        </p:txBody>
      </p:sp>
      <p:sp>
        <p:nvSpPr>
          <p:cNvPr id="218" name="Arrow: Pentagon 217"/>
          <p:cNvSpPr/>
          <p:nvPr/>
        </p:nvSpPr>
        <p:spPr>
          <a:xfrm>
            <a:off x="427037" y="3603815"/>
            <a:ext cx="2743200" cy="905462"/>
          </a:xfrm>
          <a:prstGeom prst="homePlate">
            <a:avLst>
              <a:gd name="adj" fmla="val 22517"/>
            </a:avLst>
          </a:prstGeom>
          <a:noFill/>
          <a:ln>
            <a:noFill/>
          </a:ln>
        </p:spPr>
        <p:txBody>
          <a:bodyPr vert="horz" wrap="square" lIns="91427" tIns="45713" rIns="91427" bIns="45713" rtlCol="0" anchor="ctr">
            <a:noAutofit/>
          </a:bodyPr>
          <a:lstStyle/>
          <a:p>
            <a:pPr defTabSz="914050">
              <a:spcBef>
                <a:spcPct val="0"/>
              </a:spcBef>
              <a:defRPr/>
            </a:pPr>
            <a:r>
              <a:rPr lang="en-US" sz="2300" dirty="0">
                <a:ln w="3175">
                  <a:noFill/>
                </a:ln>
                <a:gradFill>
                  <a:gsLst>
                    <a:gs pos="38000">
                      <a:schemeClr val="tx1"/>
                    </a:gs>
                    <a:gs pos="71000">
                      <a:schemeClr val="tx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Create</a:t>
            </a:r>
            <a:r>
              <a:rPr lang="en-US" sz="2300" dirty="0">
                <a:ln w="3175">
                  <a:noFill/>
                </a:ln>
                <a:gradFill>
                  <a:gsLst>
                    <a:gs pos="38000">
                      <a:schemeClr val="tx1"/>
                    </a:gs>
                    <a:gs pos="71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 </a:t>
            </a:r>
            <a:r>
              <a:rPr lang="en-US" sz="2300" dirty="0">
                <a:ln w="3175">
                  <a:noFill/>
                </a:ln>
                <a:gradFill>
                  <a:gsLst>
                    <a:gs pos="38000">
                      <a:schemeClr val="tx1"/>
                    </a:gs>
                    <a:gs pos="71000">
                      <a:schemeClr val="tx1"/>
                    </a:gs>
                  </a:gsLst>
                  <a:lin ang="5400000" scaled="0"/>
                </a:gradFill>
                <a:latin typeface="Segoe UI Semilight"/>
                <a:ea typeface="Segoe UI Black" panose="020B0A02040204020203" pitchFamily="34" charset="0"/>
                <a:cs typeface="Segoe UI Black" panose="020B0A02040204020203" pitchFamily="34" charset="0"/>
              </a:rPr>
              <a:t>compelling </a:t>
            </a:r>
            <a:br>
              <a:rPr lang="en-US" sz="2300" dirty="0">
                <a:ln w="3175">
                  <a:noFill/>
                </a:ln>
                <a:gradFill>
                  <a:gsLst>
                    <a:gs pos="38000">
                      <a:schemeClr val="tx1"/>
                    </a:gs>
                    <a:gs pos="71000">
                      <a:schemeClr val="tx1"/>
                    </a:gs>
                  </a:gsLst>
                  <a:lin ang="5400000" scaled="0"/>
                </a:gradFill>
                <a:latin typeface="Segoe UI Semilight"/>
                <a:ea typeface="Segoe UI Black" panose="020B0A02040204020203" pitchFamily="34" charset="0"/>
                <a:cs typeface="Segoe UI Black" panose="020B0A02040204020203" pitchFamily="34" charset="0"/>
              </a:rPr>
            </a:br>
            <a:r>
              <a:rPr lang="en-US" sz="2300" dirty="0">
                <a:ln w="3175">
                  <a:noFill/>
                </a:ln>
                <a:gradFill>
                  <a:gsLst>
                    <a:gs pos="38000">
                      <a:schemeClr val="tx1"/>
                    </a:gs>
                    <a:gs pos="71000">
                      <a:schemeClr val="tx1"/>
                    </a:gs>
                  </a:gsLst>
                  <a:lin ang="5400000" scaled="0"/>
                </a:gradFill>
                <a:latin typeface="Segoe UI Semilight"/>
                <a:ea typeface="Segoe UI Black" panose="020B0A02040204020203" pitchFamily="34" charset="0"/>
                <a:cs typeface="Segoe UI Black" panose="020B0A02040204020203" pitchFamily="34" charset="0"/>
              </a:rPr>
              <a:t>interactive reports </a:t>
            </a:r>
          </a:p>
          <a:p>
            <a:pPr defTabSz="914050">
              <a:spcBef>
                <a:spcPct val="0"/>
              </a:spcBef>
              <a:defRPr/>
            </a:pPr>
            <a:endParaRPr lang="en-US" sz="2300" dirty="0">
              <a:ln w="3175">
                <a:noFill/>
              </a:ln>
              <a:gradFill>
                <a:gsLst>
                  <a:gs pos="38000">
                    <a:schemeClr val="tx1"/>
                  </a:gs>
                  <a:gs pos="71000">
                    <a:schemeClr val="tx1"/>
                  </a:gs>
                </a:gsLst>
                <a:lin ang="5400000" scaled="0"/>
              </a:gradFill>
              <a:latin typeface="Segoe UI Semilight"/>
              <a:ea typeface="Segoe UI Black" panose="020B0A02040204020203" pitchFamily="34" charset="0"/>
              <a:cs typeface="Segoe UI Black" panose="020B0A02040204020203" pitchFamily="34" charset="0"/>
            </a:endParaRPr>
          </a:p>
        </p:txBody>
      </p:sp>
      <p:grpSp>
        <p:nvGrpSpPr>
          <p:cNvPr id="223" name="Group 222"/>
          <p:cNvGrpSpPr>
            <a:grpSpLocks noChangeAspect="1"/>
          </p:cNvGrpSpPr>
          <p:nvPr/>
        </p:nvGrpSpPr>
        <p:grpSpPr>
          <a:xfrm>
            <a:off x="655637" y="4984027"/>
            <a:ext cx="2286000" cy="1561235"/>
            <a:chOff x="331948" y="4284081"/>
            <a:chExt cx="3293308" cy="2249176"/>
          </a:xfrm>
        </p:grpSpPr>
        <p:pic>
          <p:nvPicPr>
            <p:cNvPr id="225" name="Picture 224">
              <a:hlinkClick r:id="rId3"/>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1948" y="4284081"/>
              <a:ext cx="3293308" cy="2249176"/>
            </a:xfrm>
            <a:prstGeom prst="rect">
              <a:avLst/>
            </a:prstGeom>
          </p:spPr>
        </p:pic>
        <p:pic>
          <p:nvPicPr>
            <p:cNvPr id="226" name="Picture 225"/>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14337" y="4360069"/>
              <a:ext cx="3127639" cy="1768232"/>
            </a:xfrm>
            <a:prstGeom prst="rect">
              <a:avLst/>
            </a:prstGeom>
          </p:spPr>
        </p:pic>
        <p:sp>
          <p:nvSpPr>
            <p:cNvPr id="227" name="Rectangle 226"/>
            <p:cNvSpPr/>
            <p:nvPr/>
          </p:nvSpPr>
          <p:spPr>
            <a:xfrm>
              <a:off x="511969" y="4669326"/>
              <a:ext cx="2331244" cy="1365757"/>
            </a:xfrm>
            <a:prstGeom prst="rect">
              <a:avLst/>
            </a:prstGeom>
            <a:solidFill>
              <a:schemeClr val="bg1"/>
            </a:solidFill>
            <a:ln w="6350">
              <a:solidFill>
                <a:srgbClr val="1E1E1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0">
                <a:defRPr/>
              </a:pPr>
              <a:endParaRPr lang="en-US" sz="1764" dirty="0">
                <a:solidFill>
                  <a:prstClr val="white"/>
                </a:solidFill>
                <a:latin typeface="Segoe UI"/>
              </a:endParaRPr>
            </a:p>
          </p:txBody>
        </p:sp>
        <p:pic>
          <p:nvPicPr>
            <p:cNvPr id="228" name="Picture 227"/>
            <p:cNvPicPr>
              <a:picLocks noChangeAspect="1"/>
            </p:cNvPicPr>
            <p:nvPr/>
          </p:nvPicPr>
          <p:blipFill>
            <a:blip r:embed="rId6"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10806" y="4764734"/>
              <a:ext cx="784093" cy="553478"/>
            </a:xfrm>
            <a:prstGeom prst="rect">
              <a:avLst/>
            </a:prstGeom>
          </p:spPr>
        </p:pic>
        <p:pic>
          <p:nvPicPr>
            <p:cNvPr id="229" name="Picture 228"/>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81964" y="5311915"/>
              <a:ext cx="753340" cy="667865"/>
            </a:xfrm>
            <a:prstGeom prst="rect">
              <a:avLst/>
            </a:prstGeom>
          </p:spPr>
        </p:pic>
        <p:pic>
          <p:nvPicPr>
            <p:cNvPr id="230" name="Picture 22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164868" y="5482147"/>
              <a:ext cx="640439" cy="499313"/>
            </a:xfrm>
            <a:prstGeom prst="rect">
              <a:avLst/>
            </a:prstGeom>
          </p:spPr>
        </p:pic>
        <p:pic>
          <p:nvPicPr>
            <p:cNvPr id="231" name="Picture 230"/>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1911567" y="4784841"/>
              <a:ext cx="780798" cy="598657"/>
            </a:xfrm>
            <a:prstGeom prst="rect">
              <a:avLst/>
            </a:prstGeom>
          </p:spPr>
        </p:pic>
        <p:grpSp>
          <p:nvGrpSpPr>
            <p:cNvPr id="232" name="Group 231"/>
            <p:cNvGrpSpPr/>
            <p:nvPr/>
          </p:nvGrpSpPr>
          <p:grpSpPr>
            <a:xfrm>
              <a:off x="1428700" y="5526116"/>
              <a:ext cx="738876" cy="418445"/>
              <a:chOff x="1499033" y="5623881"/>
              <a:chExt cx="589798" cy="334018"/>
            </a:xfrm>
          </p:grpSpPr>
          <p:pic>
            <p:nvPicPr>
              <p:cNvPr id="243" name="Picture 242"/>
              <p:cNvPicPr>
                <a:picLocks noChangeAspect="1"/>
              </p:cNvPicPr>
              <p:nvPr/>
            </p:nvPicPr>
            <p:blipFill>
              <a:blip r:embed="rId10"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99033" y="5623881"/>
                <a:ext cx="589798" cy="334018"/>
              </a:xfrm>
              <a:prstGeom prst="rect">
                <a:avLst/>
              </a:prstGeom>
            </p:spPr>
          </p:pic>
          <p:pic>
            <p:nvPicPr>
              <p:cNvPr id="244" name="Picture 243"/>
              <p:cNvPicPr>
                <a:picLocks noChangeAspect="1"/>
              </p:cNvPicPr>
              <p:nvPr/>
            </p:nvPicPr>
            <p:blipFill rotWithShape="1">
              <a:blip r:embed="rId11"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529584" y="5623881"/>
                <a:ext cx="541570" cy="310126"/>
              </a:xfrm>
              <a:prstGeom prst="rect">
                <a:avLst/>
              </a:prstGeom>
            </p:spPr>
          </p:pic>
        </p:grpSp>
        <p:cxnSp>
          <p:nvCxnSpPr>
            <p:cNvPr id="233" name="Straight Connector 232"/>
            <p:cNvCxnSpPr/>
            <p:nvPr/>
          </p:nvCxnSpPr>
          <p:spPr>
            <a:xfrm>
              <a:off x="581964" y="4757126"/>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581964" y="4799747"/>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581964" y="4842368"/>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581964" y="4884989"/>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581964" y="4927610"/>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581964" y="4970231"/>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581964" y="5012852"/>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581964" y="5055473"/>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581964" y="5098094"/>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581964" y="5140717"/>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sp>
        <p:nvSpPr>
          <p:cNvPr id="245" name="Arrow: Chevron 244"/>
          <p:cNvSpPr/>
          <p:nvPr/>
        </p:nvSpPr>
        <p:spPr>
          <a:xfrm>
            <a:off x="9128149" y="3603815"/>
            <a:ext cx="2743200" cy="905463"/>
          </a:xfrm>
          <a:prstGeom prst="chevron">
            <a:avLst>
              <a:gd name="adj" fmla="val 22517"/>
            </a:avLst>
          </a:prstGeom>
          <a:noFill/>
          <a:ln>
            <a:noFill/>
          </a:ln>
        </p:spPr>
        <p:txBody>
          <a:bodyPr vert="horz" wrap="square" lIns="91427" tIns="45713" rIns="91427" bIns="45713" rtlCol="0" anchor="ctr">
            <a:noAutofit/>
          </a:bodyPr>
          <a:lstStyle/>
          <a:p>
            <a:pPr defTabSz="914050">
              <a:lnSpc>
                <a:spcPct val="90000"/>
              </a:lnSpc>
              <a:spcBef>
                <a:spcPct val="0"/>
              </a:spcBef>
              <a:defRPr/>
            </a:pPr>
            <a:r>
              <a:rPr lang="en-US" sz="2300" dirty="0">
                <a:ln w="3175">
                  <a:noFill/>
                </a:ln>
                <a:gradFill>
                  <a:gsLst>
                    <a:gs pos="38000">
                      <a:schemeClr val="tx1"/>
                    </a:gs>
                    <a:gs pos="71000">
                      <a:schemeClr val="tx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Embed</a:t>
            </a:r>
            <a:r>
              <a:rPr lang="en-US" sz="2300" dirty="0">
                <a:ln w="3175">
                  <a:noFill/>
                </a:ln>
                <a:gradFill>
                  <a:gsLst>
                    <a:gs pos="38000">
                      <a:schemeClr val="tx1"/>
                    </a:gs>
                    <a:gs pos="71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 </a:t>
            </a:r>
            <a:r>
              <a:rPr lang="en-US" sz="2300" dirty="0">
                <a:ln w="3175">
                  <a:noFill/>
                </a:ln>
                <a:gradFill>
                  <a:gsLst>
                    <a:gs pos="38000">
                      <a:schemeClr val="tx1"/>
                    </a:gs>
                    <a:gs pos="71000">
                      <a:schemeClr val="tx1"/>
                    </a:gs>
                  </a:gsLst>
                  <a:lin ang="5400000" scaled="0"/>
                </a:gradFill>
                <a:latin typeface="Segoe UI Semilight"/>
                <a:ea typeface="Segoe UI Black" panose="020B0A02040204020203" pitchFamily="34" charset="0"/>
                <a:cs typeface="Segoe UI Black" panose="020B0A02040204020203" pitchFamily="34" charset="0"/>
              </a:rPr>
              <a:t>easily for </a:t>
            </a:r>
            <a:br>
              <a:rPr lang="en-US" sz="2300" dirty="0">
                <a:ln w="3175">
                  <a:noFill/>
                </a:ln>
                <a:gradFill>
                  <a:gsLst>
                    <a:gs pos="38000">
                      <a:schemeClr val="tx1"/>
                    </a:gs>
                    <a:gs pos="71000">
                      <a:schemeClr val="tx1"/>
                    </a:gs>
                  </a:gsLst>
                  <a:lin ang="5400000" scaled="0"/>
                </a:gradFill>
                <a:latin typeface="Segoe UI Semilight"/>
                <a:ea typeface="Segoe UI Black" panose="020B0A02040204020203" pitchFamily="34" charset="0"/>
                <a:cs typeface="Segoe UI Black" panose="020B0A02040204020203" pitchFamily="34" charset="0"/>
              </a:rPr>
            </a:br>
            <a:r>
              <a:rPr lang="en-US" sz="2300" dirty="0">
                <a:ln w="3175">
                  <a:noFill/>
                </a:ln>
                <a:gradFill>
                  <a:gsLst>
                    <a:gs pos="38000">
                      <a:schemeClr val="tx1"/>
                    </a:gs>
                    <a:gs pos="71000">
                      <a:schemeClr val="tx1"/>
                    </a:gs>
                  </a:gsLst>
                  <a:lin ang="5400000" scaled="0"/>
                </a:gradFill>
                <a:latin typeface="Segoe UI Semilight"/>
                <a:ea typeface="Segoe UI Black" panose="020B0A02040204020203" pitchFamily="34" charset="0"/>
                <a:cs typeface="Segoe UI Black" panose="020B0A02040204020203" pitchFamily="34" charset="0"/>
              </a:rPr>
              <a:t>faster time to value</a:t>
            </a:r>
          </a:p>
        </p:txBody>
      </p:sp>
      <p:grpSp>
        <p:nvGrpSpPr>
          <p:cNvPr id="248" name="Group 247"/>
          <p:cNvGrpSpPr>
            <a:grpSpLocks noChangeAspect="1"/>
          </p:cNvGrpSpPr>
          <p:nvPr/>
        </p:nvGrpSpPr>
        <p:grpSpPr>
          <a:xfrm>
            <a:off x="9013385" y="4984027"/>
            <a:ext cx="2286000" cy="1436080"/>
            <a:chOff x="8021285" y="3799695"/>
            <a:chExt cx="4072494" cy="2558364"/>
          </a:xfrm>
        </p:grpSpPr>
        <p:grpSp>
          <p:nvGrpSpPr>
            <p:cNvPr id="250" name="Group 249"/>
            <p:cNvGrpSpPr/>
            <p:nvPr/>
          </p:nvGrpSpPr>
          <p:grpSpPr>
            <a:xfrm>
              <a:off x="8021285" y="3799695"/>
              <a:ext cx="3842187" cy="2374598"/>
              <a:chOff x="3758108" y="3882044"/>
              <a:chExt cx="4537730" cy="2804466"/>
            </a:xfrm>
          </p:grpSpPr>
          <p:pic>
            <p:nvPicPr>
              <p:cNvPr id="308" name="Picture 307"/>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3758108" y="3882044"/>
                <a:ext cx="4537730" cy="2804466"/>
              </a:xfrm>
              <a:prstGeom prst="rect">
                <a:avLst/>
              </a:prstGeom>
            </p:spPr>
          </p:pic>
          <p:grpSp>
            <p:nvGrpSpPr>
              <p:cNvPr id="309" name="Group 308"/>
              <p:cNvGrpSpPr/>
              <p:nvPr/>
            </p:nvGrpSpPr>
            <p:grpSpPr>
              <a:xfrm>
                <a:off x="4252895" y="4071186"/>
                <a:ext cx="3841310" cy="2266377"/>
                <a:chOff x="6002958" y="2837999"/>
                <a:chExt cx="3841310" cy="2266377"/>
              </a:xfrm>
            </p:grpSpPr>
            <p:grpSp>
              <p:nvGrpSpPr>
                <p:cNvPr id="310" name="Group 309"/>
                <p:cNvGrpSpPr/>
                <p:nvPr/>
              </p:nvGrpSpPr>
              <p:grpSpPr>
                <a:xfrm>
                  <a:off x="6120567" y="4453100"/>
                  <a:ext cx="2404209" cy="651276"/>
                  <a:chOff x="-2653979" y="3205843"/>
                  <a:chExt cx="2208776" cy="1551273"/>
                </a:xfrm>
              </p:grpSpPr>
              <p:sp>
                <p:nvSpPr>
                  <p:cNvPr id="332" name="Rectangle 331"/>
                  <p:cNvSpPr/>
                  <p:nvPr/>
                </p:nvSpPr>
                <p:spPr>
                  <a:xfrm>
                    <a:off x="-2653979" y="3205843"/>
                    <a:ext cx="2208776" cy="15512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0">
                      <a:defRPr/>
                    </a:pPr>
                    <a:endParaRPr lang="en-US" sz="1764" dirty="0">
                      <a:solidFill>
                        <a:prstClr val="white"/>
                      </a:solidFill>
                      <a:latin typeface="Segoe UI"/>
                    </a:endParaRPr>
                  </a:p>
                </p:txBody>
              </p:sp>
              <p:grpSp>
                <p:nvGrpSpPr>
                  <p:cNvPr id="333" name="Group 332"/>
                  <p:cNvGrpSpPr/>
                  <p:nvPr/>
                </p:nvGrpSpPr>
                <p:grpSpPr>
                  <a:xfrm>
                    <a:off x="-2519788" y="3485769"/>
                    <a:ext cx="1920244" cy="991420"/>
                    <a:chOff x="578918" y="4230914"/>
                    <a:chExt cx="1836673" cy="785213"/>
                  </a:xfrm>
                </p:grpSpPr>
                <p:cxnSp>
                  <p:nvCxnSpPr>
                    <p:cNvPr id="334" name="Straight Connector 333"/>
                    <p:cNvCxnSpPr/>
                    <p:nvPr/>
                  </p:nvCxnSpPr>
                  <p:spPr>
                    <a:xfrm>
                      <a:off x="578918" y="4230914"/>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a:off x="578918" y="442721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578918" y="4623520"/>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578918" y="4819823"/>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a:off x="578918" y="501612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311" name="Group 310"/>
                <p:cNvGrpSpPr/>
                <p:nvPr/>
              </p:nvGrpSpPr>
              <p:grpSpPr>
                <a:xfrm>
                  <a:off x="8524776" y="2950602"/>
                  <a:ext cx="1319492" cy="2153773"/>
                  <a:chOff x="-4889270" y="1105572"/>
                  <a:chExt cx="2116442" cy="3651543"/>
                </a:xfrm>
              </p:grpSpPr>
              <p:sp>
                <p:nvSpPr>
                  <p:cNvPr id="316" name="Rectangle 315"/>
                  <p:cNvSpPr/>
                  <p:nvPr/>
                </p:nvSpPr>
                <p:spPr>
                  <a:xfrm>
                    <a:off x="-4889270" y="1105572"/>
                    <a:ext cx="2116442" cy="365154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0">
                      <a:defRPr/>
                    </a:pPr>
                    <a:r>
                      <a:rPr lang="en-US" sz="1764" dirty="0">
                        <a:solidFill>
                          <a:prstClr val="white"/>
                        </a:solidFill>
                        <a:latin typeface="Segoe UI"/>
                      </a:rPr>
                      <a:t> </a:t>
                    </a:r>
                  </a:p>
                </p:txBody>
              </p:sp>
              <p:cxnSp>
                <p:nvCxnSpPr>
                  <p:cNvPr id="317" name="Straight Connector 316"/>
                  <p:cNvCxnSpPr/>
                  <p:nvPr/>
                </p:nvCxnSpPr>
                <p:spPr>
                  <a:xfrm>
                    <a:off x="-4774213" y="1287242"/>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a:off x="-4774213" y="1523811"/>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flipH="1">
                    <a:off x="-4774213" y="1760380"/>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a:off x="-4774213" y="1996949"/>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4774213" y="2233518"/>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a:off x="-4774213" y="2470087"/>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4774213" y="2706656"/>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a:off x="-4774213" y="2943225"/>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a:off x="-4774213" y="317979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4774213" y="3416363"/>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H="1">
                    <a:off x="-4774213" y="3652932"/>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4774213" y="3889501"/>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4774213" y="4126070"/>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4774213" y="4362639"/>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4774213" y="459921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312" name="Group 311"/>
                <p:cNvGrpSpPr/>
                <p:nvPr/>
              </p:nvGrpSpPr>
              <p:grpSpPr>
                <a:xfrm>
                  <a:off x="6002958" y="2837999"/>
                  <a:ext cx="3841310" cy="112272"/>
                  <a:chOff x="6350859" y="637169"/>
                  <a:chExt cx="8756422" cy="255928"/>
                </a:xfrm>
              </p:grpSpPr>
              <p:sp>
                <p:nvSpPr>
                  <p:cNvPr id="314" name="Rectangle 313"/>
                  <p:cNvSpPr/>
                  <p:nvPr/>
                </p:nvSpPr>
                <p:spPr>
                  <a:xfrm>
                    <a:off x="6350859" y="637363"/>
                    <a:ext cx="8756422" cy="25573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0">
                      <a:defRPr/>
                    </a:pPr>
                    <a:endParaRPr lang="en-US" sz="1764" dirty="0">
                      <a:solidFill>
                        <a:prstClr val="white"/>
                      </a:solidFill>
                      <a:latin typeface="Segoe UI"/>
                    </a:endParaRPr>
                  </a:p>
                </p:txBody>
              </p:sp>
              <p:sp>
                <p:nvSpPr>
                  <p:cNvPr id="315" name="Rectangle 314"/>
                  <p:cNvSpPr/>
                  <p:nvPr/>
                </p:nvSpPr>
                <p:spPr>
                  <a:xfrm>
                    <a:off x="6350859" y="637169"/>
                    <a:ext cx="255929"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0">
                      <a:defRPr/>
                    </a:pPr>
                    <a:endParaRPr lang="en-US" sz="1764" baseline="-25000" dirty="0">
                      <a:solidFill>
                        <a:prstClr val="white"/>
                      </a:solidFill>
                      <a:latin typeface="Segoe UI"/>
                    </a:endParaRPr>
                  </a:p>
                </p:txBody>
              </p:sp>
            </p:grpSp>
            <p:pic>
              <p:nvPicPr>
                <p:cNvPr id="313" name="Picture 312"/>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6119353" y="2950271"/>
                  <a:ext cx="2409125" cy="1545695"/>
                </a:xfrm>
                <a:prstGeom prst="rect">
                  <a:avLst/>
                </a:prstGeom>
              </p:spPr>
            </p:pic>
          </p:grpSp>
        </p:grpSp>
        <p:pic>
          <p:nvPicPr>
            <p:cNvPr id="251" name="Picture 250"/>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8506585" y="4051715"/>
              <a:ext cx="2764077" cy="1827117"/>
            </a:xfrm>
            <a:prstGeom prst="rect">
              <a:avLst/>
            </a:prstGeom>
          </p:spPr>
        </p:pic>
        <p:grpSp>
          <p:nvGrpSpPr>
            <p:cNvPr id="252" name="Group 251"/>
            <p:cNvGrpSpPr/>
            <p:nvPr/>
          </p:nvGrpSpPr>
          <p:grpSpPr>
            <a:xfrm>
              <a:off x="9057231" y="4414972"/>
              <a:ext cx="3036548" cy="1943087"/>
              <a:chOff x="6992031" y="4649551"/>
              <a:chExt cx="2982689" cy="1908621"/>
            </a:xfrm>
          </p:grpSpPr>
          <p:pic>
            <p:nvPicPr>
              <p:cNvPr id="255" name="Picture 254"/>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992031" y="4649551"/>
                <a:ext cx="2982689" cy="1908621"/>
              </a:xfrm>
              <a:prstGeom prst="rect">
                <a:avLst/>
              </a:prstGeom>
            </p:spPr>
          </p:pic>
          <p:grpSp>
            <p:nvGrpSpPr>
              <p:cNvPr id="256" name="Group 255"/>
              <p:cNvGrpSpPr/>
              <p:nvPr/>
            </p:nvGrpSpPr>
            <p:grpSpPr>
              <a:xfrm>
                <a:off x="7751974" y="4889468"/>
                <a:ext cx="2008151" cy="1458982"/>
                <a:chOff x="9502037" y="3656281"/>
                <a:chExt cx="2008151" cy="1458982"/>
              </a:xfrm>
            </p:grpSpPr>
            <p:grpSp>
              <p:nvGrpSpPr>
                <p:cNvPr id="279" name="Group 278"/>
                <p:cNvGrpSpPr/>
                <p:nvPr/>
              </p:nvGrpSpPr>
              <p:grpSpPr>
                <a:xfrm>
                  <a:off x="10393329" y="4655762"/>
                  <a:ext cx="1114137" cy="459501"/>
                  <a:chOff x="-2653979" y="3205843"/>
                  <a:chExt cx="2208776" cy="1551273"/>
                </a:xfrm>
              </p:grpSpPr>
              <p:sp>
                <p:nvSpPr>
                  <p:cNvPr id="301" name="Rectangle 300"/>
                  <p:cNvSpPr/>
                  <p:nvPr/>
                </p:nvSpPr>
                <p:spPr>
                  <a:xfrm>
                    <a:off x="-2653979" y="3205843"/>
                    <a:ext cx="2208776" cy="155127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0">
                      <a:defRPr/>
                    </a:pPr>
                    <a:endParaRPr lang="en-US" sz="1764" dirty="0">
                      <a:solidFill>
                        <a:prstClr val="white"/>
                      </a:solidFill>
                      <a:latin typeface="Segoe UI"/>
                    </a:endParaRPr>
                  </a:p>
                </p:txBody>
              </p:sp>
              <p:grpSp>
                <p:nvGrpSpPr>
                  <p:cNvPr id="302" name="Group 301"/>
                  <p:cNvGrpSpPr/>
                  <p:nvPr/>
                </p:nvGrpSpPr>
                <p:grpSpPr>
                  <a:xfrm>
                    <a:off x="-2519788" y="3485769"/>
                    <a:ext cx="1920244" cy="991420"/>
                    <a:chOff x="578918" y="4230914"/>
                    <a:chExt cx="1836673" cy="785213"/>
                  </a:xfrm>
                </p:grpSpPr>
                <p:cxnSp>
                  <p:nvCxnSpPr>
                    <p:cNvPr id="303" name="Straight Connector 302"/>
                    <p:cNvCxnSpPr/>
                    <p:nvPr/>
                  </p:nvCxnSpPr>
                  <p:spPr>
                    <a:xfrm>
                      <a:off x="578918" y="4230914"/>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a:off x="578918" y="442721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a:off x="578918" y="4623524"/>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a:off x="578918" y="4819823"/>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578918" y="501612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280" name="Group 279"/>
                <p:cNvGrpSpPr/>
                <p:nvPr/>
              </p:nvGrpSpPr>
              <p:grpSpPr>
                <a:xfrm>
                  <a:off x="9506831" y="3747556"/>
                  <a:ext cx="899804" cy="1356819"/>
                  <a:chOff x="-4889270" y="1105572"/>
                  <a:chExt cx="2116442" cy="3651543"/>
                </a:xfrm>
              </p:grpSpPr>
              <p:sp>
                <p:nvSpPr>
                  <p:cNvPr id="285" name="Rectangle 284"/>
                  <p:cNvSpPr/>
                  <p:nvPr/>
                </p:nvSpPr>
                <p:spPr>
                  <a:xfrm>
                    <a:off x="-4889270" y="1105572"/>
                    <a:ext cx="2116442" cy="365154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0">
                      <a:defRPr/>
                    </a:pPr>
                    <a:endParaRPr lang="en-US" sz="1764" dirty="0">
                      <a:solidFill>
                        <a:prstClr val="white"/>
                      </a:solidFill>
                      <a:latin typeface="Segoe UI"/>
                    </a:endParaRPr>
                  </a:p>
                </p:txBody>
              </p:sp>
              <p:cxnSp>
                <p:nvCxnSpPr>
                  <p:cNvPr id="286" name="Straight Connector 285"/>
                  <p:cNvCxnSpPr/>
                  <p:nvPr/>
                </p:nvCxnSpPr>
                <p:spPr>
                  <a:xfrm>
                    <a:off x="-4774213" y="1287242"/>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4774213" y="1523811"/>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H="1">
                    <a:off x="-4774213" y="1760380"/>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774213" y="1996949"/>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a:off x="-4774213" y="2233518"/>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a:off x="-4774211" y="2470088"/>
                    <a:ext cx="1889358"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a:off x="-4774213" y="2706656"/>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4774213" y="2943225"/>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a:off x="-4774213" y="317979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4774213" y="3416363"/>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flipH="1">
                    <a:off x="-4774213" y="3652932"/>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4774213" y="3889501"/>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a:off x="-4774213" y="4126070"/>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4774213" y="4362639"/>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4774213" y="459921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p:nvGrpSpPr>
              <p:grpSpPr>
                <a:xfrm>
                  <a:off x="9502037" y="3656281"/>
                  <a:ext cx="2008151" cy="127959"/>
                  <a:chOff x="6350859" y="637169"/>
                  <a:chExt cx="4016458" cy="255928"/>
                </a:xfrm>
              </p:grpSpPr>
              <p:sp>
                <p:nvSpPr>
                  <p:cNvPr id="283" name="Rectangle 282"/>
                  <p:cNvSpPr/>
                  <p:nvPr/>
                </p:nvSpPr>
                <p:spPr>
                  <a:xfrm>
                    <a:off x="6356303" y="637361"/>
                    <a:ext cx="4011014" cy="255736"/>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0">
                      <a:defRPr/>
                    </a:pPr>
                    <a:endParaRPr lang="en-US" sz="1764" dirty="0">
                      <a:solidFill>
                        <a:prstClr val="white"/>
                      </a:solidFill>
                      <a:latin typeface="Segoe UI"/>
                    </a:endParaRPr>
                  </a:p>
                </p:txBody>
              </p:sp>
              <p:sp>
                <p:nvSpPr>
                  <p:cNvPr id="284" name="Rectangle 283"/>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0">
                      <a:defRPr/>
                    </a:pPr>
                    <a:endParaRPr lang="en-US" sz="1764" baseline="-25000" dirty="0">
                      <a:solidFill>
                        <a:prstClr val="white"/>
                      </a:solidFill>
                      <a:latin typeface="Segoe UI"/>
                    </a:endParaRPr>
                  </a:p>
                </p:txBody>
              </p:sp>
            </p:grpSp>
            <p:pic>
              <p:nvPicPr>
                <p:cNvPr id="282" name="Picture 281"/>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10406636" y="3786753"/>
                  <a:ext cx="1100830" cy="904575"/>
                </a:xfrm>
                <a:prstGeom prst="rect">
                  <a:avLst/>
                </a:prstGeom>
              </p:spPr>
            </p:pic>
          </p:grpSp>
          <p:grpSp>
            <p:nvGrpSpPr>
              <p:cNvPr id="257" name="Group 256"/>
              <p:cNvGrpSpPr/>
              <p:nvPr/>
            </p:nvGrpSpPr>
            <p:grpSpPr>
              <a:xfrm>
                <a:off x="7025164" y="5272454"/>
                <a:ext cx="630944" cy="1069938"/>
                <a:chOff x="8775227" y="4039267"/>
                <a:chExt cx="630944" cy="1069938"/>
              </a:xfrm>
            </p:grpSpPr>
            <p:grpSp>
              <p:nvGrpSpPr>
                <p:cNvPr id="258" name="Group 257"/>
                <p:cNvGrpSpPr/>
                <p:nvPr/>
              </p:nvGrpSpPr>
              <p:grpSpPr>
                <a:xfrm>
                  <a:off x="8795657" y="4120242"/>
                  <a:ext cx="219578" cy="984133"/>
                  <a:chOff x="-4889270" y="1105572"/>
                  <a:chExt cx="2116442" cy="3651543"/>
                </a:xfrm>
              </p:grpSpPr>
              <p:sp>
                <p:nvSpPr>
                  <p:cNvPr id="263" name="Rectangle 262"/>
                  <p:cNvSpPr/>
                  <p:nvPr/>
                </p:nvSpPr>
                <p:spPr>
                  <a:xfrm>
                    <a:off x="-4889270" y="1105572"/>
                    <a:ext cx="2116442" cy="365154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0">
                      <a:defRPr/>
                    </a:pPr>
                    <a:endParaRPr lang="en-US" sz="1764" dirty="0">
                      <a:solidFill>
                        <a:prstClr val="white"/>
                      </a:solidFill>
                      <a:latin typeface="Segoe UI"/>
                    </a:endParaRPr>
                  </a:p>
                </p:txBody>
              </p:sp>
              <p:cxnSp>
                <p:nvCxnSpPr>
                  <p:cNvPr id="264" name="Straight Connector 263"/>
                  <p:cNvCxnSpPr/>
                  <p:nvPr/>
                </p:nvCxnSpPr>
                <p:spPr>
                  <a:xfrm>
                    <a:off x="-4774213" y="1287242"/>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4774213" y="1523811"/>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flipH="1">
                    <a:off x="-4774213" y="1760380"/>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4774213" y="1996949"/>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4774213" y="2233518"/>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4774213" y="2470087"/>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4774213" y="2706656"/>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4774213" y="2943225"/>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4774213" y="317979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4774213" y="3416363"/>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H="1">
                    <a:off x="-4774213" y="3652932"/>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4774213" y="3889501"/>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a:off x="-4774213" y="4126070"/>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a:off x="-4774213" y="4362639"/>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a:off x="-4774213" y="459921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259" name="Group 258"/>
                <p:cNvGrpSpPr/>
                <p:nvPr/>
              </p:nvGrpSpPr>
              <p:grpSpPr>
                <a:xfrm>
                  <a:off x="8775227" y="4039267"/>
                  <a:ext cx="630944" cy="80495"/>
                  <a:chOff x="6350859" y="637169"/>
                  <a:chExt cx="2006064" cy="255931"/>
                </a:xfrm>
              </p:grpSpPr>
              <p:sp>
                <p:nvSpPr>
                  <p:cNvPr id="261" name="Rectangle 260"/>
                  <p:cNvSpPr/>
                  <p:nvPr/>
                </p:nvSpPr>
                <p:spPr>
                  <a:xfrm>
                    <a:off x="6372499" y="637364"/>
                    <a:ext cx="1984424" cy="255736"/>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0">
                      <a:defRPr/>
                    </a:pPr>
                    <a:endParaRPr lang="en-US" sz="1764" dirty="0">
                      <a:solidFill>
                        <a:prstClr val="white"/>
                      </a:solidFill>
                      <a:latin typeface="Segoe UI"/>
                    </a:endParaRPr>
                  </a:p>
                </p:txBody>
              </p:sp>
              <p:sp>
                <p:nvSpPr>
                  <p:cNvPr id="262" name="Rectangle 261"/>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0">
                      <a:defRPr/>
                    </a:pPr>
                    <a:endParaRPr lang="en-US" sz="1764" baseline="-25000" dirty="0">
                      <a:solidFill>
                        <a:prstClr val="white"/>
                      </a:solidFill>
                      <a:latin typeface="Segoe UI"/>
                    </a:endParaRPr>
                  </a:p>
                </p:txBody>
              </p:sp>
            </p:grpSp>
            <p:pic>
              <p:nvPicPr>
                <p:cNvPr id="260" name="Picture 259"/>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9015235" y="4124555"/>
                  <a:ext cx="388213" cy="984650"/>
                </a:xfrm>
                <a:prstGeom prst="rect">
                  <a:avLst/>
                </a:prstGeom>
              </p:spPr>
            </p:pic>
          </p:grpSp>
        </p:grpSp>
        <p:pic>
          <p:nvPicPr>
            <p:cNvPr id="253" name="Picture 252"/>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9844472" y="4797311"/>
              <a:ext cx="2040118" cy="1348563"/>
            </a:xfrm>
            <a:prstGeom prst="rect">
              <a:avLst/>
            </a:prstGeom>
          </p:spPr>
        </p:pic>
        <p:pic>
          <p:nvPicPr>
            <p:cNvPr id="254" name="Picture 253"/>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9076029" y="5143794"/>
              <a:ext cx="658307" cy="999837"/>
            </a:xfrm>
            <a:prstGeom prst="rect">
              <a:avLst/>
            </a:prstGeom>
          </p:spPr>
        </p:pic>
      </p:grpSp>
      <p:sp>
        <p:nvSpPr>
          <p:cNvPr id="135" name="Rectangle 134"/>
          <p:cNvSpPr/>
          <p:nvPr/>
        </p:nvSpPr>
        <p:spPr>
          <a:xfrm>
            <a:off x="427037" y="2963373"/>
            <a:ext cx="2743200" cy="45713"/>
          </a:xfrm>
          <a:prstGeom prst="rect">
            <a:avLst/>
          </a:prstGeom>
          <a:solidFill>
            <a:schemeClr val="accent1"/>
          </a:solidFill>
          <a:ln>
            <a:noFill/>
          </a:ln>
        </p:spPr>
        <p:txBody>
          <a:bodyPr vert="horz" wrap="square" lIns="91427" tIns="45713" rIns="91427" bIns="45713" rtlCol="0" anchor="ctr">
            <a:noAutofit/>
          </a:bodyPr>
          <a:lstStyle/>
          <a:p>
            <a:pPr defTabSz="914050">
              <a:spcBef>
                <a:spcPct val="0"/>
              </a:spcBef>
              <a:defRPr/>
            </a:pPr>
            <a:endParaRPr lang="en-US" sz="2400" dirty="0">
              <a:ln w="3175">
                <a:noFill/>
              </a:ln>
              <a:solidFill>
                <a:prstClr val="white"/>
              </a:solidFill>
              <a:latin typeface="Segoe UI Semilight"/>
              <a:ea typeface="Segoe UI Black" panose="020B0A02040204020203" pitchFamily="34" charset="0"/>
              <a:cs typeface="Segoe UI Black" panose="020B0A02040204020203" pitchFamily="34" charset="0"/>
            </a:endParaRPr>
          </a:p>
        </p:txBody>
      </p:sp>
      <p:sp>
        <p:nvSpPr>
          <p:cNvPr id="136" name="Rectangle 135"/>
          <p:cNvSpPr/>
          <p:nvPr/>
        </p:nvSpPr>
        <p:spPr>
          <a:xfrm>
            <a:off x="3350279" y="2963373"/>
            <a:ext cx="2743200" cy="45713"/>
          </a:xfrm>
          <a:prstGeom prst="rect">
            <a:avLst/>
          </a:prstGeom>
          <a:solidFill>
            <a:schemeClr val="accent1"/>
          </a:solidFill>
          <a:ln>
            <a:noFill/>
          </a:ln>
        </p:spPr>
        <p:txBody>
          <a:bodyPr vert="horz" wrap="square" lIns="91427" tIns="45713" rIns="91427" bIns="45713" rtlCol="0" anchor="ctr">
            <a:noAutofit/>
          </a:bodyPr>
          <a:lstStyle/>
          <a:p>
            <a:pPr defTabSz="914050">
              <a:spcBef>
                <a:spcPct val="0"/>
              </a:spcBef>
              <a:defRPr/>
            </a:pPr>
            <a:endParaRPr lang="en-US" sz="2400" dirty="0">
              <a:ln w="3175">
                <a:noFill/>
              </a:ln>
              <a:solidFill>
                <a:prstClr val="white"/>
              </a:solidFill>
              <a:latin typeface="Segoe UI Semilight"/>
              <a:ea typeface="Segoe UI Black" panose="020B0A02040204020203" pitchFamily="34" charset="0"/>
              <a:cs typeface="Segoe UI Black" panose="020B0A02040204020203" pitchFamily="34" charset="0"/>
            </a:endParaRPr>
          </a:p>
        </p:txBody>
      </p:sp>
      <p:sp>
        <p:nvSpPr>
          <p:cNvPr id="137" name="Rectangle 136"/>
          <p:cNvSpPr/>
          <p:nvPr/>
        </p:nvSpPr>
        <p:spPr>
          <a:xfrm>
            <a:off x="9266237" y="2975870"/>
            <a:ext cx="2743200" cy="45713"/>
          </a:xfrm>
          <a:prstGeom prst="rect">
            <a:avLst/>
          </a:prstGeom>
          <a:solidFill>
            <a:schemeClr val="accent1"/>
          </a:solidFill>
          <a:ln>
            <a:noFill/>
          </a:ln>
        </p:spPr>
        <p:txBody>
          <a:bodyPr vert="horz" wrap="square" lIns="91427" tIns="45713" rIns="91427" bIns="45713" rtlCol="0" anchor="ctr">
            <a:noAutofit/>
          </a:bodyPr>
          <a:lstStyle/>
          <a:p>
            <a:pPr defTabSz="914050">
              <a:spcBef>
                <a:spcPct val="0"/>
              </a:spcBef>
              <a:defRPr/>
            </a:pPr>
            <a:endParaRPr lang="en-US" sz="2400" dirty="0">
              <a:ln w="3175">
                <a:noFill/>
              </a:ln>
              <a:solidFill>
                <a:prstClr val="white"/>
              </a:solidFill>
              <a:latin typeface="Segoe UI Semilight"/>
              <a:ea typeface="Segoe UI Black" panose="020B0A02040204020203" pitchFamily="34" charset="0"/>
              <a:cs typeface="Segoe UI Black" panose="020B0A02040204020203" pitchFamily="34" charset="0"/>
            </a:endParaRPr>
          </a:p>
        </p:txBody>
      </p:sp>
      <p:grpSp>
        <p:nvGrpSpPr>
          <p:cNvPr id="5" name="Group 4"/>
          <p:cNvGrpSpPr>
            <a:grpSpLocks noChangeAspect="1"/>
          </p:cNvGrpSpPr>
          <p:nvPr/>
        </p:nvGrpSpPr>
        <p:grpSpPr bwMode="auto">
          <a:xfrm>
            <a:off x="2924994" y="3845881"/>
            <a:ext cx="422332" cy="421330"/>
            <a:chOff x="2254" y="1027"/>
            <a:chExt cx="422" cy="421"/>
          </a:xfrm>
        </p:grpSpPr>
        <p:sp>
          <p:nvSpPr>
            <p:cNvPr id="7" name="Freeform 5"/>
            <p:cNvSpPr>
              <a:spLocks/>
            </p:cNvSpPr>
            <p:nvPr/>
          </p:nvSpPr>
          <p:spPr bwMode="auto">
            <a:xfrm>
              <a:off x="2359" y="1133"/>
              <a:ext cx="211" cy="208"/>
            </a:xfrm>
            <a:custGeom>
              <a:avLst/>
              <a:gdLst>
                <a:gd name="T0" fmla="*/ 97 w 211"/>
                <a:gd name="T1" fmla="*/ 10 h 208"/>
                <a:gd name="T2" fmla="*/ 187 w 211"/>
                <a:gd name="T3" fmla="*/ 97 h 208"/>
                <a:gd name="T4" fmla="*/ 0 w 211"/>
                <a:gd name="T5" fmla="*/ 97 h 208"/>
                <a:gd name="T6" fmla="*/ 0 w 211"/>
                <a:gd name="T7" fmla="*/ 111 h 208"/>
                <a:gd name="T8" fmla="*/ 187 w 211"/>
                <a:gd name="T9" fmla="*/ 111 h 208"/>
                <a:gd name="T10" fmla="*/ 97 w 211"/>
                <a:gd name="T11" fmla="*/ 198 h 208"/>
                <a:gd name="T12" fmla="*/ 107 w 211"/>
                <a:gd name="T13" fmla="*/ 208 h 208"/>
                <a:gd name="T14" fmla="*/ 211 w 211"/>
                <a:gd name="T15" fmla="*/ 104 h 208"/>
                <a:gd name="T16" fmla="*/ 107 w 211"/>
                <a:gd name="T17" fmla="*/ 0 h 208"/>
                <a:gd name="T18" fmla="*/ 97 w 211"/>
                <a:gd name="T19" fmla="*/ 1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208">
                  <a:moveTo>
                    <a:pt x="97" y="10"/>
                  </a:moveTo>
                  <a:lnTo>
                    <a:pt x="187" y="97"/>
                  </a:lnTo>
                  <a:lnTo>
                    <a:pt x="0" y="97"/>
                  </a:lnTo>
                  <a:lnTo>
                    <a:pt x="0" y="111"/>
                  </a:lnTo>
                  <a:lnTo>
                    <a:pt x="187" y="111"/>
                  </a:lnTo>
                  <a:lnTo>
                    <a:pt x="97" y="198"/>
                  </a:lnTo>
                  <a:lnTo>
                    <a:pt x="107" y="208"/>
                  </a:lnTo>
                  <a:lnTo>
                    <a:pt x="211" y="104"/>
                  </a:lnTo>
                  <a:lnTo>
                    <a:pt x="107" y="0"/>
                  </a:lnTo>
                  <a:lnTo>
                    <a:pt x="97" y="10"/>
                  </a:lnTo>
                  <a:close/>
                </a:path>
              </a:pathLst>
            </a:custGeom>
            <a:solidFill>
              <a:schemeClr val="tx2"/>
            </a:solid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endParaRPr lang="en-US"/>
            </a:p>
          </p:txBody>
        </p:sp>
        <p:sp>
          <p:nvSpPr>
            <p:cNvPr id="8" name="Freeform 6"/>
            <p:cNvSpPr>
              <a:spLocks noEditPoints="1"/>
            </p:cNvSpPr>
            <p:nvPr/>
          </p:nvSpPr>
          <p:spPr bwMode="auto">
            <a:xfrm>
              <a:off x="2254" y="1027"/>
              <a:ext cx="422" cy="421"/>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tx2"/>
            </a:solid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endParaRPr lang="en-US"/>
            </a:p>
          </p:txBody>
        </p:sp>
      </p:grpSp>
      <p:grpSp>
        <p:nvGrpSpPr>
          <p:cNvPr id="6" name="Group 5"/>
          <p:cNvGrpSpPr>
            <a:grpSpLocks noChangeAspect="1"/>
          </p:cNvGrpSpPr>
          <p:nvPr/>
        </p:nvGrpSpPr>
        <p:grpSpPr>
          <a:xfrm>
            <a:off x="6411360" y="4984027"/>
            <a:ext cx="2286000" cy="1542573"/>
            <a:chOff x="4704774" y="3685309"/>
            <a:chExt cx="3206075" cy="2163432"/>
          </a:xfrm>
        </p:grpSpPr>
        <p:grpSp>
          <p:nvGrpSpPr>
            <p:cNvPr id="209" name="Group 208"/>
            <p:cNvGrpSpPr/>
            <p:nvPr/>
          </p:nvGrpSpPr>
          <p:grpSpPr>
            <a:xfrm>
              <a:off x="4704774" y="3685309"/>
              <a:ext cx="3206075" cy="2163432"/>
              <a:chOff x="8490545" y="4153693"/>
              <a:chExt cx="3361488" cy="2268302"/>
            </a:xfrm>
          </p:grpSpPr>
          <p:pic>
            <p:nvPicPr>
              <p:cNvPr id="211" name="Picture 210"/>
              <p:cNvPicPr>
                <a:picLocks noChangeAspect="1"/>
              </p:cNvPicPr>
              <p:nvPr/>
            </p:nvPicPr>
            <p:blipFill>
              <a:blip r:embed="rId20"/>
              <a:stretch>
                <a:fillRect/>
              </a:stretch>
            </p:blipFill>
            <p:spPr>
              <a:xfrm>
                <a:off x="8490545" y="4153693"/>
                <a:ext cx="3361488" cy="2268302"/>
              </a:xfrm>
              <a:prstGeom prst="rect">
                <a:avLst/>
              </a:prstGeom>
            </p:spPr>
          </p:pic>
          <p:sp>
            <p:nvSpPr>
              <p:cNvPr id="213" name="Rectangle 212"/>
              <p:cNvSpPr/>
              <p:nvPr/>
            </p:nvSpPr>
            <p:spPr bwMode="auto">
              <a:xfrm>
                <a:off x="10304462" y="4711718"/>
                <a:ext cx="132557" cy="45719"/>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Freeform 119"/>
              <p:cNvSpPr/>
              <p:nvPr/>
            </p:nvSpPr>
            <p:spPr bwMode="auto">
              <a:xfrm>
                <a:off x="9908607" y="4751143"/>
                <a:ext cx="72535" cy="76664"/>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5" name="Rectangle 214"/>
              <p:cNvSpPr/>
              <p:nvPr/>
            </p:nvSpPr>
            <p:spPr bwMode="auto">
              <a:xfrm>
                <a:off x="11330781" y="4276764"/>
                <a:ext cx="315913" cy="86593"/>
              </a:xfrm>
              <a:prstGeom prst="rect">
                <a:avLst/>
              </a:prstGeom>
              <a:solidFill>
                <a:srgbClr val="2024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 name="Group 3"/>
            <p:cNvGrpSpPr/>
            <p:nvPr/>
          </p:nvGrpSpPr>
          <p:grpSpPr>
            <a:xfrm>
              <a:off x="4859124" y="3828861"/>
              <a:ext cx="2916451" cy="1881377"/>
              <a:chOff x="4859124" y="3828861"/>
              <a:chExt cx="2916451" cy="1881377"/>
            </a:xfrm>
          </p:grpSpPr>
          <p:pic>
            <p:nvPicPr>
              <p:cNvPr id="149" name="Picture 148"/>
              <p:cNvPicPr>
                <a:picLocks noChangeAspect="1"/>
              </p:cNvPicPr>
              <p:nvPr/>
            </p:nvPicPr>
            <p:blipFill rotWithShape="1">
              <a:blip r:embed="rId21"/>
              <a:srcRect t="1" r="387" b="-14201"/>
              <a:stretch/>
            </p:blipFill>
            <p:spPr>
              <a:xfrm>
                <a:off x="4859124" y="3828861"/>
                <a:ext cx="2916451" cy="1876614"/>
              </a:xfrm>
              <a:prstGeom prst="rect">
                <a:avLst/>
              </a:prstGeom>
              <a:solidFill>
                <a:schemeClr val="bg1"/>
              </a:solidFill>
            </p:spPr>
          </p:pic>
          <p:sp>
            <p:nvSpPr>
              <p:cNvPr id="3" name="Rectangle 2"/>
              <p:cNvSpPr/>
              <p:nvPr/>
            </p:nvSpPr>
            <p:spPr bwMode="auto">
              <a:xfrm>
                <a:off x="4860130" y="5374359"/>
                <a:ext cx="88107" cy="335879"/>
              </a:xfrm>
              <a:prstGeom prst="rect">
                <a:avLst/>
              </a:prstGeom>
              <a:solidFill>
                <a:srgbClr val="3232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1" name="Rectangle 140"/>
          <p:cNvSpPr/>
          <p:nvPr/>
        </p:nvSpPr>
        <p:spPr>
          <a:xfrm>
            <a:off x="6294437" y="2975869"/>
            <a:ext cx="2743200" cy="45713"/>
          </a:xfrm>
          <a:prstGeom prst="rect">
            <a:avLst/>
          </a:prstGeom>
          <a:solidFill>
            <a:schemeClr val="accent1"/>
          </a:solidFill>
          <a:ln>
            <a:noFill/>
          </a:ln>
        </p:spPr>
        <p:txBody>
          <a:bodyPr vert="horz" wrap="square" lIns="91427" tIns="45713" rIns="91427" bIns="45713" rtlCol="0" anchor="ctr">
            <a:noAutofit/>
          </a:bodyPr>
          <a:lstStyle/>
          <a:p>
            <a:pPr defTabSz="914050">
              <a:spcBef>
                <a:spcPct val="0"/>
              </a:spcBef>
              <a:defRPr/>
            </a:pPr>
            <a:endParaRPr lang="en-US" sz="2400" dirty="0">
              <a:ln w="3175">
                <a:noFill/>
              </a:ln>
              <a:solidFill>
                <a:prstClr val="white"/>
              </a:solidFill>
              <a:latin typeface="Segoe UI Semilight"/>
              <a:ea typeface="Segoe UI Black" panose="020B0A02040204020203" pitchFamily="34" charset="0"/>
              <a:cs typeface="Segoe UI Black" panose="020B0A02040204020203" pitchFamily="34" charset="0"/>
            </a:endParaRPr>
          </a:p>
        </p:txBody>
      </p:sp>
      <p:sp>
        <p:nvSpPr>
          <p:cNvPr id="150" name="Arrow: Pentagon 149"/>
          <p:cNvSpPr/>
          <p:nvPr/>
        </p:nvSpPr>
        <p:spPr>
          <a:xfrm>
            <a:off x="3347326" y="3603815"/>
            <a:ext cx="2819400" cy="905462"/>
          </a:xfrm>
          <a:prstGeom prst="homePlate">
            <a:avLst>
              <a:gd name="adj" fmla="val 22517"/>
            </a:avLst>
          </a:prstGeom>
          <a:noFill/>
          <a:ln>
            <a:noFill/>
          </a:ln>
        </p:spPr>
        <p:txBody>
          <a:bodyPr vert="horz" wrap="square" lIns="91427" tIns="45713" rIns="91427" bIns="45713" rtlCol="0" anchor="ctr">
            <a:noAutofit/>
          </a:bodyPr>
          <a:lstStyle/>
          <a:p>
            <a:pPr defTabSz="914050">
              <a:spcBef>
                <a:spcPct val="0"/>
              </a:spcBef>
              <a:defRPr/>
            </a:pPr>
            <a:r>
              <a:rPr lang="en-US" sz="2300" dirty="0">
                <a:ln w="3175">
                  <a:noFill/>
                </a:ln>
                <a:gradFill>
                  <a:gsLst>
                    <a:gs pos="38000">
                      <a:schemeClr val="tx1"/>
                    </a:gs>
                    <a:gs pos="71000">
                      <a:schemeClr val="tx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Provision </a:t>
            </a:r>
            <a:r>
              <a:rPr lang="en-US" sz="2300" dirty="0">
                <a:ln w="3175">
                  <a:noFill/>
                </a:ln>
                <a:gradFill>
                  <a:gsLst>
                    <a:gs pos="38000">
                      <a:schemeClr val="tx1"/>
                    </a:gs>
                    <a:gs pos="71000">
                      <a:schemeClr val="tx1"/>
                    </a:gs>
                  </a:gsLst>
                  <a:lin ang="5400000" scaled="0"/>
                </a:gradFill>
                <a:latin typeface="Segoe UI Semilight"/>
                <a:ea typeface="Segoe UI Black" panose="020B0A02040204020203" pitchFamily="34" charset="0"/>
                <a:cs typeface="Segoe UI Black" panose="020B0A02040204020203" pitchFamily="34" charset="0"/>
              </a:rPr>
              <a:t>efficiently without losing your app context</a:t>
            </a:r>
          </a:p>
        </p:txBody>
      </p:sp>
      <p:grpSp>
        <p:nvGrpSpPr>
          <p:cNvPr id="151" name="Group 150"/>
          <p:cNvGrpSpPr>
            <a:grpSpLocks noChangeAspect="1"/>
          </p:cNvGrpSpPr>
          <p:nvPr/>
        </p:nvGrpSpPr>
        <p:grpSpPr bwMode="auto">
          <a:xfrm>
            <a:off x="8843905" y="3844879"/>
            <a:ext cx="422332" cy="421330"/>
            <a:chOff x="2254" y="1027"/>
            <a:chExt cx="422" cy="421"/>
          </a:xfrm>
        </p:grpSpPr>
        <p:sp>
          <p:nvSpPr>
            <p:cNvPr id="152" name="Freeform 5"/>
            <p:cNvSpPr>
              <a:spLocks/>
            </p:cNvSpPr>
            <p:nvPr/>
          </p:nvSpPr>
          <p:spPr bwMode="auto">
            <a:xfrm>
              <a:off x="2359" y="1133"/>
              <a:ext cx="211" cy="208"/>
            </a:xfrm>
            <a:custGeom>
              <a:avLst/>
              <a:gdLst>
                <a:gd name="T0" fmla="*/ 97 w 211"/>
                <a:gd name="T1" fmla="*/ 10 h 208"/>
                <a:gd name="T2" fmla="*/ 187 w 211"/>
                <a:gd name="T3" fmla="*/ 97 h 208"/>
                <a:gd name="T4" fmla="*/ 0 w 211"/>
                <a:gd name="T5" fmla="*/ 97 h 208"/>
                <a:gd name="T6" fmla="*/ 0 w 211"/>
                <a:gd name="T7" fmla="*/ 111 h 208"/>
                <a:gd name="T8" fmla="*/ 187 w 211"/>
                <a:gd name="T9" fmla="*/ 111 h 208"/>
                <a:gd name="T10" fmla="*/ 97 w 211"/>
                <a:gd name="T11" fmla="*/ 198 h 208"/>
                <a:gd name="T12" fmla="*/ 107 w 211"/>
                <a:gd name="T13" fmla="*/ 208 h 208"/>
                <a:gd name="T14" fmla="*/ 211 w 211"/>
                <a:gd name="T15" fmla="*/ 104 h 208"/>
                <a:gd name="T16" fmla="*/ 107 w 211"/>
                <a:gd name="T17" fmla="*/ 0 h 208"/>
                <a:gd name="T18" fmla="*/ 97 w 211"/>
                <a:gd name="T19" fmla="*/ 1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208">
                  <a:moveTo>
                    <a:pt x="97" y="10"/>
                  </a:moveTo>
                  <a:lnTo>
                    <a:pt x="187" y="97"/>
                  </a:lnTo>
                  <a:lnTo>
                    <a:pt x="0" y="97"/>
                  </a:lnTo>
                  <a:lnTo>
                    <a:pt x="0" y="111"/>
                  </a:lnTo>
                  <a:lnTo>
                    <a:pt x="187" y="111"/>
                  </a:lnTo>
                  <a:lnTo>
                    <a:pt x="97" y="198"/>
                  </a:lnTo>
                  <a:lnTo>
                    <a:pt x="107" y="208"/>
                  </a:lnTo>
                  <a:lnTo>
                    <a:pt x="211" y="104"/>
                  </a:lnTo>
                  <a:lnTo>
                    <a:pt x="107" y="0"/>
                  </a:lnTo>
                  <a:lnTo>
                    <a:pt x="97" y="10"/>
                  </a:lnTo>
                  <a:close/>
                </a:path>
              </a:pathLst>
            </a:custGeom>
            <a:solidFill>
              <a:schemeClr val="tx2"/>
            </a:solid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endParaRPr lang="en-US"/>
            </a:p>
          </p:txBody>
        </p:sp>
        <p:sp>
          <p:nvSpPr>
            <p:cNvPr id="153" name="Freeform 6"/>
            <p:cNvSpPr>
              <a:spLocks noEditPoints="1"/>
            </p:cNvSpPr>
            <p:nvPr/>
          </p:nvSpPr>
          <p:spPr bwMode="auto">
            <a:xfrm>
              <a:off x="2254" y="1027"/>
              <a:ext cx="422" cy="421"/>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tx2"/>
            </a:solid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endParaRPr lang="en-US"/>
            </a:p>
          </p:txBody>
        </p:sp>
      </p:grpSp>
      <p:sp>
        <p:nvSpPr>
          <p:cNvPr id="154" name="Arrow: Pentagon 153"/>
          <p:cNvSpPr/>
          <p:nvPr/>
        </p:nvSpPr>
        <p:spPr>
          <a:xfrm>
            <a:off x="427037" y="2049644"/>
            <a:ext cx="2743200" cy="905462"/>
          </a:xfrm>
          <a:prstGeom prst="homePlate">
            <a:avLst>
              <a:gd name="adj" fmla="val 22517"/>
            </a:avLst>
          </a:prstGeom>
          <a:noFill/>
          <a:ln>
            <a:noFill/>
          </a:ln>
        </p:spPr>
        <p:txBody>
          <a:bodyPr vert="horz" wrap="square" lIns="91427" tIns="45713" rIns="91427" bIns="45713" rtlCol="0" anchor="ctr">
            <a:noAutofit/>
          </a:bodyPr>
          <a:lstStyle/>
          <a:p>
            <a:pPr algn="ctr" defTabSz="914050">
              <a:spcBef>
                <a:spcPct val="0"/>
              </a:spcBef>
              <a:defRPr/>
            </a:pPr>
            <a:r>
              <a:rPr lang="en-US" sz="2300" dirty="0">
                <a:ln w="3175">
                  <a:noFill/>
                </a:ln>
                <a:gradFill>
                  <a:gsLst>
                    <a:gs pos="38000">
                      <a:schemeClr val="tx1"/>
                    </a:gs>
                    <a:gs pos="71000">
                      <a:schemeClr val="tx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Analyst</a:t>
            </a:r>
            <a:endParaRPr lang="en-US" sz="2300" dirty="0">
              <a:ln w="3175">
                <a:noFill/>
              </a:ln>
              <a:gradFill>
                <a:gsLst>
                  <a:gs pos="38000">
                    <a:schemeClr val="tx1"/>
                  </a:gs>
                  <a:gs pos="71000">
                    <a:schemeClr val="tx1"/>
                  </a:gs>
                </a:gsLst>
                <a:lin ang="5400000" scaled="0"/>
              </a:gradFill>
              <a:latin typeface="Segoe UI Semilight"/>
              <a:ea typeface="Segoe UI Black" panose="020B0A02040204020203" pitchFamily="34" charset="0"/>
              <a:cs typeface="Segoe UI Black" panose="020B0A02040204020203" pitchFamily="34" charset="0"/>
            </a:endParaRPr>
          </a:p>
        </p:txBody>
      </p:sp>
      <p:sp>
        <p:nvSpPr>
          <p:cNvPr id="155" name="Arrow: Pentagon 154"/>
          <p:cNvSpPr/>
          <p:nvPr/>
        </p:nvSpPr>
        <p:spPr>
          <a:xfrm>
            <a:off x="3353440" y="2049644"/>
            <a:ext cx="2743200" cy="905462"/>
          </a:xfrm>
          <a:prstGeom prst="homePlate">
            <a:avLst>
              <a:gd name="adj" fmla="val 22517"/>
            </a:avLst>
          </a:prstGeom>
          <a:noFill/>
          <a:ln>
            <a:noFill/>
          </a:ln>
        </p:spPr>
        <p:txBody>
          <a:bodyPr vert="horz" wrap="square" lIns="91427" tIns="45713" rIns="91427" bIns="45713" rtlCol="0" anchor="ctr">
            <a:noAutofit/>
          </a:bodyPr>
          <a:lstStyle/>
          <a:p>
            <a:pPr algn="ctr" defTabSz="914050">
              <a:spcBef>
                <a:spcPct val="0"/>
              </a:spcBef>
              <a:defRPr/>
            </a:pPr>
            <a:r>
              <a:rPr lang="en-US" sz="2300" dirty="0">
                <a:ln w="3175">
                  <a:noFill/>
                </a:ln>
                <a:gradFill>
                  <a:gsLst>
                    <a:gs pos="38000">
                      <a:schemeClr val="tx1"/>
                    </a:gs>
                    <a:gs pos="71000">
                      <a:schemeClr val="tx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Developer</a:t>
            </a:r>
            <a:endParaRPr lang="en-US" sz="2300" dirty="0">
              <a:ln w="3175">
                <a:noFill/>
              </a:ln>
              <a:gradFill>
                <a:gsLst>
                  <a:gs pos="38000">
                    <a:schemeClr val="tx1"/>
                  </a:gs>
                  <a:gs pos="71000">
                    <a:schemeClr val="tx1"/>
                  </a:gs>
                </a:gsLst>
                <a:lin ang="5400000" scaled="0"/>
              </a:gradFill>
              <a:latin typeface="Segoe UI Semilight"/>
              <a:ea typeface="Segoe UI Black" panose="020B0A02040204020203" pitchFamily="34" charset="0"/>
              <a:cs typeface="Segoe UI Black" panose="020B0A02040204020203" pitchFamily="34" charset="0"/>
            </a:endParaRPr>
          </a:p>
        </p:txBody>
      </p:sp>
      <p:sp>
        <p:nvSpPr>
          <p:cNvPr id="156" name="Arrow: Pentagon 155"/>
          <p:cNvSpPr/>
          <p:nvPr/>
        </p:nvSpPr>
        <p:spPr>
          <a:xfrm>
            <a:off x="6279843" y="2049644"/>
            <a:ext cx="2743200" cy="905462"/>
          </a:xfrm>
          <a:prstGeom prst="homePlate">
            <a:avLst>
              <a:gd name="adj" fmla="val 22517"/>
            </a:avLst>
          </a:prstGeom>
          <a:noFill/>
          <a:ln>
            <a:noFill/>
          </a:ln>
        </p:spPr>
        <p:txBody>
          <a:bodyPr vert="horz" wrap="square" lIns="91427" tIns="45713" rIns="91427" bIns="45713" rtlCol="0" anchor="ctr">
            <a:noAutofit/>
          </a:bodyPr>
          <a:lstStyle/>
          <a:p>
            <a:pPr algn="ctr" defTabSz="914050">
              <a:spcBef>
                <a:spcPct val="0"/>
              </a:spcBef>
              <a:defRPr/>
            </a:pPr>
            <a:r>
              <a:rPr lang="en-US" sz="2300" dirty="0">
                <a:ln w="3175">
                  <a:noFill/>
                </a:ln>
                <a:gradFill>
                  <a:gsLst>
                    <a:gs pos="38000">
                      <a:schemeClr val="tx1"/>
                    </a:gs>
                    <a:gs pos="71000">
                      <a:schemeClr val="tx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Power BI tenant admin</a:t>
            </a:r>
            <a:endParaRPr lang="en-US" sz="2300" dirty="0">
              <a:ln w="3175">
                <a:noFill/>
              </a:ln>
              <a:gradFill>
                <a:gsLst>
                  <a:gs pos="38000">
                    <a:schemeClr val="tx1"/>
                  </a:gs>
                  <a:gs pos="71000">
                    <a:schemeClr val="tx1"/>
                  </a:gs>
                </a:gsLst>
                <a:lin ang="5400000" scaled="0"/>
              </a:gradFill>
              <a:latin typeface="Segoe UI Semilight"/>
              <a:ea typeface="Segoe UI Black" panose="020B0A02040204020203" pitchFamily="34" charset="0"/>
              <a:cs typeface="Segoe UI Black" panose="020B0A02040204020203" pitchFamily="34" charset="0"/>
            </a:endParaRPr>
          </a:p>
        </p:txBody>
      </p:sp>
      <p:sp>
        <p:nvSpPr>
          <p:cNvPr id="157" name="Arrow: Pentagon 156"/>
          <p:cNvSpPr/>
          <p:nvPr/>
        </p:nvSpPr>
        <p:spPr>
          <a:xfrm>
            <a:off x="9206246" y="2049644"/>
            <a:ext cx="2743200" cy="905462"/>
          </a:xfrm>
          <a:prstGeom prst="homePlate">
            <a:avLst>
              <a:gd name="adj" fmla="val 22517"/>
            </a:avLst>
          </a:prstGeom>
          <a:noFill/>
          <a:ln>
            <a:noFill/>
          </a:ln>
        </p:spPr>
        <p:txBody>
          <a:bodyPr vert="horz" wrap="square" lIns="91427" tIns="45713" rIns="91427" bIns="45713" rtlCol="0" anchor="ctr">
            <a:noAutofit/>
          </a:bodyPr>
          <a:lstStyle/>
          <a:p>
            <a:pPr algn="ctr" defTabSz="914050">
              <a:spcBef>
                <a:spcPct val="0"/>
              </a:spcBef>
              <a:defRPr/>
            </a:pPr>
            <a:r>
              <a:rPr lang="en-US" sz="2300" dirty="0">
                <a:ln w="3175">
                  <a:noFill/>
                </a:ln>
                <a:gradFill>
                  <a:gsLst>
                    <a:gs pos="38000">
                      <a:schemeClr val="tx1"/>
                    </a:gs>
                    <a:gs pos="71000">
                      <a:schemeClr val="tx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Developer </a:t>
            </a:r>
            <a:endParaRPr lang="en-US" sz="2300" dirty="0">
              <a:ln w="3175">
                <a:noFill/>
              </a:ln>
              <a:gradFill>
                <a:gsLst>
                  <a:gs pos="38000">
                    <a:schemeClr val="tx1"/>
                  </a:gs>
                  <a:gs pos="71000">
                    <a:schemeClr val="tx1"/>
                  </a:gs>
                </a:gsLst>
                <a:lin ang="5400000" scaled="0"/>
              </a:gradFill>
              <a:latin typeface="Segoe UI Semilight"/>
              <a:ea typeface="Segoe UI Black" panose="020B0A02040204020203" pitchFamily="34" charset="0"/>
              <a:cs typeface="Segoe UI Black" panose="020B0A02040204020203" pitchFamily="34" charset="0"/>
            </a:endParaRPr>
          </a:p>
        </p:txBody>
      </p:sp>
      <p:sp>
        <p:nvSpPr>
          <p:cNvPr id="9" name="Rectangle 8"/>
          <p:cNvSpPr/>
          <p:nvPr/>
        </p:nvSpPr>
        <p:spPr bwMode="auto">
          <a:xfrm>
            <a:off x="5801424" y="3704503"/>
            <a:ext cx="810558" cy="71918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b="1" dirty="0">
                <a:solidFill>
                  <a:srgbClr val="00188F"/>
                </a:solidFill>
              </a:rPr>
              <a:t>&amp;</a:t>
            </a:r>
          </a:p>
        </p:txBody>
      </p:sp>
      <p:pic>
        <p:nvPicPr>
          <p:cNvPr id="10" name="Picture 9">
            <a:extLst>
              <a:ext uri="{FF2B5EF4-FFF2-40B4-BE49-F238E27FC236}">
                <a16:creationId xmlns:a16="http://schemas.microsoft.com/office/drawing/2014/main" id="{87B92879-296A-4F2B-8FC7-C36E13E9874E}"/>
              </a:ext>
            </a:extLst>
          </p:cNvPr>
          <p:cNvPicPr>
            <a:picLocks noChangeAspect="1"/>
          </p:cNvPicPr>
          <p:nvPr/>
        </p:nvPicPr>
        <p:blipFill>
          <a:blip r:embed="rId22"/>
          <a:stretch>
            <a:fillRect/>
          </a:stretch>
        </p:blipFill>
        <p:spPr>
          <a:xfrm>
            <a:off x="3533498" y="5067722"/>
            <a:ext cx="2286000" cy="1343025"/>
          </a:xfrm>
          <a:prstGeom prst="rect">
            <a:avLst/>
          </a:prstGeom>
        </p:spPr>
      </p:pic>
    </p:spTree>
    <p:extLst>
      <p:ext uri="{BB962C8B-B14F-4D97-AF65-F5344CB8AC3E}">
        <p14:creationId xmlns:p14="http://schemas.microsoft.com/office/powerpoint/2010/main" val="4123504820"/>
      </p:ext>
    </p:extLst>
  </p:cSld>
  <p:clrMapOvr>
    <a:masterClrMapping/>
  </p:clrMapOvr>
  <p:transition spd="med">
    <p:fade/>
  </p:transition>
</p:sld>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2.xml><?xml version="1.0" encoding="utf-8"?>
<a:theme xmlns:a="http://schemas.openxmlformats.org/drawingml/2006/main" name="5-5011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818913D4-56D4-4C01-B4F7-38DF51EA5A5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 xsi:nil="true"/>
    <LikesCount xmlns="http://schemas.microsoft.com/sharepoint/v3" xsi:nil="true"/>
    <_x0062_bc8 xmlns="e889e55c-35cf-43c7-aaf4-cf2500919dd8">
      <UserInfo>
        <DisplayName/>
        <AccountId xsi:nil="true"/>
        <AccountType/>
      </UserInfo>
    </_x0062_bc8>
    <External_x0020_Speaker xmlns="04e01bb1-6d80-42e9-ae53-416b1e8aa845" xsi:nil="true"/>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Las Vegas</TermName>
          <TermId xmlns="http://schemas.microsoft.com/office/infopath/2007/PartnerControls">e731b1e0-234c-4781-a780-e65aa36c0b98</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2017-07-17T00:00:00+00:00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Ready</TermName>
          <TermId xmlns="http://schemas.microsoft.com/office/infopath/2007/PartnerControls">3ca26e5f-dc1b-4496-bbb3-9dc6901a235f</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Microsoft Ready</TermName>
          <TermId xmlns="http://schemas.microsoft.com/office/infopath/2007/PartnerControls">3ca26e5f-dc1b-4496-bbb3-9dc6901a235f</TermId>
        </TermInfo>
      </Terms>
    </e349cd3f156b4e7d8653c9cd4f2d8fb4>
    <TaxCatchAll xmlns="230e9df3-be65-4c73-a93b-d1236ebd677e">
      <Value>83</Value>
      <Value>79</Value>
      <Value>84</Value>
    </TaxCatchAll>
    <Event_x0020_End_x0020_Date xmlns="04e01bb1-6d80-42e9-ae53-416b1e8aa845">2017-07-21T00:00:00+00:00</Event_x0020_End_x0020_Date>
    <c2f1b796fca04ddbb48af271e99c8750 xmlns="04e01bb1-6d80-42e9-ae53-416b1e8aa845">
      <Terms xmlns="http://schemas.microsoft.com/office/infopath/2007/PartnerControls"/>
    </c2f1b796fca04ddbb48af271e99c875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355ce9576f7a92f8d4d46ab889b85f4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05421a4bda85fdc4960651f831657982"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purl.org/dc/terms/"/>
    <ds:schemaRef ds:uri="http://schemas.microsoft.com/office/2006/metadata/properties"/>
    <ds:schemaRef ds:uri="http://schemas.microsoft.com/office/2006/documentManagement/types"/>
    <ds:schemaRef ds:uri="http://schemas.microsoft.com/sharepoint/v3"/>
    <ds:schemaRef ds:uri="http://purl.org/dc/elements/1.1/"/>
    <ds:schemaRef ds:uri="http://schemas.openxmlformats.org/package/2006/metadata/core-properties"/>
    <ds:schemaRef ds:uri="e889e55c-35cf-43c7-aaf4-cf2500919dd8"/>
    <ds:schemaRef ds:uri="230e9df3-be65-4c73-a93b-d1236ebd677e"/>
    <ds:schemaRef ds:uri="04e01bb1-6d80-42e9-ae53-416b1e8aa845"/>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6359B51E-53C4-4BB7-B374-A6BA4D7B16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Microsoft_Ready_Template_16x9</Template>
  <TotalTime>1483</TotalTime>
  <Words>3376</Words>
  <Application>Microsoft Office PowerPoint</Application>
  <PresentationFormat>Custom</PresentationFormat>
  <Paragraphs>682</Paragraphs>
  <Slides>48</Slides>
  <Notes>48</Notes>
  <HiddenSlides>7</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48</vt:i4>
      </vt:variant>
    </vt:vector>
  </HeadingPairs>
  <TitlesOfParts>
    <vt:vector size="65" baseType="lpstr">
      <vt:lpstr>Arial</vt:lpstr>
      <vt:lpstr>Bernard MT Condensed</vt:lpstr>
      <vt:lpstr>Calibri</vt:lpstr>
      <vt:lpstr>Calibri Light</vt:lpstr>
      <vt:lpstr>Consolas</vt:lpstr>
      <vt:lpstr>Segoe Semibold</vt:lpstr>
      <vt:lpstr>Segoe UI</vt:lpstr>
      <vt:lpstr>Segoe UI </vt:lpstr>
      <vt:lpstr>Segoe UI Black</vt:lpstr>
      <vt:lpstr>Segoe UI Light</vt:lpstr>
      <vt:lpstr>Segoe UI Semibold</vt:lpstr>
      <vt:lpstr>Segoe UI Semilight</vt:lpstr>
      <vt:lpstr>Stencil</vt:lpstr>
      <vt:lpstr>Wingdings</vt:lpstr>
      <vt:lpstr>5-50113_Microsoft_Ready_Light_Template</vt:lpstr>
      <vt:lpstr>5-50113_Microsoft_Ready_Dark_Template</vt:lpstr>
      <vt:lpstr>Office Theme</vt:lpstr>
      <vt:lpstr>PowerPoint Presentation</vt:lpstr>
      <vt:lpstr>Embedded analytics with Power BI</vt:lpstr>
      <vt:lpstr>Confidentiality slide</vt:lpstr>
      <vt:lpstr>Session objectives and takeaways</vt:lpstr>
      <vt:lpstr>Nearly everyone engages with apps</vt:lpstr>
      <vt:lpstr>Many apps have reporting capabilities</vt:lpstr>
      <vt:lpstr>PowerPoint Presentation</vt:lpstr>
      <vt:lpstr>Power BI for embedded analytics Apps energized with analytics</vt:lpstr>
      <vt:lpstr>Bring data to life inside your app The ISV organization </vt:lpstr>
      <vt:lpstr>Easily create interactive reports  for free in Power BI Desktop </vt:lpstr>
      <vt:lpstr>The right visualization for your app with Custom Visuals </vt:lpstr>
      <vt:lpstr>Keep the data in your app up to date</vt:lpstr>
      <vt:lpstr>What data sources can I connect to? </vt:lpstr>
      <vt:lpstr>Provision automatically and deploy at scale</vt:lpstr>
      <vt:lpstr>Embed reports easily—for any  device and faster time-to-value</vt:lpstr>
      <vt:lpstr>Manage tenant level and capacity usage through Power BI portal</vt:lpstr>
      <vt:lpstr>Bring data to life inside your app The ISV customer</vt:lpstr>
      <vt:lpstr>Enable app end users to consume and create reports with a single consistent API </vt:lpstr>
      <vt:lpstr>Demo: ISV application sample</vt:lpstr>
      <vt:lpstr>Advanced topics</vt:lpstr>
      <vt:lpstr>Power BI embedded setup flow</vt:lpstr>
      <vt:lpstr>Getting started step by step</vt:lpstr>
      <vt:lpstr>Provision</vt:lpstr>
      <vt:lpstr>Embed </vt:lpstr>
      <vt:lpstr>PowerPoint Presentation</vt:lpstr>
      <vt:lpstr>PowerPoint Presentation</vt:lpstr>
      <vt:lpstr>Demo Power BI Embedded Tutorial</vt:lpstr>
      <vt:lpstr>PowerPoint Presentation</vt:lpstr>
      <vt:lpstr>PowerPoint Presentation</vt:lpstr>
      <vt:lpstr>Deployment options single WS/report/dataset with RLS</vt:lpstr>
      <vt:lpstr>PowerPoint Presentation</vt:lpstr>
      <vt:lpstr>PowerPoint Presentation</vt:lpstr>
      <vt:lpstr>Licensing &amp; pricing</vt:lpstr>
      <vt:lpstr>Minimum licensing requirements</vt:lpstr>
      <vt:lpstr>Estimate Capacity Needs for ISVs</vt:lpstr>
      <vt:lpstr>Existing PBIE customers</vt:lpstr>
      <vt:lpstr>Easily migrate to Power BI</vt:lpstr>
      <vt:lpstr>Power BI Embedded Transition Timeline</vt:lpstr>
      <vt:lpstr>What's coming next 3-6 months</vt:lpstr>
      <vt:lpstr>How are ISVs using PBIE today</vt:lpstr>
      <vt:lpstr>Quick updates for Developers</vt:lpstr>
      <vt:lpstr>Developer resources</vt:lpstr>
      <vt:lpstr>Session resources</vt:lpstr>
      <vt:lpstr>PowerPoint Presentation</vt:lpstr>
      <vt:lpstr>Related content</vt:lpstr>
      <vt:lpstr>PowerPoint Presentation</vt:lpstr>
      <vt:lpstr>Q&amp;A</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analytics with Power BI</dc:title>
  <dc:subject>&lt;Speech title here&gt;</dc:subject>
  <dc:creator>Lukasz Pawlowski</dc:creator>
  <cp:keywords>Microsoft Ready</cp:keywords>
  <dc:description>Template: Mitchell Derrey, Silver Fox Productions_x000d_
Formatting: _x000d_
Audience Type:</dc:description>
  <cp:lastModifiedBy>Sree Ram</cp:lastModifiedBy>
  <cp:revision>32</cp:revision>
  <dcterms:created xsi:type="dcterms:W3CDTF">2017-07-17T05:26:23Z</dcterms:created>
  <dcterms:modified xsi:type="dcterms:W3CDTF">2017-08-09T23:50:36Z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Ref">
    <vt:lpwstr>https://api.informationprotection.azure.com/api/72f988bf-86f1-41af-91ab-2d7cd011db47</vt:lpwstr>
  </property>
  <property fmtid="{D5CDD505-2E9C-101B-9397-08002B2CF9AE}" pid="15" name="MSIP_Label_f42aa342-8706-4288-bd11-ebb85995028c_Owner">
    <vt:lpwstr>lukaszp@microsoft.com</vt:lpwstr>
  </property>
  <property fmtid="{D5CDD505-2E9C-101B-9397-08002B2CF9AE}" pid="16" name="MSIP_Label_f42aa342-8706-4288-bd11-ebb85995028c_SetDate">
    <vt:lpwstr>2017-07-16T22:26:31.4090954-07:00</vt:lpwstr>
  </property>
  <property fmtid="{D5CDD505-2E9C-101B-9397-08002B2CF9AE}" pid="17" name="MSIP_Label_f42aa342-8706-4288-bd11-ebb85995028c_Name">
    <vt:lpwstr>General</vt:lpwstr>
  </property>
  <property fmtid="{D5CDD505-2E9C-101B-9397-08002B2CF9AE}" pid="18" name="MSIP_Label_f42aa342-8706-4288-bd11-ebb85995028c_Application">
    <vt:lpwstr>Microsoft Azure Information Protection</vt:lpwstr>
  </property>
  <property fmtid="{D5CDD505-2E9C-101B-9397-08002B2CF9AE}" pid="19" name="MSIP_Label_f42aa342-8706-4288-bd11-ebb85995028c_Extended_MSFT_Method">
    <vt:lpwstr>Automatic</vt:lpwstr>
  </property>
  <property fmtid="{D5CDD505-2E9C-101B-9397-08002B2CF9AE}" pid="20" name="Sensitivity">
    <vt:lpwstr>General</vt:lpwstr>
  </property>
  <property fmtid="{D5CDD505-2E9C-101B-9397-08002B2CF9AE}" pid="21" name="Event Name">
    <vt:lpwstr>Microsoft Ready - Venetian</vt:lpwstr>
  </property>
  <property fmtid="{D5CDD505-2E9C-101B-9397-08002B2CF9AE}" pid="22" name="Event Venue">
    <vt:lpwstr>Venetian - Las Vegas, NV</vt:lpwstr>
  </property>
  <property fmtid="{D5CDD505-2E9C-101B-9397-08002B2CF9AE}" pid="23" name="Session Code">
    <vt:lpwstr>TECH-BAAI307</vt:lpwstr>
  </property>
  <property fmtid="{D5CDD505-2E9C-101B-9397-08002B2CF9AE}" pid="24" name="Title">
    <vt:lpwstr>Embedded analytics with Power BI</vt:lpwstr>
  </property>
  <property fmtid="{D5CDD505-2E9C-101B-9397-08002B2CF9AE}" pid="25" name="External Speaker">
    <vt:lpwstr>Lukasz Pawlowski</vt:lpwstr>
  </property>
  <property fmtid="{D5CDD505-2E9C-101B-9397-08002B2CF9AE}" pid="26" name="Event Start Date">
    <vt:filetime>2017-07-15T00:00:00Z</vt:filetime>
  </property>
  <property fmtid="{D5CDD505-2E9C-101B-9397-08002B2CF9AE}" pid="27" name="Event End Date">
    <vt:filetime>2017-07-22T00:00:00Z</vt:filetime>
  </property>
</Properties>
</file>